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0"/>
  </p:notesMasterIdLst>
  <p:sldIdLst>
    <p:sldId id="326" r:id="rId5"/>
    <p:sldId id="310" r:id="rId6"/>
    <p:sldId id="336" r:id="rId7"/>
    <p:sldId id="339" r:id="rId8"/>
    <p:sldId id="378" r:id="rId9"/>
    <p:sldId id="379" r:id="rId10"/>
    <p:sldId id="311" r:id="rId11"/>
    <p:sldId id="335" r:id="rId12"/>
    <p:sldId id="330" r:id="rId13"/>
    <p:sldId id="341" r:id="rId14"/>
    <p:sldId id="368" r:id="rId15"/>
    <p:sldId id="369" r:id="rId16"/>
    <p:sldId id="337" r:id="rId17"/>
    <p:sldId id="376" r:id="rId18"/>
    <p:sldId id="377" r:id="rId19"/>
    <p:sldId id="366" r:id="rId20"/>
    <p:sldId id="367" r:id="rId21"/>
    <p:sldId id="359" r:id="rId22"/>
    <p:sldId id="355" r:id="rId23"/>
    <p:sldId id="357" r:id="rId24"/>
    <p:sldId id="353" r:id="rId25"/>
    <p:sldId id="358" r:id="rId26"/>
    <p:sldId id="371" r:id="rId27"/>
    <p:sldId id="361" r:id="rId28"/>
    <p:sldId id="360" r:id="rId29"/>
    <p:sldId id="331" r:id="rId30"/>
    <p:sldId id="370" r:id="rId31"/>
    <p:sldId id="338" r:id="rId32"/>
    <p:sldId id="352" r:id="rId33"/>
    <p:sldId id="340" r:id="rId34"/>
    <p:sldId id="375" r:id="rId35"/>
    <p:sldId id="364" r:id="rId36"/>
    <p:sldId id="365" r:id="rId37"/>
    <p:sldId id="373" r:id="rId38"/>
    <p:sldId id="343" r:id="rId39"/>
    <p:sldId id="348" r:id="rId40"/>
    <p:sldId id="344" r:id="rId41"/>
    <p:sldId id="345" r:id="rId42"/>
    <p:sldId id="346" r:id="rId43"/>
    <p:sldId id="342" r:id="rId44"/>
    <p:sldId id="354" r:id="rId45"/>
    <p:sldId id="349" r:id="rId46"/>
    <p:sldId id="350" r:id="rId47"/>
    <p:sldId id="324" r:id="rId48"/>
    <p:sldId id="333" r:id="rId4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FFFFFF"/>
    <a:srgbClr val="D5D6D9"/>
    <a:srgbClr val="D5D6D2"/>
    <a:srgbClr val="898989"/>
    <a:srgbClr val="4D4D4D"/>
    <a:srgbClr val="E6E8E6"/>
    <a:srgbClr val="E6EDE6"/>
    <a:srgbClr val="E6ECE6"/>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3" autoAdjust="0"/>
    <p:restoredTop sz="96364" autoAdjust="0"/>
  </p:normalViewPr>
  <p:slideViewPr>
    <p:cSldViewPr snapToGrid="0">
      <p:cViewPr varScale="1">
        <p:scale>
          <a:sx n="103" d="100"/>
          <a:sy n="103" d="100"/>
        </p:scale>
        <p:origin x="828"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954"/>
    </p:cViewPr>
  </p:sorterViewPr>
  <p:notesViewPr>
    <p:cSldViewPr snapToGrid="0">
      <p:cViewPr varScale="1">
        <p:scale>
          <a:sx n="63" d="100"/>
          <a:sy n="63" d="100"/>
        </p:scale>
        <p:origin x="3126" y="72"/>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slide" Target="slides/slide35.xml" Id="rId39" /><Relationship Type="http://schemas.openxmlformats.org/officeDocument/2006/relationships/slide" Target="slides/slide17.xml" Id="rId21" /><Relationship Type="http://schemas.openxmlformats.org/officeDocument/2006/relationships/slide" Target="slides/slide30.xml" Id="rId34" /><Relationship Type="http://schemas.openxmlformats.org/officeDocument/2006/relationships/slide" Target="slides/slide38.xml" Id="rId42" /><Relationship Type="http://schemas.openxmlformats.org/officeDocument/2006/relationships/slide" Target="slides/slide43.xml" Id="rId47" /><Relationship Type="http://schemas.openxmlformats.org/officeDocument/2006/relationships/notesMaster" Target="notesMasters/notesMaster1.xml" Id="rId50" /><Relationship Type="http://schemas.openxmlformats.org/officeDocument/2006/relationships/slide" Target="slides/slide3.xml" Id="rId7"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25.xml" Id="rId29"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slide" Target="slides/slide28.xml" Id="rId32" /><Relationship Type="http://schemas.openxmlformats.org/officeDocument/2006/relationships/slide" Target="slides/slide33.xml" Id="rId37" /><Relationship Type="http://schemas.openxmlformats.org/officeDocument/2006/relationships/slide" Target="slides/slide36.xml" Id="rId40" /><Relationship Type="http://schemas.openxmlformats.org/officeDocument/2006/relationships/slide" Target="slides/slide41.xml" Id="rId45" /><Relationship Type="http://schemas.openxmlformats.org/officeDocument/2006/relationships/theme" Target="theme/theme1.xml" Id="rId53" /><Relationship Type="http://schemas.openxmlformats.org/officeDocument/2006/relationships/slide" Target="slides/slide1.xml" Id="rId5"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 Target="slides/slide27.xml" Id="rId31" /><Relationship Type="http://schemas.openxmlformats.org/officeDocument/2006/relationships/slide" Target="slides/slide40.xml" Id="rId44" /><Relationship Type="http://schemas.openxmlformats.org/officeDocument/2006/relationships/viewProps" Target="viewProps.xml" Id="rId52"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slide" Target="slides/slide26.xml" Id="rId30" /><Relationship Type="http://schemas.openxmlformats.org/officeDocument/2006/relationships/slide" Target="slides/slide31.xml" Id="rId35" /><Relationship Type="http://schemas.openxmlformats.org/officeDocument/2006/relationships/slide" Target="slides/slide39.xml" Id="rId43" /><Relationship Type="http://schemas.openxmlformats.org/officeDocument/2006/relationships/slide" Target="slides/slide44.xml" Id="rId48" /><Relationship Type="http://schemas.openxmlformats.org/officeDocument/2006/relationships/slide" Target="slides/slide4.xml" Id="rId8" /><Relationship Type="http://schemas.openxmlformats.org/officeDocument/2006/relationships/presProps" Target="presProps.xml" Id="rId51" /><Relationship Type="http://schemas.openxmlformats.org/officeDocument/2006/relationships/customXml" Target="../customXml/item3.xml" Id="rId3"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slide" Target="slides/slide29.xml" Id="rId33" /><Relationship Type="http://schemas.openxmlformats.org/officeDocument/2006/relationships/slide" Target="slides/slide34.xml" Id="rId38" /><Relationship Type="http://schemas.openxmlformats.org/officeDocument/2006/relationships/slide" Target="slides/slide42.xml" Id="rId46" /><Relationship Type="http://schemas.openxmlformats.org/officeDocument/2006/relationships/slide" Target="slides/slide16.xml" Id="rId20" /><Relationship Type="http://schemas.openxmlformats.org/officeDocument/2006/relationships/slide" Target="slides/slide37.xml" Id="rId41" /><Relationship Type="http://schemas.openxmlformats.org/officeDocument/2006/relationships/tableStyles" Target="tableStyles.xml" Id="rId54"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openxmlformats.org/officeDocument/2006/relationships/slide" Target="slides/slide32.xml" Id="rId36" /><Relationship Type="http://schemas.openxmlformats.org/officeDocument/2006/relationships/slide" Target="slides/slide45.xml" Id="rId49" /><Relationship Type="http://schemas.openxmlformats.org/officeDocument/2006/relationships/customXml" Target="/customXML/item4.xml" Id="imanage.xml" /></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ata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8.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35.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24.svg"/><Relationship Id="rId11" Type="http://schemas.openxmlformats.org/officeDocument/2006/relationships/image" Target="../media/image41.png"/><Relationship Id="rId5" Type="http://schemas.openxmlformats.org/officeDocument/2006/relationships/image" Target="../media/image23.png"/><Relationship Id="rId10" Type="http://schemas.openxmlformats.org/officeDocument/2006/relationships/image" Target="../media/image40.svg"/><Relationship Id="rId4" Type="http://schemas.openxmlformats.org/officeDocument/2006/relationships/image" Target="../media/image36.svg"/><Relationship Id="rId9" Type="http://schemas.openxmlformats.org/officeDocument/2006/relationships/image" Target="../media/image39.png"/><Relationship Id="rId14" Type="http://schemas.openxmlformats.org/officeDocument/2006/relationships/image" Target="../media/image4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8.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35.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24.svg"/><Relationship Id="rId11" Type="http://schemas.openxmlformats.org/officeDocument/2006/relationships/image" Target="../media/image41.png"/><Relationship Id="rId5" Type="http://schemas.openxmlformats.org/officeDocument/2006/relationships/image" Target="../media/image23.png"/><Relationship Id="rId10" Type="http://schemas.openxmlformats.org/officeDocument/2006/relationships/image" Target="../media/image40.svg"/><Relationship Id="rId4" Type="http://schemas.openxmlformats.org/officeDocument/2006/relationships/image" Target="../media/image36.svg"/><Relationship Id="rId9" Type="http://schemas.openxmlformats.org/officeDocument/2006/relationships/image" Target="../media/image39.png"/><Relationship Id="rId1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74061F-F797-430B-9A34-6C71508E829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137098E-3F48-4030-87F8-11947D0E2CCD}">
      <dgm:prSet/>
      <dgm:spPr/>
      <dgm:t>
        <a:bodyPr/>
        <a:lstStyle/>
        <a:p>
          <a:pPr>
            <a:lnSpc>
              <a:spcPct val="100000"/>
            </a:lnSpc>
          </a:pPr>
          <a:r>
            <a:rPr lang="en-US" dirty="0"/>
            <a:t>A project is “. . . any activity or series of activities undertaken by a Federal Agency or with Federal financial assistance received or anticipated in any phase of an undertaking in accordance with the Federal funding Agency guidelines.”</a:t>
          </a:r>
        </a:p>
      </dgm:t>
    </dgm:pt>
    <dgm:pt modelId="{DA2AE8C9-227A-4972-9E96-74974817D2B4}" type="parTrans" cxnId="{5AE16E65-1D56-4392-94C3-2445B0D70B55}">
      <dgm:prSet/>
      <dgm:spPr/>
      <dgm:t>
        <a:bodyPr/>
        <a:lstStyle/>
        <a:p>
          <a:endParaRPr lang="en-US"/>
        </a:p>
      </dgm:t>
    </dgm:pt>
    <dgm:pt modelId="{C664BD79-A7A4-4D8D-8FF8-5EC4D197C640}" type="sibTrans" cxnId="{5AE16E65-1D56-4392-94C3-2445B0D70B55}">
      <dgm:prSet/>
      <dgm:spPr/>
      <dgm:t>
        <a:bodyPr/>
        <a:lstStyle/>
        <a:p>
          <a:endParaRPr lang="en-US"/>
        </a:p>
      </dgm:t>
    </dgm:pt>
    <dgm:pt modelId="{AAE37EC0-B936-415D-9874-4501939A9887}">
      <dgm:prSet/>
      <dgm:spPr/>
      <dgm:t>
        <a:bodyPr/>
        <a:lstStyle/>
        <a:p>
          <a:pPr>
            <a:lnSpc>
              <a:spcPct val="100000"/>
            </a:lnSpc>
          </a:pPr>
          <a:r>
            <a:rPr lang="en-US" dirty="0"/>
            <a:t>A displaced person is “. . . any person who moves from the real property or moves his or her personal property from the real property.” [“As a direct result of a written notice of intent to acquire, rehabilitate, and/or demolish, the initiations of negotiations for, or the acquisition of, such real property in whole or in part for a project . . . or . . . such real property on which the person conducts a business or farm operation” or “As a direct result of rehabilitation or demolition for a project. ”] A person can be an individual, family, partnership, corporation, or association. </a:t>
          </a:r>
        </a:p>
      </dgm:t>
    </dgm:pt>
    <dgm:pt modelId="{B143F2E1-DE83-4DE3-80B1-072AF5985B1D}" type="parTrans" cxnId="{56291DCE-FCD8-4D8F-8FD2-2B1D4848CC2F}">
      <dgm:prSet/>
      <dgm:spPr/>
      <dgm:t>
        <a:bodyPr/>
        <a:lstStyle/>
        <a:p>
          <a:endParaRPr lang="en-US"/>
        </a:p>
      </dgm:t>
    </dgm:pt>
    <dgm:pt modelId="{A27D4F4C-2A35-4A14-B696-0A8D7CF704CB}" type="sibTrans" cxnId="{56291DCE-FCD8-4D8F-8FD2-2B1D4848CC2F}">
      <dgm:prSet/>
      <dgm:spPr/>
      <dgm:t>
        <a:bodyPr/>
        <a:lstStyle/>
        <a:p>
          <a:endParaRPr lang="en-US"/>
        </a:p>
      </dgm:t>
    </dgm:pt>
    <dgm:pt modelId="{1AA5EBB9-9D33-49E5-90F6-75A50BD404A2}">
      <dgm:prSet/>
      <dgm:spPr/>
      <dgm:t>
        <a:bodyPr/>
        <a:lstStyle/>
        <a:p>
          <a:pPr>
            <a:lnSpc>
              <a:spcPct val="100000"/>
            </a:lnSpc>
          </a:pPr>
          <a:r>
            <a:rPr lang="en-US" dirty="0"/>
            <a:t>Federal financial assistance includes “. . . a grant, loan, or contribution provided by the United States, except any Federal guarantee, insurance or tax credits (Low Income Housing Tax Credit) and any interest reduction payment to an individual in connection with the purchase and occupancy of a residence by that individual.” </a:t>
          </a:r>
        </a:p>
      </dgm:t>
    </dgm:pt>
    <dgm:pt modelId="{EC8C4BC5-0B61-47CD-BA48-F439CACF5051}" type="parTrans" cxnId="{871B635E-0255-4DF8-8234-D64B4D769AC3}">
      <dgm:prSet/>
      <dgm:spPr/>
      <dgm:t>
        <a:bodyPr/>
        <a:lstStyle/>
        <a:p>
          <a:endParaRPr lang="en-US"/>
        </a:p>
      </dgm:t>
    </dgm:pt>
    <dgm:pt modelId="{387FF7F0-F3B8-407D-B285-F92F76BA52DA}" type="sibTrans" cxnId="{871B635E-0255-4DF8-8234-D64B4D769AC3}">
      <dgm:prSet/>
      <dgm:spPr/>
      <dgm:t>
        <a:bodyPr/>
        <a:lstStyle/>
        <a:p>
          <a:endParaRPr lang="en-US"/>
        </a:p>
      </dgm:t>
    </dgm:pt>
    <dgm:pt modelId="{2F27E20C-F8FB-4B65-9821-2B5291EEC3EF}" type="pres">
      <dgm:prSet presAssocID="{7874061F-F797-430B-9A34-6C71508E8296}" presName="root" presStyleCnt="0">
        <dgm:presLayoutVars>
          <dgm:dir/>
          <dgm:resizeHandles val="exact"/>
        </dgm:presLayoutVars>
      </dgm:prSet>
      <dgm:spPr/>
    </dgm:pt>
    <dgm:pt modelId="{C0097C2D-9B52-45EA-8FCF-91930D6B4F48}" type="pres">
      <dgm:prSet presAssocID="{1137098E-3F48-4030-87F8-11947D0E2CCD}" presName="compNode" presStyleCnt="0"/>
      <dgm:spPr/>
    </dgm:pt>
    <dgm:pt modelId="{4ABFEA7A-B6FB-4C74-9ABE-37373B981D80}" type="pres">
      <dgm:prSet presAssocID="{1137098E-3F48-4030-87F8-11947D0E2CCD}" presName="bgRect" presStyleLbl="bgShp" presStyleIdx="0" presStyleCnt="3"/>
      <dgm:spPr/>
    </dgm:pt>
    <dgm:pt modelId="{2AE11959-F6FD-46CD-A5E0-BA7569BAB5C7}" type="pres">
      <dgm:prSet presAssocID="{1137098E-3F48-4030-87F8-11947D0E2CC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Neighborhood with solid fill"/>
        </a:ext>
      </dgm:extLst>
    </dgm:pt>
    <dgm:pt modelId="{2C5E2B0B-5017-41C2-81E6-8D8A76CC134F}" type="pres">
      <dgm:prSet presAssocID="{1137098E-3F48-4030-87F8-11947D0E2CCD}" presName="spaceRect" presStyleCnt="0"/>
      <dgm:spPr/>
    </dgm:pt>
    <dgm:pt modelId="{8630C008-6214-4CF8-8243-374333F87264}" type="pres">
      <dgm:prSet presAssocID="{1137098E-3F48-4030-87F8-11947D0E2CCD}" presName="parTx" presStyleLbl="revTx" presStyleIdx="0" presStyleCnt="3">
        <dgm:presLayoutVars>
          <dgm:chMax val="0"/>
          <dgm:chPref val="0"/>
        </dgm:presLayoutVars>
      </dgm:prSet>
      <dgm:spPr/>
    </dgm:pt>
    <dgm:pt modelId="{65C1E69A-DC24-4DB1-B0C6-461AEA5E9DED}" type="pres">
      <dgm:prSet presAssocID="{C664BD79-A7A4-4D8D-8FF8-5EC4D197C640}" presName="sibTrans" presStyleCnt="0"/>
      <dgm:spPr/>
    </dgm:pt>
    <dgm:pt modelId="{0F899EF9-D9F7-4809-9907-87BED22D237B}" type="pres">
      <dgm:prSet presAssocID="{AAE37EC0-B936-415D-9874-4501939A9887}" presName="compNode" presStyleCnt="0"/>
      <dgm:spPr/>
    </dgm:pt>
    <dgm:pt modelId="{D13F109F-0AE4-48CD-8A37-313C37E2EF6D}" type="pres">
      <dgm:prSet presAssocID="{AAE37EC0-B936-415D-9874-4501939A9887}" presName="bgRect" presStyleLbl="bgShp" presStyleIdx="1" presStyleCnt="3"/>
      <dgm:spPr/>
    </dgm:pt>
    <dgm:pt modelId="{DD53B9DB-A384-43F0-9D4B-5AE144AB7EB3}" type="pres">
      <dgm:prSet presAssocID="{AAE37EC0-B936-415D-9874-4501939A988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ruck with solid fill"/>
        </a:ext>
      </dgm:extLst>
    </dgm:pt>
    <dgm:pt modelId="{171C0BAD-9D67-4D3C-8153-F3B9FCADF5CA}" type="pres">
      <dgm:prSet presAssocID="{AAE37EC0-B936-415D-9874-4501939A9887}" presName="spaceRect" presStyleCnt="0"/>
      <dgm:spPr/>
    </dgm:pt>
    <dgm:pt modelId="{1EA47E99-3059-4ECD-AD46-F890A68DEE84}" type="pres">
      <dgm:prSet presAssocID="{AAE37EC0-B936-415D-9874-4501939A9887}" presName="parTx" presStyleLbl="revTx" presStyleIdx="1" presStyleCnt="3">
        <dgm:presLayoutVars>
          <dgm:chMax val="0"/>
          <dgm:chPref val="0"/>
        </dgm:presLayoutVars>
      </dgm:prSet>
      <dgm:spPr/>
    </dgm:pt>
    <dgm:pt modelId="{80A211D5-D095-4BBF-8BD9-B6E4D47BD7EF}" type="pres">
      <dgm:prSet presAssocID="{A27D4F4C-2A35-4A14-B696-0A8D7CF704CB}" presName="sibTrans" presStyleCnt="0"/>
      <dgm:spPr/>
    </dgm:pt>
    <dgm:pt modelId="{5FB37AB8-D516-4D84-AAA1-7FDFD07CFCC9}" type="pres">
      <dgm:prSet presAssocID="{1AA5EBB9-9D33-49E5-90F6-75A50BD404A2}" presName="compNode" presStyleCnt="0"/>
      <dgm:spPr/>
    </dgm:pt>
    <dgm:pt modelId="{C838B821-9EA1-471A-A441-B4A71086581D}" type="pres">
      <dgm:prSet presAssocID="{1AA5EBB9-9D33-49E5-90F6-75A50BD404A2}" presName="bgRect" presStyleLbl="bgShp" presStyleIdx="2" presStyleCnt="3"/>
      <dgm:spPr/>
    </dgm:pt>
    <dgm:pt modelId="{AAF192FC-ED94-4D01-87AD-FF49614A7527}" type="pres">
      <dgm:prSet presAssocID="{1AA5EBB9-9D33-49E5-90F6-75A50BD404A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llar"/>
        </a:ext>
      </dgm:extLst>
    </dgm:pt>
    <dgm:pt modelId="{8E54BD3B-77C5-483F-BF83-B3043647F939}" type="pres">
      <dgm:prSet presAssocID="{1AA5EBB9-9D33-49E5-90F6-75A50BD404A2}" presName="spaceRect" presStyleCnt="0"/>
      <dgm:spPr/>
    </dgm:pt>
    <dgm:pt modelId="{4501CD0B-F75F-43EC-AB3D-1ECF8842DF43}" type="pres">
      <dgm:prSet presAssocID="{1AA5EBB9-9D33-49E5-90F6-75A50BD404A2}" presName="parTx" presStyleLbl="revTx" presStyleIdx="2" presStyleCnt="3">
        <dgm:presLayoutVars>
          <dgm:chMax val="0"/>
          <dgm:chPref val="0"/>
        </dgm:presLayoutVars>
      </dgm:prSet>
      <dgm:spPr/>
    </dgm:pt>
  </dgm:ptLst>
  <dgm:cxnLst>
    <dgm:cxn modelId="{871B635E-0255-4DF8-8234-D64B4D769AC3}" srcId="{7874061F-F797-430B-9A34-6C71508E8296}" destId="{1AA5EBB9-9D33-49E5-90F6-75A50BD404A2}" srcOrd="2" destOrd="0" parTransId="{EC8C4BC5-0B61-47CD-BA48-F439CACF5051}" sibTransId="{387FF7F0-F3B8-407D-B285-F92F76BA52DA}"/>
    <dgm:cxn modelId="{5AE16E65-1D56-4392-94C3-2445B0D70B55}" srcId="{7874061F-F797-430B-9A34-6C71508E8296}" destId="{1137098E-3F48-4030-87F8-11947D0E2CCD}" srcOrd="0" destOrd="0" parTransId="{DA2AE8C9-227A-4972-9E96-74974817D2B4}" sibTransId="{C664BD79-A7A4-4D8D-8FF8-5EC4D197C640}"/>
    <dgm:cxn modelId="{14C45B7A-C7E0-42B7-91DB-FE1B9C971A06}" type="presOf" srcId="{7874061F-F797-430B-9A34-6C71508E8296}" destId="{2F27E20C-F8FB-4B65-9821-2B5291EEC3EF}" srcOrd="0" destOrd="0" presId="urn:microsoft.com/office/officeart/2018/2/layout/IconVerticalSolidList"/>
    <dgm:cxn modelId="{4AFB7096-66AE-4110-9F46-5B7832D3D24E}" type="presOf" srcId="{1AA5EBB9-9D33-49E5-90F6-75A50BD404A2}" destId="{4501CD0B-F75F-43EC-AB3D-1ECF8842DF43}" srcOrd="0" destOrd="0" presId="urn:microsoft.com/office/officeart/2018/2/layout/IconVerticalSolidList"/>
    <dgm:cxn modelId="{5A1CFA99-C8F3-47C7-9167-48729081DB29}" type="presOf" srcId="{AAE37EC0-B936-415D-9874-4501939A9887}" destId="{1EA47E99-3059-4ECD-AD46-F890A68DEE84}" srcOrd="0" destOrd="0" presId="urn:microsoft.com/office/officeart/2018/2/layout/IconVerticalSolidList"/>
    <dgm:cxn modelId="{44FC86BF-FBA6-49F8-A745-DF4C31D88DB0}" type="presOf" srcId="{1137098E-3F48-4030-87F8-11947D0E2CCD}" destId="{8630C008-6214-4CF8-8243-374333F87264}" srcOrd="0" destOrd="0" presId="urn:microsoft.com/office/officeart/2018/2/layout/IconVerticalSolidList"/>
    <dgm:cxn modelId="{56291DCE-FCD8-4D8F-8FD2-2B1D4848CC2F}" srcId="{7874061F-F797-430B-9A34-6C71508E8296}" destId="{AAE37EC0-B936-415D-9874-4501939A9887}" srcOrd="1" destOrd="0" parTransId="{B143F2E1-DE83-4DE3-80B1-072AF5985B1D}" sibTransId="{A27D4F4C-2A35-4A14-B696-0A8D7CF704CB}"/>
    <dgm:cxn modelId="{1531ABCF-F350-4E39-B440-357F9298C934}" type="presParOf" srcId="{2F27E20C-F8FB-4B65-9821-2B5291EEC3EF}" destId="{C0097C2D-9B52-45EA-8FCF-91930D6B4F48}" srcOrd="0" destOrd="0" presId="urn:microsoft.com/office/officeart/2018/2/layout/IconVerticalSolidList"/>
    <dgm:cxn modelId="{AE7A170B-F041-4B43-82CE-07D3374F3377}" type="presParOf" srcId="{C0097C2D-9B52-45EA-8FCF-91930D6B4F48}" destId="{4ABFEA7A-B6FB-4C74-9ABE-37373B981D80}" srcOrd="0" destOrd="0" presId="urn:microsoft.com/office/officeart/2018/2/layout/IconVerticalSolidList"/>
    <dgm:cxn modelId="{675A0B7F-111A-4F6F-A6A8-7C66B0219B45}" type="presParOf" srcId="{C0097C2D-9B52-45EA-8FCF-91930D6B4F48}" destId="{2AE11959-F6FD-46CD-A5E0-BA7569BAB5C7}" srcOrd="1" destOrd="0" presId="urn:microsoft.com/office/officeart/2018/2/layout/IconVerticalSolidList"/>
    <dgm:cxn modelId="{77F5EFFB-208E-4AE7-91FB-5C5A9830F5F2}" type="presParOf" srcId="{C0097C2D-9B52-45EA-8FCF-91930D6B4F48}" destId="{2C5E2B0B-5017-41C2-81E6-8D8A76CC134F}" srcOrd="2" destOrd="0" presId="urn:microsoft.com/office/officeart/2018/2/layout/IconVerticalSolidList"/>
    <dgm:cxn modelId="{B0BB0A97-4E65-4540-9C19-B99B8E714036}" type="presParOf" srcId="{C0097C2D-9B52-45EA-8FCF-91930D6B4F48}" destId="{8630C008-6214-4CF8-8243-374333F87264}" srcOrd="3" destOrd="0" presId="urn:microsoft.com/office/officeart/2018/2/layout/IconVerticalSolidList"/>
    <dgm:cxn modelId="{9A33AEB2-107A-4303-9F2B-8F7C06B0378D}" type="presParOf" srcId="{2F27E20C-F8FB-4B65-9821-2B5291EEC3EF}" destId="{65C1E69A-DC24-4DB1-B0C6-461AEA5E9DED}" srcOrd="1" destOrd="0" presId="urn:microsoft.com/office/officeart/2018/2/layout/IconVerticalSolidList"/>
    <dgm:cxn modelId="{6A87598A-8A5E-4C7B-884D-28E0BC6327E7}" type="presParOf" srcId="{2F27E20C-F8FB-4B65-9821-2B5291EEC3EF}" destId="{0F899EF9-D9F7-4809-9907-87BED22D237B}" srcOrd="2" destOrd="0" presId="urn:microsoft.com/office/officeart/2018/2/layout/IconVerticalSolidList"/>
    <dgm:cxn modelId="{00D192F7-2A78-4CA7-B749-66D7E266163A}" type="presParOf" srcId="{0F899EF9-D9F7-4809-9907-87BED22D237B}" destId="{D13F109F-0AE4-48CD-8A37-313C37E2EF6D}" srcOrd="0" destOrd="0" presId="urn:microsoft.com/office/officeart/2018/2/layout/IconVerticalSolidList"/>
    <dgm:cxn modelId="{B692BBAD-3DA1-450D-B4E8-8E60B2EFD929}" type="presParOf" srcId="{0F899EF9-D9F7-4809-9907-87BED22D237B}" destId="{DD53B9DB-A384-43F0-9D4B-5AE144AB7EB3}" srcOrd="1" destOrd="0" presId="urn:microsoft.com/office/officeart/2018/2/layout/IconVerticalSolidList"/>
    <dgm:cxn modelId="{BEA720F1-CBA2-4BE0-86C8-CEB72B0C85E9}" type="presParOf" srcId="{0F899EF9-D9F7-4809-9907-87BED22D237B}" destId="{171C0BAD-9D67-4D3C-8153-F3B9FCADF5CA}" srcOrd="2" destOrd="0" presId="urn:microsoft.com/office/officeart/2018/2/layout/IconVerticalSolidList"/>
    <dgm:cxn modelId="{19B7A251-BD27-4C07-8222-039CF31DB595}" type="presParOf" srcId="{0F899EF9-D9F7-4809-9907-87BED22D237B}" destId="{1EA47E99-3059-4ECD-AD46-F890A68DEE84}" srcOrd="3" destOrd="0" presId="urn:microsoft.com/office/officeart/2018/2/layout/IconVerticalSolidList"/>
    <dgm:cxn modelId="{B0606A35-C921-4205-969D-6697600AC19A}" type="presParOf" srcId="{2F27E20C-F8FB-4B65-9821-2B5291EEC3EF}" destId="{80A211D5-D095-4BBF-8BD9-B6E4D47BD7EF}" srcOrd="3" destOrd="0" presId="urn:microsoft.com/office/officeart/2018/2/layout/IconVerticalSolidList"/>
    <dgm:cxn modelId="{46E6C380-98F2-40DE-9DBA-CCCE51A05363}" type="presParOf" srcId="{2F27E20C-F8FB-4B65-9821-2B5291EEC3EF}" destId="{5FB37AB8-D516-4D84-AAA1-7FDFD07CFCC9}" srcOrd="4" destOrd="0" presId="urn:microsoft.com/office/officeart/2018/2/layout/IconVerticalSolidList"/>
    <dgm:cxn modelId="{6754A9B4-FA21-44E4-B875-FD61EB5D5EF3}" type="presParOf" srcId="{5FB37AB8-D516-4D84-AAA1-7FDFD07CFCC9}" destId="{C838B821-9EA1-471A-A441-B4A71086581D}" srcOrd="0" destOrd="0" presId="urn:microsoft.com/office/officeart/2018/2/layout/IconVerticalSolidList"/>
    <dgm:cxn modelId="{43D71CBA-3C64-4B62-9BF9-26F107BCFBEE}" type="presParOf" srcId="{5FB37AB8-D516-4D84-AAA1-7FDFD07CFCC9}" destId="{AAF192FC-ED94-4D01-87AD-FF49614A7527}" srcOrd="1" destOrd="0" presId="urn:microsoft.com/office/officeart/2018/2/layout/IconVerticalSolidList"/>
    <dgm:cxn modelId="{A2D5980B-DD7A-449B-8398-3EBAE764D38D}" type="presParOf" srcId="{5FB37AB8-D516-4D84-AAA1-7FDFD07CFCC9}" destId="{8E54BD3B-77C5-483F-BF83-B3043647F939}" srcOrd="2" destOrd="0" presId="urn:microsoft.com/office/officeart/2018/2/layout/IconVerticalSolidList"/>
    <dgm:cxn modelId="{7D834734-C8CC-41FA-A0DD-1037143132FD}" type="presParOf" srcId="{5FB37AB8-D516-4D84-AAA1-7FDFD07CFCC9}" destId="{4501CD0B-F75F-43EC-AB3D-1ECF8842DF4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4F427F6-17B5-47B7-AF29-6175E3AD2111}"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E6704ACB-4FD9-41EC-971A-64017FB40900}">
      <dgm:prSet/>
      <dgm:spPr/>
      <dgm:t>
        <a:bodyPr/>
        <a:lstStyle/>
        <a:p>
          <a:r>
            <a:rPr lang="en-US" dirty="0">
              <a:solidFill>
                <a:srgbClr val="00B050"/>
              </a:solidFill>
            </a:rPr>
            <a:t>1. </a:t>
          </a:r>
          <a:r>
            <a:rPr lang="en-US" dirty="0"/>
            <a:t>Send the applicable General Information Notice (GIN) to all occupants when at such time there is an identified site for the project and a submitted application for HUD program funds. Failure to issue GIN as soon as feasible may result in unintended displacements and URA relocation payments. </a:t>
          </a:r>
        </a:p>
      </dgm:t>
    </dgm:pt>
    <dgm:pt modelId="{E52236E8-132D-4C24-B84F-E88BC446E90D}" type="parTrans" cxnId="{E1C265CB-C893-44AB-88D9-2A48D3A2EAAB}">
      <dgm:prSet/>
      <dgm:spPr/>
      <dgm:t>
        <a:bodyPr/>
        <a:lstStyle/>
        <a:p>
          <a:endParaRPr lang="en-US"/>
        </a:p>
      </dgm:t>
    </dgm:pt>
    <dgm:pt modelId="{47780ADA-7B08-456F-8081-892F477EFD8C}" type="sibTrans" cxnId="{E1C265CB-C893-44AB-88D9-2A48D3A2EAAB}">
      <dgm:prSet/>
      <dgm:spPr/>
      <dgm:t>
        <a:bodyPr/>
        <a:lstStyle/>
        <a:p>
          <a:endParaRPr lang="en-US"/>
        </a:p>
      </dgm:t>
    </dgm:pt>
    <dgm:pt modelId="{61B9ED33-F731-4938-832F-4FB119033E0A}">
      <dgm:prSet/>
      <dgm:spPr/>
      <dgm:t>
        <a:bodyPr/>
        <a:lstStyle/>
        <a:p>
          <a:r>
            <a:rPr lang="en-US" dirty="0">
              <a:solidFill>
                <a:srgbClr val="00B050"/>
              </a:solidFill>
            </a:rPr>
            <a:t>2. </a:t>
          </a:r>
          <a:r>
            <a:rPr lang="en-US" dirty="0"/>
            <a:t>Conduct tenant interviews and gather appropriate documentation to determine which occupants will be displaced and those that will not be. Prepare cost estimate for those temporary or permanently relocated and submit a Relocation Plan.</a:t>
          </a:r>
        </a:p>
      </dgm:t>
    </dgm:pt>
    <dgm:pt modelId="{5320DEFB-562E-40F7-8318-5F927DF183AD}" type="parTrans" cxnId="{7471F644-2CDE-4F92-8F0E-5DFCCD8A7569}">
      <dgm:prSet/>
      <dgm:spPr/>
      <dgm:t>
        <a:bodyPr/>
        <a:lstStyle/>
        <a:p>
          <a:endParaRPr lang="en-US"/>
        </a:p>
      </dgm:t>
    </dgm:pt>
    <dgm:pt modelId="{5B198887-D804-40D6-82E2-74C7C001AD00}" type="sibTrans" cxnId="{7471F644-2CDE-4F92-8F0E-5DFCCD8A7569}">
      <dgm:prSet/>
      <dgm:spPr/>
      <dgm:t>
        <a:bodyPr/>
        <a:lstStyle/>
        <a:p>
          <a:endParaRPr lang="en-US"/>
        </a:p>
      </dgm:t>
    </dgm:pt>
    <dgm:pt modelId="{D09A7940-2C54-4503-9A24-5FAE2CE09ADA}">
      <dgm:prSet/>
      <dgm:spPr/>
      <dgm:t>
        <a:bodyPr/>
        <a:lstStyle/>
        <a:p>
          <a:r>
            <a:rPr lang="en-US" dirty="0">
              <a:solidFill>
                <a:srgbClr val="00B050"/>
              </a:solidFill>
            </a:rPr>
            <a:t>3. </a:t>
          </a:r>
          <a:r>
            <a:rPr lang="en-US" dirty="0"/>
            <a:t>Send required Notice of Eligibility to all occupants on the applicable “Initiation of Negotiations” date, which is typically the date of execution of the grant agreement. </a:t>
          </a:r>
        </a:p>
      </dgm:t>
    </dgm:pt>
    <dgm:pt modelId="{5457ACA4-9161-4714-B988-E7D6990B41EF}" type="parTrans" cxnId="{D84D9AE8-2509-4F02-BCF9-C5BC33FF17B2}">
      <dgm:prSet/>
      <dgm:spPr/>
      <dgm:t>
        <a:bodyPr/>
        <a:lstStyle/>
        <a:p>
          <a:endParaRPr lang="en-US"/>
        </a:p>
      </dgm:t>
    </dgm:pt>
    <dgm:pt modelId="{28D32E6A-0820-4D10-A58B-303F8E293883}" type="sibTrans" cxnId="{D84D9AE8-2509-4F02-BCF9-C5BC33FF17B2}">
      <dgm:prSet/>
      <dgm:spPr/>
      <dgm:t>
        <a:bodyPr/>
        <a:lstStyle/>
        <a:p>
          <a:endParaRPr lang="en-US"/>
        </a:p>
      </dgm:t>
    </dgm:pt>
    <dgm:pt modelId="{FF93BAE0-F07E-4C69-B241-E1734BA66C4B}" type="pres">
      <dgm:prSet presAssocID="{74F427F6-17B5-47B7-AF29-6175E3AD2111}" presName="vert0" presStyleCnt="0">
        <dgm:presLayoutVars>
          <dgm:dir/>
          <dgm:animOne val="branch"/>
          <dgm:animLvl val="lvl"/>
        </dgm:presLayoutVars>
      </dgm:prSet>
      <dgm:spPr/>
    </dgm:pt>
    <dgm:pt modelId="{108EEC97-06D8-4BC3-94EB-F54490C074DD}" type="pres">
      <dgm:prSet presAssocID="{E6704ACB-4FD9-41EC-971A-64017FB40900}" presName="thickLine" presStyleLbl="alignNode1" presStyleIdx="0" presStyleCnt="3"/>
      <dgm:spPr/>
    </dgm:pt>
    <dgm:pt modelId="{F5FA2749-0EB6-4F62-9859-59B3FB34C19E}" type="pres">
      <dgm:prSet presAssocID="{E6704ACB-4FD9-41EC-971A-64017FB40900}" presName="horz1" presStyleCnt="0"/>
      <dgm:spPr/>
    </dgm:pt>
    <dgm:pt modelId="{871535A9-D25A-4266-B825-E0E0843B3727}" type="pres">
      <dgm:prSet presAssocID="{E6704ACB-4FD9-41EC-971A-64017FB40900}" presName="tx1" presStyleLbl="revTx" presStyleIdx="0" presStyleCnt="3"/>
      <dgm:spPr/>
    </dgm:pt>
    <dgm:pt modelId="{FC445C56-24DB-4855-A71B-899264C1960C}" type="pres">
      <dgm:prSet presAssocID="{E6704ACB-4FD9-41EC-971A-64017FB40900}" presName="vert1" presStyleCnt="0"/>
      <dgm:spPr/>
    </dgm:pt>
    <dgm:pt modelId="{836404EC-F4C2-4CEA-BF67-CBFA4F14D541}" type="pres">
      <dgm:prSet presAssocID="{61B9ED33-F731-4938-832F-4FB119033E0A}" presName="thickLine" presStyleLbl="alignNode1" presStyleIdx="1" presStyleCnt="3"/>
      <dgm:spPr/>
    </dgm:pt>
    <dgm:pt modelId="{0D5EEB01-09F2-4071-94EB-D949CA4169D9}" type="pres">
      <dgm:prSet presAssocID="{61B9ED33-F731-4938-832F-4FB119033E0A}" presName="horz1" presStyleCnt="0"/>
      <dgm:spPr/>
    </dgm:pt>
    <dgm:pt modelId="{94DF97F1-6FB4-441F-9163-570F1665F2D0}" type="pres">
      <dgm:prSet presAssocID="{61B9ED33-F731-4938-832F-4FB119033E0A}" presName="tx1" presStyleLbl="revTx" presStyleIdx="1" presStyleCnt="3"/>
      <dgm:spPr/>
    </dgm:pt>
    <dgm:pt modelId="{7834F302-3B83-4753-BA7A-6B6D25DE5B86}" type="pres">
      <dgm:prSet presAssocID="{61B9ED33-F731-4938-832F-4FB119033E0A}" presName="vert1" presStyleCnt="0"/>
      <dgm:spPr/>
    </dgm:pt>
    <dgm:pt modelId="{F39B8D7E-0D1F-436F-8A8C-F7AA09A621DB}" type="pres">
      <dgm:prSet presAssocID="{D09A7940-2C54-4503-9A24-5FAE2CE09ADA}" presName="thickLine" presStyleLbl="alignNode1" presStyleIdx="2" presStyleCnt="3"/>
      <dgm:spPr/>
    </dgm:pt>
    <dgm:pt modelId="{C0CBC79E-B6BE-4AF9-9F87-5CD7E0F4636A}" type="pres">
      <dgm:prSet presAssocID="{D09A7940-2C54-4503-9A24-5FAE2CE09ADA}" presName="horz1" presStyleCnt="0"/>
      <dgm:spPr/>
    </dgm:pt>
    <dgm:pt modelId="{34CD6441-EEA0-48F6-8C16-EE83098C7801}" type="pres">
      <dgm:prSet presAssocID="{D09A7940-2C54-4503-9A24-5FAE2CE09ADA}" presName="tx1" presStyleLbl="revTx" presStyleIdx="2" presStyleCnt="3"/>
      <dgm:spPr/>
    </dgm:pt>
    <dgm:pt modelId="{7A5E4B0F-3676-4037-8C32-91BB726DB8A2}" type="pres">
      <dgm:prSet presAssocID="{D09A7940-2C54-4503-9A24-5FAE2CE09ADA}" presName="vert1" presStyleCnt="0"/>
      <dgm:spPr/>
    </dgm:pt>
  </dgm:ptLst>
  <dgm:cxnLst>
    <dgm:cxn modelId="{E423FD20-496E-4C70-807E-0A0139A7D721}" type="presOf" srcId="{E6704ACB-4FD9-41EC-971A-64017FB40900}" destId="{871535A9-D25A-4266-B825-E0E0843B3727}" srcOrd="0" destOrd="0" presId="urn:microsoft.com/office/officeart/2008/layout/LinedList"/>
    <dgm:cxn modelId="{B90EBF42-18A1-49EF-972A-082FBB7082B3}" type="presOf" srcId="{74F427F6-17B5-47B7-AF29-6175E3AD2111}" destId="{FF93BAE0-F07E-4C69-B241-E1734BA66C4B}" srcOrd="0" destOrd="0" presId="urn:microsoft.com/office/officeart/2008/layout/LinedList"/>
    <dgm:cxn modelId="{7471F644-2CDE-4F92-8F0E-5DFCCD8A7569}" srcId="{74F427F6-17B5-47B7-AF29-6175E3AD2111}" destId="{61B9ED33-F731-4938-832F-4FB119033E0A}" srcOrd="1" destOrd="0" parTransId="{5320DEFB-562E-40F7-8318-5F927DF183AD}" sibTransId="{5B198887-D804-40D6-82E2-74C7C001AD00}"/>
    <dgm:cxn modelId="{0D781EBF-CC2B-426A-8A55-2754E843EB93}" type="presOf" srcId="{61B9ED33-F731-4938-832F-4FB119033E0A}" destId="{94DF97F1-6FB4-441F-9163-570F1665F2D0}" srcOrd="0" destOrd="0" presId="urn:microsoft.com/office/officeart/2008/layout/LinedList"/>
    <dgm:cxn modelId="{E1C265CB-C893-44AB-88D9-2A48D3A2EAAB}" srcId="{74F427F6-17B5-47B7-AF29-6175E3AD2111}" destId="{E6704ACB-4FD9-41EC-971A-64017FB40900}" srcOrd="0" destOrd="0" parTransId="{E52236E8-132D-4C24-B84F-E88BC446E90D}" sibTransId="{47780ADA-7B08-456F-8081-892F477EFD8C}"/>
    <dgm:cxn modelId="{D84D9AE8-2509-4F02-BCF9-C5BC33FF17B2}" srcId="{74F427F6-17B5-47B7-AF29-6175E3AD2111}" destId="{D09A7940-2C54-4503-9A24-5FAE2CE09ADA}" srcOrd="2" destOrd="0" parTransId="{5457ACA4-9161-4714-B988-E7D6990B41EF}" sibTransId="{28D32E6A-0820-4D10-A58B-303F8E293883}"/>
    <dgm:cxn modelId="{AC3FECF7-AE86-4170-9A13-26740D23F480}" type="presOf" srcId="{D09A7940-2C54-4503-9A24-5FAE2CE09ADA}" destId="{34CD6441-EEA0-48F6-8C16-EE83098C7801}" srcOrd="0" destOrd="0" presId="urn:microsoft.com/office/officeart/2008/layout/LinedList"/>
    <dgm:cxn modelId="{F3AFF78B-8E92-4217-97EA-CCC294F13CED}" type="presParOf" srcId="{FF93BAE0-F07E-4C69-B241-E1734BA66C4B}" destId="{108EEC97-06D8-4BC3-94EB-F54490C074DD}" srcOrd="0" destOrd="0" presId="urn:microsoft.com/office/officeart/2008/layout/LinedList"/>
    <dgm:cxn modelId="{A34566AB-B253-48D0-929D-808226685A98}" type="presParOf" srcId="{FF93BAE0-F07E-4C69-B241-E1734BA66C4B}" destId="{F5FA2749-0EB6-4F62-9859-59B3FB34C19E}" srcOrd="1" destOrd="0" presId="urn:microsoft.com/office/officeart/2008/layout/LinedList"/>
    <dgm:cxn modelId="{942D1B5A-D4EE-46F0-9016-8FFBD1976766}" type="presParOf" srcId="{F5FA2749-0EB6-4F62-9859-59B3FB34C19E}" destId="{871535A9-D25A-4266-B825-E0E0843B3727}" srcOrd="0" destOrd="0" presId="urn:microsoft.com/office/officeart/2008/layout/LinedList"/>
    <dgm:cxn modelId="{FD53E29A-7A83-45AA-B7B0-DCE6AE5FB9F6}" type="presParOf" srcId="{F5FA2749-0EB6-4F62-9859-59B3FB34C19E}" destId="{FC445C56-24DB-4855-A71B-899264C1960C}" srcOrd="1" destOrd="0" presId="urn:microsoft.com/office/officeart/2008/layout/LinedList"/>
    <dgm:cxn modelId="{FDAFFDA8-697B-4C90-AC85-F5A9BBCDA07B}" type="presParOf" srcId="{FF93BAE0-F07E-4C69-B241-E1734BA66C4B}" destId="{836404EC-F4C2-4CEA-BF67-CBFA4F14D541}" srcOrd="2" destOrd="0" presId="urn:microsoft.com/office/officeart/2008/layout/LinedList"/>
    <dgm:cxn modelId="{330A55EF-4560-4663-ACCE-315A499454AE}" type="presParOf" srcId="{FF93BAE0-F07E-4C69-B241-E1734BA66C4B}" destId="{0D5EEB01-09F2-4071-94EB-D949CA4169D9}" srcOrd="3" destOrd="0" presId="urn:microsoft.com/office/officeart/2008/layout/LinedList"/>
    <dgm:cxn modelId="{D5C3D3F4-8D0F-41AF-BC69-F73FCAAFAD18}" type="presParOf" srcId="{0D5EEB01-09F2-4071-94EB-D949CA4169D9}" destId="{94DF97F1-6FB4-441F-9163-570F1665F2D0}" srcOrd="0" destOrd="0" presId="urn:microsoft.com/office/officeart/2008/layout/LinedList"/>
    <dgm:cxn modelId="{B94184E9-BF0E-4F08-8D1E-2B14D5601B1D}" type="presParOf" srcId="{0D5EEB01-09F2-4071-94EB-D949CA4169D9}" destId="{7834F302-3B83-4753-BA7A-6B6D25DE5B86}" srcOrd="1" destOrd="0" presId="urn:microsoft.com/office/officeart/2008/layout/LinedList"/>
    <dgm:cxn modelId="{D3B5526F-47C0-4E21-BBF4-24ABAEA253A2}" type="presParOf" srcId="{FF93BAE0-F07E-4C69-B241-E1734BA66C4B}" destId="{F39B8D7E-0D1F-436F-8A8C-F7AA09A621DB}" srcOrd="4" destOrd="0" presId="urn:microsoft.com/office/officeart/2008/layout/LinedList"/>
    <dgm:cxn modelId="{92B1E8C6-BD5B-47F8-A2C3-CFBCB03D60FC}" type="presParOf" srcId="{FF93BAE0-F07E-4C69-B241-E1734BA66C4B}" destId="{C0CBC79E-B6BE-4AF9-9F87-5CD7E0F4636A}" srcOrd="5" destOrd="0" presId="urn:microsoft.com/office/officeart/2008/layout/LinedList"/>
    <dgm:cxn modelId="{D26A8525-1024-4BC5-908E-423D6B615DBE}" type="presParOf" srcId="{C0CBC79E-B6BE-4AF9-9F87-5CD7E0F4636A}" destId="{34CD6441-EEA0-48F6-8C16-EE83098C7801}" srcOrd="0" destOrd="0" presId="urn:microsoft.com/office/officeart/2008/layout/LinedList"/>
    <dgm:cxn modelId="{36B8BA44-58D2-4E19-A107-E2D3BF9C1A61}" type="presParOf" srcId="{C0CBC79E-B6BE-4AF9-9F87-5CD7E0F4636A}" destId="{7A5E4B0F-3676-4037-8C32-91BB726DB8A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631B1FD-DF02-42B2-BF26-74B9C9341000}"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E26F50F8-F7D3-408E-8544-83EB1D1D561B}">
      <dgm:prSet/>
      <dgm:spPr/>
      <dgm:t>
        <a:bodyPr/>
        <a:lstStyle/>
        <a:p>
          <a:r>
            <a:rPr lang="en-US"/>
            <a:t>General Information Notice</a:t>
          </a:r>
        </a:p>
      </dgm:t>
    </dgm:pt>
    <dgm:pt modelId="{238D904A-2866-4D50-AEE7-D94C13FFED16}" type="parTrans" cxnId="{41341EDF-122D-48B8-874B-B6C416BF80C2}">
      <dgm:prSet/>
      <dgm:spPr/>
      <dgm:t>
        <a:bodyPr/>
        <a:lstStyle/>
        <a:p>
          <a:endParaRPr lang="en-US"/>
        </a:p>
      </dgm:t>
    </dgm:pt>
    <dgm:pt modelId="{1134AA33-52CF-487E-8014-330B147AF5C3}" type="sibTrans" cxnId="{41341EDF-122D-48B8-874B-B6C416BF80C2}">
      <dgm:prSet/>
      <dgm:spPr/>
      <dgm:t>
        <a:bodyPr/>
        <a:lstStyle/>
        <a:p>
          <a:endParaRPr lang="en-US"/>
        </a:p>
      </dgm:t>
    </dgm:pt>
    <dgm:pt modelId="{D982C2E3-3365-4A18-ADF2-1FEE54E67E2B}">
      <dgm:prSet/>
      <dgm:spPr/>
      <dgm:t>
        <a:bodyPr/>
        <a:lstStyle/>
        <a:p>
          <a:r>
            <a:rPr lang="en-US"/>
            <a:t>It informs affected persons of the project and that they </a:t>
          </a:r>
          <a:r>
            <a:rPr lang="en-US" b="1"/>
            <a:t>may</a:t>
          </a:r>
          <a:r>
            <a:rPr lang="en-US"/>
            <a:t> </a:t>
          </a:r>
          <a:r>
            <a:rPr lang="en-US" b="1"/>
            <a:t>be displaced </a:t>
          </a:r>
          <a:r>
            <a:rPr lang="en-US"/>
            <a:t>by the project. </a:t>
          </a:r>
        </a:p>
      </dgm:t>
    </dgm:pt>
    <dgm:pt modelId="{85F335D9-AC9A-4AE1-BCE2-031330E0B73A}" type="parTrans" cxnId="{6BFE1CD2-DEBB-4753-93FE-632DEDE8923A}">
      <dgm:prSet/>
      <dgm:spPr/>
      <dgm:t>
        <a:bodyPr/>
        <a:lstStyle/>
        <a:p>
          <a:endParaRPr lang="en-US"/>
        </a:p>
      </dgm:t>
    </dgm:pt>
    <dgm:pt modelId="{2C88C0AD-5A2A-495B-956B-F1A0687BBCF9}" type="sibTrans" cxnId="{6BFE1CD2-DEBB-4753-93FE-632DEDE8923A}">
      <dgm:prSet/>
      <dgm:spPr/>
      <dgm:t>
        <a:bodyPr/>
        <a:lstStyle/>
        <a:p>
          <a:endParaRPr lang="en-US"/>
        </a:p>
      </dgm:t>
    </dgm:pt>
    <dgm:pt modelId="{B1DCC526-AAC5-48E3-8FA4-A74B90B6F2A9}">
      <dgm:prSet/>
      <dgm:spPr/>
      <dgm:t>
        <a:bodyPr/>
        <a:lstStyle/>
        <a:p>
          <a:r>
            <a:rPr lang="en-US" dirty="0"/>
            <a:t>Notice of Eligibility</a:t>
          </a:r>
        </a:p>
      </dgm:t>
    </dgm:pt>
    <dgm:pt modelId="{8F3416CB-FAB1-4B31-AA04-677C2634A845}" type="parTrans" cxnId="{7DFBFDAC-8640-429A-9E90-1B01B93389B8}">
      <dgm:prSet/>
      <dgm:spPr/>
      <dgm:t>
        <a:bodyPr/>
        <a:lstStyle/>
        <a:p>
          <a:endParaRPr lang="en-US"/>
        </a:p>
      </dgm:t>
    </dgm:pt>
    <dgm:pt modelId="{53744B63-D845-4F2F-8BA3-7A3B430489DE}" type="sibTrans" cxnId="{7DFBFDAC-8640-429A-9E90-1B01B93389B8}">
      <dgm:prSet/>
      <dgm:spPr/>
      <dgm:t>
        <a:bodyPr/>
        <a:lstStyle/>
        <a:p>
          <a:endParaRPr lang="en-US"/>
        </a:p>
      </dgm:t>
    </dgm:pt>
    <dgm:pt modelId="{2A3FF481-5937-4FF5-A8F1-A603C501A1D0}">
      <dgm:prSet/>
      <dgm:spPr/>
      <dgm:t>
        <a:bodyPr/>
        <a:lstStyle/>
        <a:p>
          <a:r>
            <a:rPr lang="en-US" dirty="0"/>
            <a:t>Informs persons they </a:t>
          </a:r>
          <a:r>
            <a:rPr lang="en-US" b="1" dirty="0"/>
            <a:t>will be displaced or will not be displaced </a:t>
          </a:r>
          <a:r>
            <a:rPr lang="en-US" dirty="0"/>
            <a:t>by the project and establishes what they are eligible for.</a:t>
          </a:r>
        </a:p>
      </dgm:t>
    </dgm:pt>
    <dgm:pt modelId="{BD448B70-FB76-4718-B258-9BE00835536A}" type="parTrans" cxnId="{D14494EC-49EE-4640-9A50-544E76DC22CD}">
      <dgm:prSet/>
      <dgm:spPr/>
      <dgm:t>
        <a:bodyPr/>
        <a:lstStyle/>
        <a:p>
          <a:endParaRPr lang="en-US"/>
        </a:p>
      </dgm:t>
    </dgm:pt>
    <dgm:pt modelId="{F1050089-CBF6-4B3D-9C05-B6BB304E367D}" type="sibTrans" cxnId="{D14494EC-49EE-4640-9A50-544E76DC22CD}">
      <dgm:prSet/>
      <dgm:spPr/>
      <dgm:t>
        <a:bodyPr/>
        <a:lstStyle/>
        <a:p>
          <a:endParaRPr lang="en-US"/>
        </a:p>
      </dgm:t>
    </dgm:pt>
    <dgm:pt modelId="{B973D151-931A-48F4-B5FB-AC6381B138D8}">
      <dgm:prSet/>
      <dgm:spPr/>
      <dgm:t>
        <a:bodyPr/>
        <a:lstStyle/>
        <a:p>
          <a:r>
            <a:rPr lang="en-US"/>
            <a:t>90-Day Notice</a:t>
          </a:r>
        </a:p>
      </dgm:t>
    </dgm:pt>
    <dgm:pt modelId="{97BBAAA0-DAF6-400A-9DF2-B5E1DABBE5F2}" type="parTrans" cxnId="{F083C0E5-5533-4CCF-8A49-E070B65E8888}">
      <dgm:prSet/>
      <dgm:spPr/>
      <dgm:t>
        <a:bodyPr/>
        <a:lstStyle/>
        <a:p>
          <a:endParaRPr lang="en-US"/>
        </a:p>
      </dgm:t>
    </dgm:pt>
    <dgm:pt modelId="{3E449904-EAAD-4FB5-8B4C-FEF1CAD55E62}" type="sibTrans" cxnId="{F083C0E5-5533-4CCF-8A49-E070B65E8888}">
      <dgm:prSet/>
      <dgm:spPr/>
      <dgm:t>
        <a:bodyPr/>
        <a:lstStyle/>
        <a:p>
          <a:endParaRPr lang="en-US"/>
        </a:p>
      </dgm:t>
    </dgm:pt>
    <dgm:pt modelId="{2845515A-C004-4A17-8AF3-171FC770707C}">
      <dgm:prSet/>
      <dgm:spPr/>
      <dgm:t>
        <a:bodyPr/>
        <a:lstStyle/>
        <a:p>
          <a:r>
            <a:rPr lang="en-US" dirty="0"/>
            <a:t>Informs displaced persons of the earliest date they </a:t>
          </a:r>
          <a:r>
            <a:rPr lang="en-US" b="1" dirty="0"/>
            <a:t>will be required to move</a:t>
          </a:r>
          <a:r>
            <a:rPr lang="en-US" dirty="0"/>
            <a:t>. It cannot be issued unless a comparable replacement dwelling is available, the displaced persons are informed of its location, and the displaced persons have sufficient time to lease or purchase it.</a:t>
          </a:r>
        </a:p>
      </dgm:t>
    </dgm:pt>
    <dgm:pt modelId="{3C269B06-72DA-42ED-8242-673F4A3B531E}" type="parTrans" cxnId="{90D37910-0C7E-4D05-84FB-F0F71E3321C5}">
      <dgm:prSet/>
      <dgm:spPr/>
      <dgm:t>
        <a:bodyPr/>
        <a:lstStyle/>
        <a:p>
          <a:endParaRPr lang="en-US"/>
        </a:p>
      </dgm:t>
    </dgm:pt>
    <dgm:pt modelId="{B46F52EA-E8FE-4E1F-BA63-07288A5C5EC1}" type="sibTrans" cxnId="{90D37910-0C7E-4D05-84FB-F0F71E3321C5}">
      <dgm:prSet/>
      <dgm:spPr/>
      <dgm:t>
        <a:bodyPr/>
        <a:lstStyle/>
        <a:p>
          <a:endParaRPr lang="en-US"/>
        </a:p>
      </dgm:t>
    </dgm:pt>
    <dgm:pt modelId="{50C450B9-CBAD-432F-8145-574CFAE32D71}">
      <dgm:prSet/>
      <dgm:spPr/>
      <dgm:t>
        <a:bodyPr/>
        <a:lstStyle/>
        <a:p>
          <a:r>
            <a:rPr lang="en-US" dirty="0"/>
            <a:t>30 day Notice to Vacate, if applicable</a:t>
          </a:r>
        </a:p>
      </dgm:t>
    </dgm:pt>
    <dgm:pt modelId="{9ACDF250-2EC6-47BC-B2A1-DB4F76E162D7}" type="parTrans" cxnId="{1EA9A93E-249D-4A2B-88E3-1058BB0F7C07}">
      <dgm:prSet/>
      <dgm:spPr/>
      <dgm:t>
        <a:bodyPr/>
        <a:lstStyle/>
        <a:p>
          <a:endParaRPr lang="en-US"/>
        </a:p>
      </dgm:t>
    </dgm:pt>
    <dgm:pt modelId="{066E1A31-3E83-4974-9575-3E7F6E2D5C3C}" type="sibTrans" cxnId="{1EA9A93E-249D-4A2B-88E3-1058BB0F7C07}">
      <dgm:prSet/>
      <dgm:spPr/>
      <dgm:t>
        <a:bodyPr/>
        <a:lstStyle/>
        <a:p>
          <a:endParaRPr lang="en-US"/>
        </a:p>
      </dgm:t>
    </dgm:pt>
    <dgm:pt modelId="{77C0A2DF-50C8-4A41-B6CE-40DC40EC3BB4}">
      <dgm:prSet/>
      <dgm:spPr/>
      <dgm:t>
        <a:bodyPr/>
        <a:lstStyle/>
        <a:p>
          <a:r>
            <a:rPr lang="en-US" dirty="0"/>
            <a:t>If person is </a:t>
          </a:r>
          <a:r>
            <a:rPr lang="en-US" b="1" dirty="0"/>
            <a:t>temporarily relocated </a:t>
          </a:r>
          <a:r>
            <a:rPr lang="en-US" dirty="0"/>
            <a:t>for a period of up to 12 months. </a:t>
          </a:r>
        </a:p>
      </dgm:t>
    </dgm:pt>
    <dgm:pt modelId="{BCAA8EA2-C6BC-4B01-832B-654ADC0DAB18}" type="parTrans" cxnId="{F9EC35AA-D0FC-417D-9C4C-A445A5411618}">
      <dgm:prSet/>
      <dgm:spPr/>
      <dgm:t>
        <a:bodyPr/>
        <a:lstStyle/>
        <a:p>
          <a:endParaRPr lang="en-US"/>
        </a:p>
      </dgm:t>
    </dgm:pt>
    <dgm:pt modelId="{80D5891A-F6F7-43B0-A39E-E4D36FF14829}" type="sibTrans" cxnId="{F9EC35AA-D0FC-417D-9C4C-A445A5411618}">
      <dgm:prSet/>
      <dgm:spPr/>
      <dgm:t>
        <a:bodyPr/>
        <a:lstStyle/>
        <a:p>
          <a:endParaRPr lang="en-US"/>
        </a:p>
      </dgm:t>
    </dgm:pt>
    <dgm:pt modelId="{D4A69C24-4B53-4D85-96DE-279FD1B5B76B}" type="pres">
      <dgm:prSet presAssocID="{1631B1FD-DF02-42B2-BF26-74B9C9341000}" presName="linear" presStyleCnt="0">
        <dgm:presLayoutVars>
          <dgm:dir/>
          <dgm:animLvl val="lvl"/>
          <dgm:resizeHandles val="exact"/>
        </dgm:presLayoutVars>
      </dgm:prSet>
      <dgm:spPr/>
    </dgm:pt>
    <dgm:pt modelId="{EDD703FF-CCBC-4A55-9155-0F8BC356BCDE}" type="pres">
      <dgm:prSet presAssocID="{E26F50F8-F7D3-408E-8544-83EB1D1D561B}" presName="parentLin" presStyleCnt="0"/>
      <dgm:spPr/>
    </dgm:pt>
    <dgm:pt modelId="{20B013C6-E3B6-42D9-8D6C-B524F27D23EE}" type="pres">
      <dgm:prSet presAssocID="{E26F50F8-F7D3-408E-8544-83EB1D1D561B}" presName="parentLeftMargin" presStyleLbl="node1" presStyleIdx="0" presStyleCnt="4"/>
      <dgm:spPr/>
    </dgm:pt>
    <dgm:pt modelId="{3CAF9CD2-68F3-45F2-8FF4-BABE2A926FE2}" type="pres">
      <dgm:prSet presAssocID="{E26F50F8-F7D3-408E-8544-83EB1D1D561B}" presName="parentText" presStyleLbl="node1" presStyleIdx="0" presStyleCnt="4">
        <dgm:presLayoutVars>
          <dgm:chMax val="0"/>
          <dgm:bulletEnabled val="1"/>
        </dgm:presLayoutVars>
      </dgm:prSet>
      <dgm:spPr/>
    </dgm:pt>
    <dgm:pt modelId="{92C1FBC8-730F-4E53-B7DD-266B1AEFDC74}" type="pres">
      <dgm:prSet presAssocID="{E26F50F8-F7D3-408E-8544-83EB1D1D561B}" presName="negativeSpace" presStyleCnt="0"/>
      <dgm:spPr/>
    </dgm:pt>
    <dgm:pt modelId="{34BEC49B-7257-40EB-AF4A-FD9672868F37}" type="pres">
      <dgm:prSet presAssocID="{E26F50F8-F7D3-408E-8544-83EB1D1D561B}" presName="childText" presStyleLbl="conFgAcc1" presStyleIdx="0" presStyleCnt="4">
        <dgm:presLayoutVars>
          <dgm:bulletEnabled val="1"/>
        </dgm:presLayoutVars>
      </dgm:prSet>
      <dgm:spPr/>
    </dgm:pt>
    <dgm:pt modelId="{39E3D1FA-86FB-46D8-9863-BFE52491A4C2}" type="pres">
      <dgm:prSet presAssocID="{1134AA33-52CF-487E-8014-330B147AF5C3}" presName="spaceBetweenRectangles" presStyleCnt="0"/>
      <dgm:spPr/>
    </dgm:pt>
    <dgm:pt modelId="{15613EE1-74E2-4B89-AED8-CDF0BF8FB14A}" type="pres">
      <dgm:prSet presAssocID="{B1DCC526-AAC5-48E3-8FA4-A74B90B6F2A9}" presName="parentLin" presStyleCnt="0"/>
      <dgm:spPr/>
    </dgm:pt>
    <dgm:pt modelId="{A639E567-B4E5-4DC9-9486-22D74CD25450}" type="pres">
      <dgm:prSet presAssocID="{B1DCC526-AAC5-48E3-8FA4-A74B90B6F2A9}" presName="parentLeftMargin" presStyleLbl="node1" presStyleIdx="0" presStyleCnt="4"/>
      <dgm:spPr/>
    </dgm:pt>
    <dgm:pt modelId="{0960DD05-6CEB-405B-A776-18686814B742}" type="pres">
      <dgm:prSet presAssocID="{B1DCC526-AAC5-48E3-8FA4-A74B90B6F2A9}" presName="parentText" presStyleLbl="node1" presStyleIdx="1" presStyleCnt="4">
        <dgm:presLayoutVars>
          <dgm:chMax val="0"/>
          <dgm:bulletEnabled val="1"/>
        </dgm:presLayoutVars>
      </dgm:prSet>
      <dgm:spPr/>
    </dgm:pt>
    <dgm:pt modelId="{9480D6EA-53D0-48A2-8973-9DCDD215F382}" type="pres">
      <dgm:prSet presAssocID="{B1DCC526-AAC5-48E3-8FA4-A74B90B6F2A9}" presName="negativeSpace" presStyleCnt="0"/>
      <dgm:spPr/>
    </dgm:pt>
    <dgm:pt modelId="{686A6609-0E16-4E1B-B7B7-23E49B9DEC54}" type="pres">
      <dgm:prSet presAssocID="{B1DCC526-AAC5-48E3-8FA4-A74B90B6F2A9}" presName="childText" presStyleLbl="conFgAcc1" presStyleIdx="1" presStyleCnt="4">
        <dgm:presLayoutVars>
          <dgm:bulletEnabled val="1"/>
        </dgm:presLayoutVars>
      </dgm:prSet>
      <dgm:spPr/>
    </dgm:pt>
    <dgm:pt modelId="{DBDCD14C-28A4-4123-8708-CD7A34F594B5}" type="pres">
      <dgm:prSet presAssocID="{53744B63-D845-4F2F-8BA3-7A3B430489DE}" presName="spaceBetweenRectangles" presStyleCnt="0"/>
      <dgm:spPr/>
    </dgm:pt>
    <dgm:pt modelId="{00263916-EE8B-4A8A-803B-351FEEE33A99}" type="pres">
      <dgm:prSet presAssocID="{B973D151-931A-48F4-B5FB-AC6381B138D8}" presName="parentLin" presStyleCnt="0"/>
      <dgm:spPr/>
    </dgm:pt>
    <dgm:pt modelId="{716FA0A6-9944-4F7E-A97A-675485F29CDF}" type="pres">
      <dgm:prSet presAssocID="{B973D151-931A-48F4-B5FB-AC6381B138D8}" presName="parentLeftMargin" presStyleLbl="node1" presStyleIdx="1" presStyleCnt="4"/>
      <dgm:spPr/>
    </dgm:pt>
    <dgm:pt modelId="{2C66EA86-3134-46D9-A18E-365817E26A27}" type="pres">
      <dgm:prSet presAssocID="{B973D151-931A-48F4-B5FB-AC6381B138D8}" presName="parentText" presStyleLbl="node1" presStyleIdx="2" presStyleCnt="4">
        <dgm:presLayoutVars>
          <dgm:chMax val="0"/>
          <dgm:bulletEnabled val="1"/>
        </dgm:presLayoutVars>
      </dgm:prSet>
      <dgm:spPr/>
    </dgm:pt>
    <dgm:pt modelId="{4C095668-9816-4C9A-9ADF-C74A5C59A5F9}" type="pres">
      <dgm:prSet presAssocID="{B973D151-931A-48F4-B5FB-AC6381B138D8}" presName="negativeSpace" presStyleCnt="0"/>
      <dgm:spPr/>
    </dgm:pt>
    <dgm:pt modelId="{4BCD144A-BADE-4BC1-94E5-17310E282098}" type="pres">
      <dgm:prSet presAssocID="{B973D151-931A-48F4-B5FB-AC6381B138D8}" presName="childText" presStyleLbl="conFgAcc1" presStyleIdx="2" presStyleCnt="4">
        <dgm:presLayoutVars>
          <dgm:bulletEnabled val="1"/>
        </dgm:presLayoutVars>
      </dgm:prSet>
      <dgm:spPr/>
    </dgm:pt>
    <dgm:pt modelId="{A6B11D64-F788-45E5-A666-BF89CDE58F44}" type="pres">
      <dgm:prSet presAssocID="{3E449904-EAAD-4FB5-8B4C-FEF1CAD55E62}" presName="spaceBetweenRectangles" presStyleCnt="0"/>
      <dgm:spPr/>
    </dgm:pt>
    <dgm:pt modelId="{71367DEE-9927-48C1-AC2B-FA2963F37E49}" type="pres">
      <dgm:prSet presAssocID="{50C450B9-CBAD-432F-8145-574CFAE32D71}" presName="parentLin" presStyleCnt="0"/>
      <dgm:spPr/>
    </dgm:pt>
    <dgm:pt modelId="{66171280-A473-4936-945C-3F189DD55C5F}" type="pres">
      <dgm:prSet presAssocID="{50C450B9-CBAD-432F-8145-574CFAE32D71}" presName="parentLeftMargin" presStyleLbl="node1" presStyleIdx="2" presStyleCnt="4"/>
      <dgm:spPr/>
    </dgm:pt>
    <dgm:pt modelId="{37213593-9BC5-4AB6-A1EF-B8F95E094B7C}" type="pres">
      <dgm:prSet presAssocID="{50C450B9-CBAD-432F-8145-574CFAE32D71}" presName="parentText" presStyleLbl="node1" presStyleIdx="3" presStyleCnt="4">
        <dgm:presLayoutVars>
          <dgm:chMax val="0"/>
          <dgm:bulletEnabled val="1"/>
        </dgm:presLayoutVars>
      </dgm:prSet>
      <dgm:spPr/>
    </dgm:pt>
    <dgm:pt modelId="{7339749E-AC29-4214-AF4F-F58AE98A7873}" type="pres">
      <dgm:prSet presAssocID="{50C450B9-CBAD-432F-8145-574CFAE32D71}" presName="negativeSpace" presStyleCnt="0"/>
      <dgm:spPr/>
    </dgm:pt>
    <dgm:pt modelId="{EA5211B0-6EF4-4DC9-90EB-765557B68C07}" type="pres">
      <dgm:prSet presAssocID="{50C450B9-CBAD-432F-8145-574CFAE32D71}" presName="childText" presStyleLbl="conFgAcc1" presStyleIdx="3" presStyleCnt="4">
        <dgm:presLayoutVars>
          <dgm:bulletEnabled val="1"/>
        </dgm:presLayoutVars>
      </dgm:prSet>
      <dgm:spPr/>
    </dgm:pt>
  </dgm:ptLst>
  <dgm:cxnLst>
    <dgm:cxn modelId="{90D37910-0C7E-4D05-84FB-F0F71E3321C5}" srcId="{B973D151-931A-48F4-B5FB-AC6381B138D8}" destId="{2845515A-C004-4A17-8AF3-171FC770707C}" srcOrd="0" destOrd="0" parTransId="{3C269B06-72DA-42ED-8242-673F4A3B531E}" sibTransId="{B46F52EA-E8FE-4E1F-BA63-07288A5C5EC1}"/>
    <dgm:cxn modelId="{6C482C22-BA34-4D40-8D1B-3EE12AA22926}" type="presOf" srcId="{E26F50F8-F7D3-408E-8544-83EB1D1D561B}" destId="{20B013C6-E3B6-42D9-8D6C-B524F27D23EE}" srcOrd="0" destOrd="0" presId="urn:microsoft.com/office/officeart/2005/8/layout/list1"/>
    <dgm:cxn modelId="{BDA87D28-1041-4703-A403-56317B1B3AC4}" type="presOf" srcId="{E26F50F8-F7D3-408E-8544-83EB1D1D561B}" destId="{3CAF9CD2-68F3-45F2-8FF4-BABE2A926FE2}" srcOrd="1" destOrd="0" presId="urn:microsoft.com/office/officeart/2005/8/layout/list1"/>
    <dgm:cxn modelId="{B46E6E2E-05A9-47E5-9BAB-D41C9EA7A858}" type="presOf" srcId="{D982C2E3-3365-4A18-ADF2-1FEE54E67E2B}" destId="{34BEC49B-7257-40EB-AF4A-FD9672868F37}" srcOrd="0" destOrd="0" presId="urn:microsoft.com/office/officeart/2005/8/layout/list1"/>
    <dgm:cxn modelId="{47011A39-CB74-4369-9504-3DA25BA23AEF}" type="presOf" srcId="{B973D151-931A-48F4-B5FB-AC6381B138D8}" destId="{716FA0A6-9944-4F7E-A97A-675485F29CDF}" srcOrd="0" destOrd="0" presId="urn:microsoft.com/office/officeart/2005/8/layout/list1"/>
    <dgm:cxn modelId="{838B583A-F355-4A79-BB7A-0AC2F6A69013}" type="presOf" srcId="{B1DCC526-AAC5-48E3-8FA4-A74B90B6F2A9}" destId="{0960DD05-6CEB-405B-A776-18686814B742}" srcOrd="1" destOrd="0" presId="urn:microsoft.com/office/officeart/2005/8/layout/list1"/>
    <dgm:cxn modelId="{1EA9A93E-249D-4A2B-88E3-1058BB0F7C07}" srcId="{1631B1FD-DF02-42B2-BF26-74B9C9341000}" destId="{50C450B9-CBAD-432F-8145-574CFAE32D71}" srcOrd="3" destOrd="0" parTransId="{9ACDF250-2EC6-47BC-B2A1-DB4F76E162D7}" sibTransId="{066E1A31-3E83-4974-9575-3E7F6E2D5C3C}"/>
    <dgm:cxn modelId="{3E7C1540-3685-441A-BE7A-B405CFE19793}" type="presOf" srcId="{2845515A-C004-4A17-8AF3-171FC770707C}" destId="{4BCD144A-BADE-4BC1-94E5-17310E282098}" srcOrd="0" destOrd="0" presId="urn:microsoft.com/office/officeart/2005/8/layout/list1"/>
    <dgm:cxn modelId="{37E0844D-185A-4242-AAF3-29D81CDC407C}" type="presOf" srcId="{2A3FF481-5937-4FF5-A8F1-A603C501A1D0}" destId="{686A6609-0E16-4E1B-B7B7-23E49B9DEC54}" srcOrd="0" destOrd="0" presId="urn:microsoft.com/office/officeart/2005/8/layout/list1"/>
    <dgm:cxn modelId="{CCADC276-BA9E-41EA-9AA5-53DAC22ED772}" type="presOf" srcId="{50C450B9-CBAD-432F-8145-574CFAE32D71}" destId="{66171280-A473-4936-945C-3F189DD55C5F}" srcOrd="0" destOrd="0" presId="urn:microsoft.com/office/officeart/2005/8/layout/list1"/>
    <dgm:cxn modelId="{F9EC35AA-D0FC-417D-9C4C-A445A5411618}" srcId="{50C450B9-CBAD-432F-8145-574CFAE32D71}" destId="{77C0A2DF-50C8-4A41-B6CE-40DC40EC3BB4}" srcOrd="0" destOrd="0" parTransId="{BCAA8EA2-C6BC-4B01-832B-654ADC0DAB18}" sibTransId="{80D5891A-F6F7-43B0-A39E-E4D36FF14829}"/>
    <dgm:cxn modelId="{7DFBFDAC-8640-429A-9E90-1B01B93389B8}" srcId="{1631B1FD-DF02-42B2-BF26-74B9C9341000}" destId="{B1DCC526-AAC5-48E3-8FA4-A74B90B6F2A9}" srcOrd="1" destOrd="0" parTransId="{8F3416CB-FAB1-4B31-AA04-677C2634A845}" sibTransId="{53744B63-D845-4F2F-8BA3-7A3B430489DE}"/>
    <dgm:cxn modelId="{25DC73B6-4F2F-4F61-9252-CD91E43B8C46}" type="presOf" srcId="{B1DCC526-AAC5-48E3-8FA4-A74B90B6F2A9}" destId="{A639E567-B4E5-4DC9-9486-22D74CD25450}" srcOrd="0" destOrd="0" presId="urn:microsoft.com/office/officeart/2005/8/layout/list1"/>
    <dgm:cxn modelId="{2C6886CF-BF1A-44DB-8123-C4F139FCAB40}" type="presOf" srcId="{B973D151-931A-48F4-B5FB-AC6381B138D8}" destId="{2C66EA86-3134-46D9-A18E-365817E26A27}" srcOrd="1" destOrd="0" presId="urn:microsoft.com/office/officeart/2005/8/layout/list1"/>
    <dgm:cxn modelId="{C4CBAACF-686B-4B88-9E13-F9A9495F889D}" type="presOf" srcId="{50C450B9-CBAD-432F-8145-574CFAE32D71}" destId="{37213593-9BC5-4AB6-A1EF-B8F95E094B7C}" srcOrd="1" destOrd="0" presId="urn:microsoft.com/office/officeart/2005/8/layout/list1"/>
    <dgm:cxn modelId="{6BFE1CD2-DEBB-4753-93FE-632DEDE8923A}" srcId="{E26F50F8-F7D3-408E-8544-83EB1D1D561B}" destId="{D982C2E3-3365-4A18-ADF2-1FEE54E67E2B}" srcOrd="0" destOrd="0" parTransId="{85F335D9-AC9A-4AE1-BCE2-031330E0B73A}" sibTransId="{2C88C0AD-5A2A-495B-956B-F1A0687BBCF9}"/>
    <dgm:cxn modelId="{89F519DD-D88D-4511-AD52-408EDF29B6D8}" type="presOf" srcId="{1631B1FD-DF02-42B2-BF26-74B9C9341000}" destId="{D4A69C24-4B53-4D85-96DE-279FD1B5B76B}" srcOrd="0" destOrd="0" presId="urn:microsoft.com/office/officeart/2005/8/layout/list1"/>
    <dgm:cxn modelId="{41341EDF-122D-48B8-874B-B6C416BF80C2}" srcId="{1631B1FD-DF02-42B2-BF26-74B9C9341000}" destId="{E26F50F8-F7D3-408E-8544-83EB1D1D561B}" srcOrd="0" destOrd="0" parTransId="{238D904A-2866-4D50-AEE7-D94C13FFED16}" sibTransId="{1134AA33-52CF-487E-8014-330B147AF5C3}"/>
    <dgm:cxn modelId="{F083C0E5-5533-4CCF-8A49-E070B65E8888}" srcId="{1631B1FD-DF02-42B2-BF26-74B9C9341000}" destId="{B973D151-931A-48F4-B5FB-AC6381B138D8}" srcOrd="2" destOrd="0" parTransId="{97BBAAA0-DAF6-400A-9DF2-B5E1DABBE5F2}" sibTransId="{3E449904-EAAD-4FB5-8B4C-FEF1CAD55E62}"/>
    <dgm:cxn modelId="{ABED52E9-FFDE-44EF-841A-8135553E6176}" type="presOf" srcId="{77C0A2DF-50C8-4A41-B6CE-40DC40EC3BB4}" destId="{EA5211B0-6EF4-4DC9-90EB-765557B68C07}" srcOrd="0" destOrd="0" presId="urn:microsoft.com/office/officeart/2005/8/layout/list1"/>
    <dgm:cxn modelId="{D14494EC-49EE-4640-9A50-544E76DC22CD}" srcId="{B1DCC526-AAC5-48E3-8FA4-A74B90B6F2A9}" destId="{2A3FF481-5937-4FF5-A8F1-A603C501A1D0}" srcOrd="0" destOrd="0" parTransId="{BD448B70-FB76-4718-B258-9BE00835536A}" sibTransId="{F1050089-CBF6-4B3D-9C05-B6BB304E367D}"/>
    <dgm:cxn modelId="{FEC89788-DE09-4406-9E76-AC0799C55713}" type="presParOf" srcId="{D4A69C24-4B53-4D85-96DE-279FD1B5B76B}" destId="{EDD703FF-CCBC-4A55-9155-0F8BC356BCDE}" srcOrd="0" destOrd="0" presId="urn:microsoft.com/office/officeart/2005/8/layout/list1"/>
    <dgm:cxn modelId="{9021E093-2D55-4F73-94A6-75D39B0A84E6}" type="presParOf" srcId="{EDD703FF-CCBC-4A55-9155-0F8BC356BCDE}" destId="{20B013C6-E3B6-42D9-8D6C-B524F27D23EE}" srcOrd="0" destOrd="0" presId="urn:microsoft.com/office/officeart/2005/8/layout/list1"/>
    <dgm:cxn modelId="{4131C9A2-5B62-466F-80B3-F776FDB02636}" type="presParOf" srcId="{EDD703FF-CCBC-4A55-9155-0F8BC356BCDE}" destId="{3CAF9CD2-68F3-45F2-8FF4-BABE2A926FE2}" srcOrd="1" destOrd="0" presId="urn:microsoft.com/office/officeart/2005/8/layout/list1"/>
    <dgm:cxn modelId="{23FCFC45-52F5-46D7-9910-D65D74D5862C}" type="presParOf" srcId="{D4A69C24-4B53-4D85-96DE-279FD1B5B76B}" destId="{92C1FBC8-730F-4E53-B7DD-266B1AEFDC74}" srcOrd="1" destOrd="0" presId="urn:microsoft.com/office/officeart/2005/8/layout/list1"/>
    <dgm:cxn modelId="{B47EDB32-A481-48F6-B585-EB58E6FBFC55}" type="presParOf" srcId="{D4A69C24-4B53-4D85-96DE-279FD1B5B76B}" destId="{34BEC49B-7257-40EB-AF4A-FD9672868F37}" srcOrd="2" destOrd="0" presId="urn:microsoft.com/office/officeart/2005/8/layout/list1"/>
    <dgm:cxn modelId="{5DDF3663-9A01-4E9B-A918-A3D28A39D085}" type="presParOf" srcId="{D4A69C24-4B53-4D85-96DE-279FD1B5B76B}" destId="{39E3D1FA-86FB-46D8-9863-BFE52491A4C2}" srcOrd="3" destOrd="0" presId="urn:microsoft.com/office/officeart/2005/8/layout/list1"/>
    <dgm:cxn modelId="{F7AAD6D7-0EF5-4273-B841-2E1D878F66D0}" type="presParOf" srcId="{D4A69C24-4B53-4D85-96DE-279FD1B5B76B}" destId="{15613EE1-74E2-4B89-AED8-CDF0BF8FB14A}" srcOrd="4" destOrd="0" presId="urn:microsoft.com/office/officeart/2005/8/layout/list1"/>
    <dgm:cxn modelId="{CBB343DA-402F-4EE0-A8BD-F414725B987B}" type="presParOf" srcId="{15613EE1-74E2-4B89-AED8-CDF0BF8FB14A}" destId="{A639E567-B4E5-4DC9-9486-22D74CD25450}" srcOrd="0" destOrd="0" presId="urn:microsoft.com/office/officeart/2005/8/layout/list1"/>
    <dgm:cxn modelId="{E1A043FD-15E0-4159-BC27-C003444AEF04}" type="presParOf" srcId="{15613EE1-74E2-4B89-AED8-CDF0BF8FB14A}" destId="{0960DD05-6CEB-405B-A776-18686814B742}" srcOrd="1" destOrd="0" presId="urn:microsoft.com/office/officeart/2005/8/layout/list1"/>
    <dgm:cxn modelId="{97A5EDE2-FD75-4F91-8AE0-8F75DAB439C0}" type="presParOf" srcId="{D4A69C24-4B53-4D85-96DE-279FD1B5B76B}" destId="{9480D6EA-53D0-48A2-8973-9DCDD215F382}" srcOrd="5" destOrd="0" presId="urn:microsoft.com/office/officeart/2005/8/layout/list1"/>
    <dgm:cxn modelId="{BCB64A11-07C4-4AED-B31B-EA4149CC7C8F}" type="presParOf" srcId="{D4A69C24-4B53-4D85-96DE-279FD1B5B76B}" destId="{686A6609-0E16-4E1B-B7B7-23E49B9DEC54}" srcOrd="6" destOrd="0" presId="urn:microsoft.com/office/officeart/2005/8/layout/list1"/>
    <dgm:cxn modelId="{4862A5BD-D23E-4978-A5E8-6B84FCE03D74}" type="presParOf" srcId="{D4A69C24-4B53-4D85-96DE-279FD1B5B76B}" destId="{DBDCD14C-28A4-4123-8708-CD7A34F594B5}" srcOrd="7" destOrd="0" presId="urn:microsoft.com/office/officeart/2005/8/layout/list1"/>
    <dgm:cxn modelId="{54EF6399-173E-47E6-8CA5-E48610F6EE83}" type="presParOf" srcId="{D4A69C24-4B53-4D85-96DE-279FD1B5B76B}" destId="{00263916-EE8B-4A8A-803B-351FEEE33A99}" srcOrd="8" destOrd="0" presId="urn:microsoft.com/office/officeart/2005/8/layout/list1"/>
    <dgm:cxn modelId="{C74A7D34-5CAA-4822-925F-5F8173B0C916}" type="presParOf" srcId="{00263916-EE8B-4A8A-803B-351FEEE33A99}" destId="{716FA0A6-9944-4F7E-A97A-675485F29CDF}" srcOrd="0" destOrd="0" presId="urn:microsoft.com/office/officeart/2005/8/layout/list1"/>
    <dgm:cxn modelId="{3B0C6A3C-F8EE-4E18-88B2-1FB578C4A9CA}" type="presParOf" srcId="{00263916-EE8B-4A8A-803B-351FEEE33A99}" destId="{2C66EA86-3134-46D9-A18E-365817E26A27}" srcOrd="1" destOrd="0" presId="urn:microsoft.com/office/officeart/2005/8/layout/list1"/>
    <dgm:cxn modelId="{5F467E31-EFEC-48BC-9E96-5F887F2ECBF1}" type="presParOf" srcId="{D4A69C24-4B53-4D85-96DE-279FD1B5B76B}" destId="{4C095668-9816-4C9A-9ADF-C74A5C59A5F9}" srcOrd="9" destOrd="0" presId="urn:microsoft.com/office/officeart/2005/8/layout/list1"/>
    <dgm:cxn modelId="{483D3133-4A9D-40CD-B939-F8D539ABA6B3}" type="presParOf" srcId="{D4A69C24-4B53-4D85-96DE-279FD1B5B76B}" destId="{4BCD144A-BADE-4BC1-94E5-17310E282098}" srcOrd="10" destOrd="0" presId="urn:microsoft.com/office/officeart/2005/8/layout/list1"/>
    <dgm:cxn modelId="{F7050AA4-25CD-4901-9966-3503B40F95B5}" type="presParOf" srcId="{D4A69C24-4B53-4D85-96DE-279FD1B5B76B}" destId="{A6B11D64-F788-45E5-A666-BF89CDE58F44}" srcOrd="11" destOrd="0" presId="urn:microsoft.com/office/officeart/2005/8/layout/list1"/>
    <dgm:cxn modelId="{297609E9-5CA4-49E7-A698-7ACBC4ED8AE2}" type="presParOf" srcId="{D4A69C24-4B53-4D85-96DE-279FD1B5B76B}" destId="{71367DEE-9927-48C1-AC2B-FA2963F37E49}" srcOrd="12" destOrd="0" presId="urn:microsoft.com/office/officeart/2005/8/layout/list1"/>
    <dgm:cxn modelId="{927F1A8D-5EF8-44B3-9651-6B9C33B175F3}" type="presParOf" srcId="{71367DEE-9927-48C1-AC2B-FA2963F37E49}" destId="{66171280-A473-4936-945C-3F189DD55C5F}" srcOrd="0" destOrd="0" presId="urn:microsoft.com/office/officeart/2005/8/layout/list1"/>
    <dgm:cxn modelId="{7363EA64-7E98-47A0-AD6E-6CC22F1415ED}" type="presParOf" srcId="{71367DEE-9927-48C1-AC2B-FA2963F37E49}" destId="{37213593-9BC5-4AB6-A1EF-B8F95E094B7C}" srcOrd="1" destOrd="0" presId="urn:microsoft.com/office/officeart/2005/8/layout/list1"/>
    <dgm:cxn modelId="{06FC826B-8170-4221-BD60-2E41960501C4}" type="presParOf" srcId="{D4A69C24-4B53-4D85-96DE-279FD1B5B76B}" destId="{7339749E-AC29-4214-AF4F-F58AE98A7873}" srcOrd="13" destOrd="0" presId="urn:microsoft.com/office/officeart/2005/8/layout/list1"/>
    <dgm:cxn modelId="{36D2301D-56F2-4A4C-A935-D937E28F53D1}" type="presParOf" srcId="{D4A69C24-4B53-4D85-96DE-279FD1B5B76B}" destId="{EA5211B0-6EF4-4DC9-90EB-765557B68C0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FD6A31B-EE35-43A4-BFC0-1E1EDFBC6EF3}" type="doc">
      <dgm:prSet loTypeId="urn:microsoft.com/office/officeart/2005/8/layout/matrix3" loCatId="matrix" qsTypeId="urn:microsoft.com/office/officeart/2005/8/quickstyle/simple4" qsCatId="simple" csTypeId="urn:microsoft.com/office/officeart/2005/8/colors/colorful5" csCatId="colorful" phldr="1"/>
      <dgm:spPr/>
      <dgm:t>
        <a:bodyPr/>
        <a:lstStyle/>
        <a:p>
          <a:endParaRPr lang="en-US"/>
        </a:p>
      </dgm:t>
    </dgm:pt>
    <dgm:pt modelId="{63616FB7-B1E0-4241-B255-E0C3BAEAAEA3}">
      <dgm:prSet/>
      <dgm:spPr/>
      <dgm:t>
        <a:bodyPr/>
        <a:lstStyle/>
        <a:p>
          <a:r>
            <a:rPr lang="en-US" dirty="0"/>
            <a:t>49 CFR 24.10 requires the Agency to promptly review appeals if any aggrieved person files a written appeal in any case in which the person believes that the Agency has failed to properly consider the person’s application for assistance.  Such assistance may include, but is not limited to, the person’s eligibility for, or the amount of, the payment to the previous owner or the relocation payment.</a:t>
          </a:r>
        </a:p>
      </dgm:t>
    </dgm:pt>
    <dgm:pt modelId="{315CE65C-B8B6-4C3D-9D22-5D36B13C1777}" type="parTrans" cxnId="{14C531FE-3B7D-4755-AD3C-C9AAD4496E35}">
      <dgm:prSet/>
      <dgm:spPr/>
      <dgm:t>
        <a:bodyPr/>
        <a:lstStyle/>
        <a:p>
          <a:endParaRPr lang="en-US"/>
        </a:p>
      </dgm:t>
    </dgm:pt>
    <dgm:pt modelId="{CFE1E00D-4260-4F97-B374-097E5F74D74D}" type="sibTrans" cxnId="{14C531FE-3B7D-4755-AD3C-C9AAD4496E35}">
      <dgm:prSet/>
      <dgm:spPr/>
      <dgm:t>
        <a:bodyPr/>
        <a:lstStyle/>
        <a:p>
          <a:endParaRPr lang="en-US"/>
        </a:p>
      </dgm:t>
    </dgm:pt>
    <dgm:pt modelId="{1AD5BA3D-FBEB-4612-B277-1E1EC9781B97}">
      <dgm:prSet/>
      <dgm:spPr/>
      <dgm:t>
        <a:bodyPr/>
        <a:lstStyle/>
        <a:p>
          <a:r>
            <a:rPr lang="en-US" dirty="0"/>
            <a:t>49 CFR 207(f) of the URA regulations requires that a displacing agency can not propose or request that a displaced person waive his or her rights or entitlements to relocation assistance and benefits provided by the Act.</a:t>
          </a:r>
        </a:p>
      </dgm:t>
    </dgm:pt>
    <dgm:pt modelId="{3C4BC3ED-054B-46E2-9940-973AB328D2C9}" type="parTrans" cxnId="{8B092DE1-C6EA-47D7-89D9-70DB6CAC70BA}">
      <dgm:prSet/>
      <dgm:spPr/>
      <dgm:t>
        <a:bodyPr/>
        <a:lstStyle/>
        <a:p>
          <a:endParaRPr lang="en-US"/>
        </a:p>
      </dgm:t>
    </dgm:pt>
    <dgm:pt modelId="{6A111170-626A-41D0-ADA4-48C726B697E6}" type="sibTrans" cxnId="{8B092DE1-C6EA-47D7-89D9-70DB6CAC70BA}">
      <dgm:prSet/>
      <dgm:spPr/>
      <dgm:t>
        <a:bodyPr/>
        <a:lstStyle/>
        <a:p>
          <a:endParaRPr lang="en-US"/>
        </a:p>
      </dgm:t>
    </dgm:pt>
    <dgm:pt modelId="{3240463C-200A-4E3E-A206-90D991C08A7C}">
      <dgm:prSet/>
      <dgm:spPr/>
      <dgm:t>
        <a:bodyPr/>
        <a:lstStyle/>
        <a:p>
          <a:r>
            <a:rPr lang="en-US" dirty="0"/>
            <a:t>Any person who qualifies as a displaced person must be fully informed of his or her rights and entitlement to relocation assistance and payments provided by the Uniform Act. </a:t>
          </a:r>
        </a:p>
      </dgm:t>
    </dgm:pt>
    <dgm:pt modelId="{6B08952A-8C29-4E24-8F90-73DFD5062206}" type="parTrans" cxnId="{DF890B27-FF88-44A2-9104-BAE490A25275}">
      <dgm:prSet/>
      <dgm:spPr/>
      <dgm:t>
        <a:bodyPr/>
        <a:lstStyle/>
        <a:p>
          <a:endParaRPr lang="en-US"/>
        </a:p>
      </dgm:t>
    </dgm:pt>
    <dgm:pt modelId="{722560D8-EBB2-42D4-A8E0-6B5DD30F715D}" type="sibTrans" cxnId="{DF890B27-FF88-44A2-9104-BAE490A25275}">
      <dgm:prSet/>
      <dgm:spPr/>
      <dgm:t>
        <a:bodyPr/>
        <a:lstStyle/>
        <a:p>
          <a:endParaRPr lang="en-US"/>
        </a:p>
      </dgm:t>
    </dgm:pt>
    <dgm:pt modelId="{F2D42268-CA01-47E3-984E-2361FF5109E9}">
      <dgm:prSet/>
      <dgm:spPr/>
      <dgm:t>
        <a:bodyPr/>
        <a:lstStyle/>
        <a:p>
          <a:r>
            <a:rPr lang="en-US" dirty="0"/>
            <a:t>Furthermore, to minimize unintended displacement, its HUD’s policy to consider all occupants in the proposed HUD assisted project involving an acquisition, rehabilitation or demolition as scheduled to be displaced for purposes of issuing a GIN as described in Handbook 1378, chapter 2 section 2-3(B). </a:t>
          </a:r>
        </a:p>
      </dgm:t>
    </dgm:pt>
    <dgm:pt modelId="{32F1CBD2-FC13-485A-B17D-C8A5496D77C4}" type="parTrans" cxnId="{4C3BDE81-61C5-43AD-B6A6-D72827F0C94E}">
      <dgm:prSet/>
      <dgm:spPr/>
      <dgm:t>
        <a:bodyPr/>
        <a:lstStyle/>
        <a:p>
          <a:endParaRPr lang="en-US"/>
        </a:p>
      </dgm:t>
    </dgm:pt>
    <dgm:pt modelId="{F021D701-5D80-4350-B23F-2D6D0CDA800B}" type="sibTrans" cxnId="{4C3BDE81-61C5-43AD-B6A6-D72827F0C94E}">
      <dgm:prSet/>
      <dgm:spPr/>
      <dgm:t>
        <a:bodyPr/>
        <a:lstStyle/>
        <a:p>
          <a:endParaRPr lang="en-US"/>
        </a:p>
      </dgm:t>
    </dgm:pt>
    <dgm:pt modelId="{00EAD8E2-CCFC-4839-B32F-B89B174BB595}" type="pres">
      <dgm:prSet presAssocID="{3FD6A31B-EE35-43A4-BFC0-1E1EDFBC6EF3}" presName="matrix" presStyleCnt="0">
        <dgm:presLayoutVars>
          <dgm:chMax val="1"/>
          <dgm:dir/>
          <dgm:resizeHandles val="exact"/>
        </dgm:presLayoutVars>
      </dgm:prSet>
      <dgm:spPr/>
    </dgm:pt>
    <dgm:pt modelId="{01906BF0-B18C-484B-99E6-4E2DDAF94429}" type="pres">
      <dgm:prSet presAssocID="{3FD6A31B-EE35-43A4-BFC0-1E1EDFBC6EF3}" presName="diamond" presStyleLbl="bgShp" presStyleIdx="0" presStyleCnt="1"/>
      <dgm:spPr/>
    </dgm:pt>
    <dgm:pt modelId="{121D3E81-168E-459B-B8B3-ADB3E749A87F}" type="pres">
      <dgm:prSet presAssocID="{3FD6A31B-EE35-43A4-BFC0-1E1EDFBC6EF3}" presName="quad1" presStyleLbl="node1" presStyleIdx="0" presStyleCnt="4">
        <dgm:presLayoutVars>
          <dgm:chMax val="0"/>
          <dgm:chPref val="0"/>
          <dgm:bulletEnabled val="1"/>
        </dgm:presLayoutVars>
      </dgm:prSet>
      <dgm:spPr/>
    </dgm:pt>
    <dgm:pt modelId="{92C60948-84AF-49E5-AB0E-667D2F68E59C}" type="pres">
      <dgm:prSet presAssocID="{3FD6A31B-EE35-43A4-BFC0-1E1EDFBC6EF3}" presName="quad2" presStyleLbl="node1" presStyleIdx="1" presStyleCnt="4">
        <dgm:presLayoutVars>
          <dgm:chMax val="0"/>
          <dgm:chPref val="0"/>
          <dgm:bulletEnabled val="1"/>
        </dgm:presLayoutVars>
      </dgm:prSet>
      <dgm:spPr/>
    </dgm:pt>
    <dgm:pt modelId="{9B8F1043-38D4-4A6E-A750-1C9BA63268B5}" type="pres">
      <dgm:prSet presAssocID="{3FD6A31B-EE35-43A4-BFC0-1E1EDFBC6EF3}" presName="quad3" presStyleLbl="node1" presStyleIdx="2" presStyleCnt="4">
        <dgm:presLayoutVars>
          <dgm:chMax val="0"/>
          <dgm:chPref val="0"/>
          <dgm:bulletEnabled val="1"/>
        </dgm:presLayoutVars>
      </dgm:prSet>
      <dgm:spPr/>
    </dgm:pt>
    <dgm:pt modelId="{25E03F15-C2A1-41C1-8BCD-EE657E8B5335}" type="pres">
      <dgm:prSet presAssocID="{3FD6A31B-EE35-43A4-BFC0-1E1EDFBC6EF3}" presName="quad4" presStyleLbl="node1" presStyleIdx="3" presStyleCnt="4">
        <dgm:presLayoutVars>
          <dgm:chMax val="0"/>
          <dgm:chPref val="0"/>
          <dgm:bulletEnabled val="1"/>
        </dgm:presLayoutVars>
      </dgm:prSet>
      <dgm:spPr/>
    </dgm:pt>
  </dgm:ptLst>
  <dgm:cxnLst>
    <dgm:cxn modelId="{BA560902-D0B2-4ACD-8E1A-D7786602E548}" type="presOf" srcId="{63616FB7-B1E0-4241-B255-E0C3BAEAAEA3}" destId="{121D3E81-168E-459B-B8B3-ADB3E749A87F}" srcOrd="0" destOrd="0" presId="urn:microsoft.com/office/officeart/2005/8/layout/matrix3"/>
    <dgm:cxn modelId="{E2A6DB04-1D4D-452E-83BF-849C7095EB11}" type="presOf" srcId="{1AD5BA3D-FBEB-4612-B277-1E1EC9781B97}" destId="{92C60948-84AF-49E5-AB0E-667D2F68E59C}" srcOrd="0" destOrd="0" presId="urn:microsoft.com/office/officeart/2005/8/layout/matrix3"/>
    <dgm:cxn modelId="{EBC07607-7BFA-4877-8B60-F351A549A515}" type="presOf" srcId="{3FD6A31B-EE35-43A4-BFC0-1E1EDFBC6EF3}" destId="{00EAD8E2-CCFC-4839-B32F-B89B174BB595}" srcOrd="0" destOrd="0" presId="urn:microsoft.com/office/officeart/2005/8/layout/matrix3"/>
    <dgm:cxn modelId="{DF890B27-FF88-44A2-9104-BAE490A25275}" srcId="{3FD6A31B-EE35-43A4-BFC0-1E1EDFBC6EF3}" destId="{3240463C-200A-4E3E-A206-90D991C08A7C}" srcOrd="2" destOrd="0" parTransId="{6B08952A-8C29-4E24-8F90-73DFD5062206}" sibTransId="{722560D8-EBB2-42D4-A8E0-6B5DD30F715D}"/>
    <dgm:cxn modelId="{E3353D30-4AE4-4DC4-A51D-9AFAFDF4811E}" type="presOf" srcId="{3240463C-200A-4E3E-A206-90D991C08A7C}" destId="{9B8F1043-38D4-4A6E-A750-1C9BA63268B5}" srcOrd="0" destOrd="0" presId="urn:microsoft.com/office/officeart/2005/8/layout/matrix3"/>
    <dgm:cxn modelId="{FC598E57-151A-49E5-9121-EF71FCC5A176}" type="presOf" srcId="{F2D42268-CA01-47E3-984E-2361FF5109E9}" destId="{25E03F15-C2A1-41C1-8BCD-EE657E8B5335}" srcOrd="0" destOrd="0" presId="urn:microsoft.com/office/officeart/2005/8/layout/matrix3"/>
    <dgm:cxn modelId="{4C3BDE81-61C5-43AD-B6A6-D72827F0C94E}" srcId="{3FD6A31B-EE35-43A4-BFC0-1E1EDFBC6EF3}" destId="{F2D42268-CA01-47E3-984E-2361FF5109E9}" srcOrd="3" destOrd="0" parTransId="{32F1CBD2-FC13-485A-B17D-C8A5496D77C4}" sibTransId="{F021D701-5D80-4350-B23F-2D6D0CDA800B}"/>
    <dgm:cxn modelId="{8B092DE1-C6EA-47D7-89D9-70DB6CAC70BA}" srcId="{3FD6A31B-EE35-43A4-BFC0-1E1EDFBC6EF3}" destId="{1AD5BA3D-FBEB-4612-B277-1E1EC9781B97}" srcOrd="1" destOrd="0" parTransId="{3C4BC3ED-054B-46E2-9940-973AB328D2C9}" sibTransId="{6A111170-626A-41D0-ADA4-48C726B697E6}"/>
    <dgm:cxn modelId="{14C531FE-3B7D-4755-AD3C-C9AAD4496E35}" srcId="{3FD6A31B-EE35-43A4-BFC0-1E1EDFBC6EF3}" destId="{63616FB7-B1E0-4241-B255-E0C3BAEAAEA3}" srcOrd="0" destOrd="0" parTransId="{315CE65C-B8B6-4C3D-9D22-5D36B13C1777}" sibTransId="{CFE1E00D-4260-4F97-B374-097E5F74D74D}"/>
    <dgm:cxn modelId="{5AF63C6F-2BD2-4000-A999-95D6373280DF}" type="presParOf" srcId="{00EAD8E2-CCFC-4839-B32F-B89B174BB595}" destId="{01906BF0-B18C-484B-99E6-4E2DDAF94429}" srcOrd="0" destOrd="0" presId="urn:microsoft.com/office/officeart/2005/8/layout/matrix3"/>
    <dgm:cxn modelId="{723C6B4A-0B2E-4E34-9F41-13528EF90733}" type="presParOf" srcId="{00EAD8E2-CCFC-4839-B32F-B89B174BB595}" destId="{121D3E81-168E-459B-B8B3-ADB3E749A87F}" srcOrd="1" destOrd="0" presId="urn:microsoft.com/office/officeart/2005/8/layout/matrix3"/>
    <dgm:cxn modelId="{16659816-60F7-4E5C-8051-8A03B4BE67A9}" type="presParOf" srcId="{00EAD8E2-CCFC-4839-B32F-B89B174BB595}" destId="{92C60948-84AF-49E5-AB0E-667D2F68E59C}" srcOrd="2" destOrd="0" presId="urn:microsoft.com/office/officeart/2005/8/layout/matrix3"/>
    <dgm:cxn modelId="{A974DC73-12EF-400B-956F-E613FE16990D}" type="presParOf" srcId="{00EAD8E2-CCFC-4839-B32F-B89B174BB595}" destId="{9B8F1043-38D4-4A6E-A750-1C9BA63268B5}" srcOrd="3" destOrd="0" presId="urn:microsoft.com/office/officeart/2005/8/layout/matrix3"/>
    <dgm:cxn modelId="{611A95BE-6848-4E21-8443-747408A0B57C}" type="presParOf" srcId="{00EAD8E2-CCFC-4839-B32F-B89B174BB595}" destId="{25E03F15-C2A1-41C1-8BCD-EE657E8B5335}"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8E6C1B0E-B6EE-4DD8-91EF-62EEF3B63C15}"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D651857-2B56-46EA-A285-D43FC9D33CE7}">
      <dgm:prSet/>
      <dgm:spPr/>
      <dgm:t>
        <a:bodyPr/>
        <a:lstStyle/>
        <a:p>
          <a:pPr>
            <a:lnSpc>
              <a:spcPct val="100000"/>
            </a:lnSpc>
          </a:pPr>
          <a:r>
            <a:rPr lang="en-US"/>
            <a:t>Minority persons given reasonable opportunities to relocate to decent, safe and sanitary replacement dwellings that are within their financial means and not located in an area of minority concentration. 49 CFR 24.205(c)(2)(ii)(D).</a:t>
          </a:r>
        </a:p>
      </dgm:t>
    </dgm:pt>
    <dgm:pt modelId="{AB044012-D41F-47F5-8C73-86A8B444B05E}" type="parTrans" cxnId="{EB7157C6-D64D-42F8-811D-0F46776A7504}">
      <dgm:prSet/>
      <dgm:spPr/>
      <dgm:t>
        <a:bodyPr/>
        <a:lstStyle/>
        <a:p>
          <a:endParaRPr lang="en-US"/>
        </a:p>
      </dgm:t>
    </dgm:pt>
    <dgm:pt modelId="{44686E62-0CE9-4EAE-BC39-7B33DC24E74A}" type="sibTrans" cxnId="{EB7157C6-D64D-42F8-811D-0F46776A7504}">
      <dgm:prSet/>
      <dgm:spPr/>
      <dgm:t>
        <a:bodyPr/>
        <a:lstStyle/>
        <a:p>
          <a:pPr>
            <a:lnSpc>
              <a:spcPct val="100000"/>
            </a:lnSpc>
          </a:pPr>
          <a:endParaRPr lang="en-US"/>
        </a:p>
      </dgm:t>
    </dgm:pt>
    <dgm:pt modelId="{03D588AB-8AD2-4978-870B-46A5D41F4061}">
      <dgm:prSet/>
      <dgm:spPr/>
      <dgm:t>
        <a:bodyPr/>
        <a:lstStyle/>
        <a:p>
          <a:pPr>
            <a:lnSpc>
              <a:spcPct val="100000"/>
            </a:lnSpc>
          </a:pPr>
          <a:r>
            <a:rPr lang="en-US"/>
            <a:t>Displaced person offered transportation to inspect housing to which the person was referred. 49 CFR 24.205(c)(2)(ii)(E).</a:t>
          </a:r>
        </a:p>
      </dgm:t>
    </dgm:pt>
    <dgm:pt modelId="{99BFE677-E8CA-4293-8052-DA7692245E80}" type="parTrans" cxnId="{54784FFD-5BE0-4740-914E-270C1AF0B8E7}">
      <dgm:prSet/>
      <dgm:spPr/>
      <dgm:t>
        <a:bodyPr/>
        <a:lstStyle/>
        <a:p>
          <a:endParaRPr lang="en-US"/>
        </a:p>
      </dgm:t>
    </dgm:pt>
    <dgm:pt modelId="{64A9C32E-4325-4F7E-BF31-8FF55D78E48F}" type="sibTrans" cxnId="{54784FFD-5BE0-4740-914E-270C1AF0B8E7}">
      <dgm:prSet/>
      <dgm:spPr/>
      <dgm:t>
        <a:bodyPr/>
        <a:lstStyle/>
        <a:p>
          <a:pPr>
            <a:lnSpc>
              <a:spcPct val="100000"/>
            </a:lnSpc>
          </a:pPr>
          <a:endParaRPr lang="en-US"/>
        </a:p>
      </dgm:t>
    </dgm:pt>
    <dgm:pt modelId="{FB527060-59D0-4BDF-8AB5-F1BAEF1CD023}">
      <dgm:prSet/>
      <dgm:spPr/>
      <dgm:t>
        <a:bodyPr/>
        <a:lstStyle/>
        <a:p>
          <a:pPr>
            <a:lnSpc>
              <a:spcPct val="100000"/>
            </a:lnSpc>
          </a:pPr>
          <a:r>
            <a:rPr lang="en-US" dirty="0"/>
            <a:t>If eligible for government housing assistance at the replacement dwelling, was the person advised of any requirements of such government housing assistance program that would limit the size of the replacement dwelling, as well as of the long-term nature of such rent subsidy, and the limited (42 month) duration of the relocation rental assistance payment? 49 CFR 24.205(c)(2)(ii)(F).</a:t>
          </a:r>
        </a:p>
      </dgm:t>
    </dgm:pt>
    <dgm:pt modelId="{8C964ABA-74D8-46C2-81FB-FF4760D0F2E7}" type="parTrans" cxnId="{1A546C44-85D4-4A20-B8C6-DFB653DC711D}">
      <dgm:prSet/>
      <dgm:spPr/>
      <dgm:t>
        <a:bodyPr/>
        <a:lstStyle/>
        <a:p>
          <a:endParaRPr lang="en-US"/>
        </a:p>
      </dgm:t>
    </dgm:pt>
    <dgm:pt modelId="{02057988-D623-4CEF-B0C3-A8DCD1D66065}" type="sibTrans" cxnId="{1A546C44-85D4-4A20-B8C6-DFB653DC711D}">
      <dgm:prSet/>
      <dgm:spPr/>
      <dgm:t>
        <a:bodyPr/>
        <a:lstStyle/>
        <a:p>
          <a:pPr>
            <a:lnSpc>
              <a:spcPct val="100000"/>
            </a:lnSpc>
          </a:pPr>
          <a:endParaRPr lang="en-US"/>
        </a:p>
      </dgm:t>
    </dgm:pt>
    <dgm:pt modelId="{3D6CCB07-F19C-4489-9C44-E1D68F28EC81}">
      <dgm:prSet/>
      <dgm:spPr/>
      <dgm:t>
        <a:bodyPr/>
        <a:lstStyle/>
        <a:p>
          <a:pPr>
            <a:lnSpc>
              <a:spcPct val="100000"/>
            </a:lnSpc>
          </a:pPr>
          <a:r>
            <a:rPr lang="en-US"/>
            <a:t>Offered counseling and advice as to other sources of assistance that may be available provided, along with technical help to persons applying for such assistance. 49 CFR 24.205(c)(2)(iv) and 24.205(c)(2)(v).</a:t>
          </a:r>
        </a:p>
      </dgm:t>
    </dgm:pt>
    <dgm:pt modelId="{4478AA9C-0536-491E-9AAC-29F463FD3E3A}" type="parTrans" cxnId="{800D137A-CB71-433F-ACB2-785A33AC211C}">
      <dgm:prSet/>
      <dgm:spPr/>
      <dgm:t>
        <a:bodyPr/>
        <a:lstStyle/>
        <a:p>
          <a:endParaRPr lang="en-US"/>
        </a:p>
      </dgm:t>
    </dgm:pt>
    <dgm:pt modelId="{8C3D53EC-5D59-49EE-BC56-39C9DB7154E3}" type="sibTrans" cxnId="{800D137A-CB71-433F-ACB2-785A33AC211C}">
      <dgm:prSet/>
      <dgm:spPr/>
      <dgm:t>
        <a:bodyPr/>
        <a:lstStyle/>
        <a:p>
          <a:endParaRPr lang="en-US"/>
        </a:p>
      </dgm:t>
    </dgm:pt>
    <dgm:pt modelId="{67FD8E21-3FD9-403A-9541-B452CFFD7DAA}" type="pres">
      <dgm:prSet presAssocID="{8E6C1B0E-B6EE-4DD8-91EF-62EEF3B63C15}" presName="root" presStyleCnt="0">
        <dgm:presLayoutVars>
          <dgm:dir/>
          <dgm:resizeHandles val="exact"/>
        </dgm:presLayoutVars>
      </dgm:prSet>
      <dgm:spPr/>
    </dgm:pt>
    <dgm:pt modelId="{C6B7945A-A69C-48AF-8F22-B75E7099341B}" type="pres">
      <dgm:prSet presAssocID="{8E6C1B0E-B6EE-4DD8-91EF-62EEF3B63C15}" presName="container" presStyleCnt="0">
        <dgm:presLayoutVars>
          <dgm:dir/>
          <dgm:resizeHandles val="exact"/>
        </dgm:presLayoutVars>
      </dgm:prSet>
      <dgm:spPr/>
    </dgm:pt>
    <dgm:pt modelId="{3DE19331-9ECC-4BF6-B0BB-46A1A8DD44B1}" type="pres">
      <dgm:prSet presAssocID="{FD651857-2B56-46EA-A285-D43FC9D33CE7}" presName="compNode" presStyleCnt="0"/>
      <dgm:spPr/>
    </dgm:pt>
    <dgm:pt modelId="{E34AB4FD-B420-4C80-A384-13AD32C653EC}" type="pres">
      <dgm:prSet presAssocID="{FD651857-2B56-46EA-A285-D43FC9D33CE7}" presName="iconBgRect" presStyleLbl="bgShp" presStyleIdx="0" presStyleCnt="4"/>
      <dgm:spPr/>
    </dgm:pt>
    <dgm:pt modelId="{9D690FD5-E8AF-4AE8-AAD2-81AD3E56AD16}" type="pres">
      <dgm:prSet presAssocID="{FD651857-2B56-46EA-A285-D43FC9D33CE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oup of women with solid fill"/>
        </a:ext>
      </dgm:extLst>
    </dgm:pt>
    <dgm:pt modelId="{296CD6FF-6C5C-47D6-8E7E-11FC3EF629E5}" type="pres">
      <dgm:prSet presAssocID="{FD651857-2B56-46EA-A285-D43FC9D33CE7}" presName="spaceRect" presStyleCnt="0"/>
      <dgm:spPr/>
    </dgm:pt>
    <dgm:pt modelId="{C1E1C482-75E6-41EA-80C3-36F917A02AB1}" type="pres">
      <dgm:prSet presAssocID="{FD651857-2B56-46EA-A285-D43FC9D33CE7}" presName="textRect" presStyleLbl="revTx" presStyleIdx="0" presStyleCnt="4">
        <dgm:presLayoutVars>
          <dgm:chMax val="1"/>
          <dgm:chPref val="1"/>
        </dgm:presLayoutVars>
      </dgm:prSet>
      <dgm:spPr/>
    </dgm:pt>
    <dgm:pt modelId="{60242ABA-DF6B-45EC-AA93-0FD122EDD930}" type="pres">
      <dgm:prSet presAssocID="{44686E62-0CE9-4EAE-BC39-7B33DC24E74A}" presName="sibTrans" presStyleLbl="sibTrans2D1" presStyleIdx="0" presStyleCnt="0"/>
      <dgm:spPr/>
    </dgm:pt>
    <dgm:pt modelId="{AA7A55A9-80B6-4848-86E2-3C9078864637}" type="pres">
      <dgm:prSet presAssocID="{03D588AB-8AD2-4978-870B-46A5D41F4061}" presName="compNode" presStyleCnt="0"/>
      <dgm:spPr/>
    </dgm:pt>
    <dgm:pt modelId="{5F3C233F-7527-4589-B820-B88247CFEECC}" type="pres">
      <dgm:prSet presAssocID="{03D588AB-8AD2-4978-870B-46A5D41F4061}" presName="iconBgRect" presStyleLbl="bgShp" presStyleIdx="1" presStyleCnt="4"/>
      <dgm:spPr/>
    </dgm:pt>
    <dgm:pt modelId="{073B01D2-D2D8-4327-9D55-71AFF82E5430}" type="pres">
      <dgm:prSet presAssocID="{03D588AB-8AD2-4978-870B-46A5D41F406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ar with solid fill"/>
        </a:ext>
      </dgm:extLst>
    </dgm:pt>
    <dgm:pt modelId="{E246F1F9-9AD2-461B-842C-18A080411A90}" type="pres">
      <dgm:prSet presAssocID="{03D588AB-8AD2-4978-870B-46A5D41F4061}" presName="spaceRect" presStyleCnt="0"/>
      <dgm:spPr/>
    </dgm:pt>
    <dgm:pt modelId="{15EE2E14-264B-4291-A11A-1F580BFB2957}" type="pres">
      <dgm:prSet presAssocID="{03D588AB-8AD2-4978-870B-46A5D41F4061}" presName="textRect" presStyleLbl="revTx" presStyleIdx="1" presStyleCnt="4">
        <dgm:presLayoutVars>
          <dgm:chMax val="1"/>
          <dgm:chPref val="1"/>
        </dgm:presLayoutVars>
      </dgm:prSet>
      <dgm:spPr/>
    </dgm:pt>
    <dgm:pt modelId="{7FF2D249-E1C6-459A-8CA6-0E7EC3467FEC}" type="pres">
      <dgm:prSet presAssocID="{64A9C32E-4325-4F7E-BF31-8FF55D78E48F}" presName="sibTrans" presStyleLbl="sibTrans2D1" presStyleIdx="0" presStyleCnt="0"/>
      <dgm:spPr/>
    </dgm:pt>
    <dgm:pt modelId="{32238327-28E0-4B1F-9A61-05A3183EE06A}" type="pres">
      <dgm:prSet presAssocID="{FB527060-59D0-4BDF-8AB5-F1BAEF1CD023}" presName="compNode" presStyleCnt="0"/>
      <dgm:spPr/>
    </dgm:pt>
    <dgm:pt modelId="{41DFCB82-AD24-4AEA-A506-FA5A87DA0FA1}" type="pres">
      <dgm:prSet presAssocID="{FB527060-59D0-4BDF-8AB5-F1BAEF1CD023}" presName="iconBgRect" presStyleLbl="bgShp" presStyleIdx="2" presStyleCnt="4"/>
      <dgm:spPr/>
    </dgm:pt>
    <dgm:pt modelId="{3D46061A-9F73-4D8E-AB1C-3BB46202378A}" type="pres">
      <dgm:prSet presAssocID="{FB527060-59D0-4BDF-8AB5-F1BAEF1CD02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uburban scene"/>
        </a:ext>
      </dgm:extLst>
    </dgm:pt>
    <dgm:pt modelId="{ADA171C9-0182-46C6-9C0A-FB750F12D814}" type="pres">
      <dgm:prSet presAssocID="{FB527060-59D0-4BDF-8AB5-F1BAEF1CD023}" presName="spaceRect" presStyleCnt="0"/>
      <dgm:spPr/>
    </dgm:pt>
    <dgm:pt modelId="{2E559A1C-4C8A-46C1-A467-2CBEA60F3790}" type="pres">
      <dgm:prSet presAssocID="{FB527060-59D0-4BDF-8AB5-F1BAEF1CD023}" presName="textRect" presStyleLbl="revTx" presStyleIdx="2" presStyleCnt="4">
        <dgm:presLayoutVars>
          <dgm:chMax val="1"/>
          <dgm:chPref val="1"/>
        </dgm:presLayoutVars>
      </dgm:prSet>
      <dgm:spPr/>
    </dgm:pt>
    <dgm:pt modelId="{6D780B6F-0453-4F50-9690-A503324BDA88}" type="pres">
      <dgm:prSet presAssocID="{02057988-D623-4CEF-B0C3-A8DCD1D66065}" presName="sibTrans" presStyleLbl="sibTrans2D1" presStyleIdx="0" presStyleCnt="0"/>
      <dgm:spPr/>
    </dgm:pt>
    <dgm:pt modelId="{1212DF75-923A-4532-B8F9-3CDA12109264}" type="pres">
      <dgm:prSet presAssocID="{3D6CCB07-F19C-4489-9C44-E1D68F28EC81}" presName="compNode" presStyleCnt="0"/>
      <dgm:spPr/>
    </dgm:pt>
    <dgm:pt modelId="{8DD56CD5-CDD1-4D18-9496-33D18D832B6A}" type="pres">
      <dgm:prSet presAssocID="{3D6CCB07-F19C-4489-9C44-E1D68F28EC81}" presName="iconBgRect" presStyleLbl="bgShp" presStyleIdx="3" presStyleCnt="4"/>
      <dgm:spPr/>
    </dgm:pt>
    <dgm:pt modelId="{066364D9-6ACF-45B7-AD20-E140F92840B8}" type="pres">
      <dgm:prSet presAssocID="{3D6CCB07-F19C-4489-9C44-E1D68F28EC8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51E0F9C6-3183-47FA-8459-A683E5EA921C}" type="pres">
      <dgm:prSet presAssocID="{3D6CCB07-F19C-4489-9C44-E1D68F28EC81}" presName="spaceRect" presStyleCnt="0"/>
      <dgm:spPr/>
    </dgm:pt>
    <dgm:pt modelId="{4B58F3C6-98E6-467C-8586-DDEAB6DBC11E}" type="pres">
      <dgm:prSet presAssocID="{3D6CCB07-F19C-4489-9C44-E1D68F28EC81}" presName="textRect" presStyleLbl="revTx" presStyleIdx="3" presStyleCnt="4">
        <dgm:presLayoutVars>
          <dgm:chMax val="1"/>
          <dgm:chPref val="1"/>
        </dgm:presLayoutVars>
      </dgm:prSet>
      <dgm:spPr/>
    </dgm:pt>
  </dgm:ptLst>
  <dgm:cxnLst>
    <dgm:cxn modelId="{7D6D660F-4363-4195-88B0-FF9D2D25BFF4}" type="presOf" srcId="{64A9C32E-4325-4F7E-BF31-8FF55D78E48F}" destId="{7FF2D249-E1C6-459A-8CA6-0E7EC3467FEC}" srcOrd="0" destOrd="0" presId="urn:microsoft.com/office/officeart/2018/2/layout/IconCircleList"/>
    <dgm:cxn modelId="{11F72C1F-9917-4143-B0D0-B655B5935345}" type="presOf" srcId="{FD651857-2B56-46EA-A285-D43FC9D33CE7}" destId="{C1E1C482-75E6-41EA-80C3-36F917A02AB1}" srcOrd="0" destOrd="0" presId="urn:microsoft.com/office/officeart/2018/2/layout/IconCircleList"/>
    <dgm:cxn modelId="{8CF1562A-A1D6-4B27-9618-649A40FE46B8}" type="presOf" srcId="{3D6CCB07-F19C-4489-9C44-E1D68F28EC81}" destId="{4B58F3C6-98E6-467C-8586-DDEAB6DBC11E}" srcOrd="0" destOrd="0" presId="urn:microsoft.com/office/officeart/2018/2/layout/IconCircleList"/>
    <dgm:cxn modelId="{918D8960-0D11-41AC-B4AE-6FFFDF849FE3}" type="presOf" srcId="{8E6C1B0E-B6EE-4DD8-91EF-62EEF3B63C15}" destId="{67FD8E21-3FD9-403A-9541-B452CFFD7DAA}" srcOrd="0" destOrd="0" presId="urn:microsoft.com/office/officeart/2018/2/layout/IconCircleList"/>
    <dgm:cxn modelId="{53143F42-D671-4365-9E60-C3ED21952187}" type="presOf" srcId="{02057988-D623-4CEF-B0C3-A8DCD1D66065}" destId="{6D780B6F-0453-4F50-9690-A503324BDA88}" srcOrd="0" destOrd="0" presId="urn:microsoft.com/office/officeart/2018/2/layout/IconCircleList"/>
    <dgm:cxn modelId="{1A546C44-85D4-4A20-B8C6-DFB653DC711D}" srcId="{8E6C1B0E-B6EE-4DD8-91EF-62EEF3B63C15}" destId="{FB527060-59D0-4BDF-8AB5-F1BAEF1CD023}" srcOrd="2" destOrd="0" parTransId="{8C964ABA-74D8-46C2-81FB-FF4760D0F2E7}" sibTransId="{02057988-D623-4CEF-B0C3-A8DCD1D66065}"/>
    <dgm:cxn modelId="{800D137A-CB71-433F-ACB2-785A33AC211C}" srcId="{8E6C1B0E-B6EE-4DD8-91EF-62EEF3B63C15}" destId="{3D6CCB07-F19C-4489-9C44-E1D68F28EC81}" srcOrd="3" destOrd="0" parTransId="{4478AA9C-0536-491E-9AAC-29F463FD3E3A}" sibTransId="{8C3D53EC-5D59-49EE-BC56-39C9DB7154E3}"/>
    <dgm:cxn modelId="{E853C0BF-2639-4FD9-8E7C-5E0B6448B882}" type="presOf" srcId="{FB527060-59D0-4BDF-8AB5-F1BAEF1CD023}" destId="{2E559A1C-4C8A-46C1-A467-2CBEA60F3790}" srcOrd="0" destOrd="0" presId="urn:microsoft.com/office/officeart/2018/2/layout/IconCircleList"/>
    <dgm:cxn modelId="{FCC5A6C4-77E9-47BE-A946-63CAF91CDD5F}" type="presOf" srcId="{44686E62-0CE9-4EAE-BC39-7B33DC24E74A}" destId="{60242ABA-DF6B-45EC-AA93-0FD122EDD930}" srcOrd="0" destOrd="0" presId="urn:microsoft.com/office/officeart/2018/2/layout/IconCircleList"/>
    <dgm:cxn modelId="{EB7157C6-D64D-42F8-811D-0F46776A7504}" srcId="{8E6C1B0E-B6EE-4DD8-91EF-62EEF3B63C15}" destId="{FD651857-2B56-46EA-A285-D43FC9D33CE7}" srcOrd="0" destOrd="0" parTransId="{AB044012-D41F-47F5-8C73-86A8B444B05E}" sibTransId="{44686E62-0CE9-4EAE-BC39-7B33DC24E74A}"/>
    <dgm:cxn modelId="{54784FFD-5BE0-4740-914E-270C1AF0B8E7}" srcId="{8E6C1B0E-B6EE-4DD8-91EF-62EEF3B63C15}" destId="{03D588AB-8AD2-4978-870B-46A5D41F4061}" srcOrd="1" destOrd="0" parTransId="{99BFE677-E8CA-4293-8052-DA7692245E80}" sibTransId="{64A9C32E-4325-4F7E-BF31-8FF55D78E48F}"/>
    <dgm:cxn modelId="{1FA575FD-0BAE-4826-8E81-0C95491869D4}" type="presOf" srcId="{03D588AB-8AD2-4978-870B-46A5D41F4061}" destId="{15EE2E14-264B-4291-A11A-1F580BFB2957}" srcOrd="0" destOrd="0" presId="urn:microsoft.com/office/officeart/2018/2/layout/IconCircleList"/>
    <dgm:cxn modelId="{1CBED2E3-33E6-4B28-A1EA-A43D5A6971F0}" type="presParOf" srcId="{67FD8E21-3FD9-403A-9541-B452CFFD7DAA}" destId="{C6B7945A-A69C-48AF-8F22-B75E7099341B}" srcOrd="0" destOrd="0" presId="urn:microsoft.com/office/officeart/2018/2/layout/IconCircleList"/>
    <dgm:cxn modelId="{A8AE6195-DBCC-40FD-87FB-189BFEA2B4D5}" type="presParOf" srcId="{C6B7945A-A69C-48AF-8F22-B75E7099341B}" destId="{3DE19331-9ECC-4BF6-B0BB-46A1A8DD44B1}" srcOrd="0" destOrd="0" presId="urn:microsoft.com/office/officeart/2018/2/layout/IconCircleList"/>
    <dgm:cxn modelId="{9BD45E13-66D8-42AD-99AA-01AE1C262010}" type="presParOf" srcId="{3DE19331-9ECC-4BF6-B0BB-46A1A8DD44B1}" destId="{E34AB4FD-B420-4C80-A384-13AD32C653EC}" srcOrd="0" destOrd="0" presId="urn:microsoft.com/office/officeart/2018/2/layout/IconCircleList"/>
    <dgm:cxn modelId="{7140C1E3-0CCD-4012-B817-79A11ACB32F3}" type="presParOf" srcId="{3DE19331-9ECC-4BF6-B0BB-46A1A8DD44B1}" destId="{9D690FD5-E8AF-4AE8-AAD2-81AD3E56AD16}" srcOrd="1" destOrd="0" presId="urn:microsoft.com/office/officeart/2018/2/layout/IconCircleList"/>
    <dgm:cxn modelId="{997E3DB2-AC42-4229-B916-C0B046624D3C}" type="presParOf" srcId="{3DE19331-9ECC-4BF6-B0BB-46A1A8DD44B1}" destId="{296CD6FF-6C5C-47D6-8E7E-11FC3EF629E5}" srcOrd="2" destOrd="0" presId="urn:microsoft.com/office/officeart/2018/2/layout/IconCircleList"/>
    <dgm:cxn modelId="{9299F96C-61EC-4EC7-BC5B-3A7352169863}" type="presParOf" srcId="{3DE19331-9ECC-4BF6-B0BB-46A1A8DD44B1}" destId="{C1E1C482-75E6-41EA-80C3-36F917A02AB1}" srcOrd="3" destOrd="0" presId="urn:microsoft.com/office/officeart/2018/2/layout/IconCircleList"/>
    <dgm:cxn modelId="{2558042C-1B61-4ECA-95B9-CFA5B9F75FF3}" type="presParOf" srcId="{C6B7945A-A69C-48AF-8F22-B75E7099341B}" destId="{60242ABA-DF6B-45EC-AA93-0FD122EDD930}" srcOrd="1" destOrd="0" presId="urn:microsoft.com/office/officeart/2018/2/layout/IconCircleList"/>
    <dgm:cxn modelId="{BFFD083C-836D-4B96-B9AA-2363DFBD5818}" type="presParOf" srcId="{C6B7945A-A69C-48AF-8F22-B75E7099341B}" destId="{AA7A55A9-80B6-4848-86E2-3C9078864637}" srcOrd="2" destOrd="0" presId="urn:microsoft.com/office/officeart/2018/2/layout/IconCircleList"/>
    <dgm:cxn modelId="{61404A70-A1AE-491E-BE81-B31E34D251B8}" type="presParOf" srcId="{AA7A55A9-80B6-4848-86E2-3C9078864637}" destId="{5F3C233F-7527-4589-B820-B88247CFEECC}" srcOrd="0" destOrd="0" presId="urn:microsoft.com/office/officeart/2018/2/layout/IconCircleList"/>
    <dgm:cxn modelId="{B6418D42-0326-4021-996F-D500B38738C3}" type="presParOf" srcId="{AA7A55A9-80B6-4848-86E2-3C9078864637}" destId="{073B01D2-D2D8-4327-9D55-71AFF82E5430}" srcOrd="1" destOrd="0" presId="urn:microsoft.com/office/officeart/2018/2/layout/IconCircleList"/>
    <dgm:cxn modelId="{C2959F08-1312-4536-B2BC-CED946739543}" type="presParOf" srcId="{AA7A55A9-80B6-4848-86E2-3C9078864637}" destId="{E246F1F9-9AD2-461B-842C-18A080411A90}" srcOrd="2" destOrd="0" presId="urn:microsoft.com/office/officeart/2018/2/layout/IconCircleList"/>
    <dgm:cxn modelId="{62277E9B-9F1F-41AB-945F-2AE44072F933}" type="presParOf" srcId="{AA7A55A9-80B6-4848-86E2-3C9078864637}" destId="{15EE2E14-264B-4291-A11A-1F580BFB2957}" srcOrd="3" destOrd="0" presId="urn:microsoft.com/office/officeart/2018/2/layout/IconCircleList"/>
    <dgm:cxn modelId="{C87CC6FF-810C-430B-A610-50503F136F4A}" type="presParOf" srcId="{C6B7945A-A69C-48AF-8F22-B75E7099341B}" destId="{7FF2D249-E1C6-459A-8CA6-0E7EC3467FEC}" srcOrd="3" destOrd="0" presId="urn:microsoft.com/office/officeart/2018/2/layout/IconCircleList"/>
    <dgm:cxn modelId="{3D645E87-7062-4ED1-A134-33AF00FBCA55}" type="presParOf" srcId="{C6B7945A-A69C-48AF-8F22-B75E7099341B}" destId="{32238327-28E0-4B1F-9A61-05A3183EE06A}" srcOrd="4" destOrd="0" presId="urn:microsoft.com/office/officeart/2018/2/layout/IconCircleList"/>
    <dgm:cxn modelId="{FCDF86B9-5318-4AF2-8011-064EADB2583F}" type="presParOf" srcId="{32238327-28E0-4B1F-9A61-05A3183EE06A}" destId="{41DFCB82-AD24-4AEA-A506-FA5A87DA0FA1}" srcOrd="0" destOrd="0" presId="urn:microsoft.com/office/officeart/2018/2/layout/IconCircleList"/>
    <dgm:cxn modelId="{3B63F5A6-C6CD-49BD-9405-A29D22C756BD}" type="presParOf" srcId="{32238327-28E0-4B1F-9A61-05A3183EE06A}" destId="{3D46061A-9F73-4D8E-AB1C-3BB46202378A}" srcOrd="1" destOrd="0" presId="urn:microsoft.com/office/officeart/2018/2/layout/IconCircleList"/>
    <dgm:cxn modelId="{3DA2909A-4D3C-4D59-8E7F-AAD7018AD74D}" type="presParOf" srcId="{32238327-28E0-4B1F-9A61-05A3183EE06A}" destId="{ADA171C9-0182-46C6-9C0A-FB750F12D814}" srcOrd="2" destOrd="0" presId="urn:microsoft.com/office/officeart/2018/2/layout/IconCircleList"/>
    <dgm:cxn modelId="{DF49E231-17A8-4168-ADE2-7FBBC18F7F3E}" type="presParOf" srcId="{32238327-28E0-4B1F-9A61-05A3183EE06A}" destId="{2E559A1C-4C8A-46C1-A467-2CBEA60F3790}" srcOrd="3" destOrd="0" presId="urn:microsoft.com/office/officeart/2018/2/layout/IconCircleList"/>
    <dgm:cxn modelId="{3C1A7A34-7AEA-4B97-A3B3-851C843C39AC}" type="presParOf" srcId="{C6B7945A-A69C-48AF-8F22-B75E7099341B}" destId="{6D780B6F-0453-4F50-9690-A503324BDA88}" srcOrd="5" destOrd="0" presId="urn:microsoft.com/office/officeart/2018/2/layout/IconCircleList"/>
    <dgm:cxn modelId="{3CB272DC-9B0D-458D-B7B2-79F59160773E}" type="presParOf" srcId="{C6B7945A-A69C-48AF-8F22-B75E7099341B}" destId="{1212DF75-923A-4532-B8F9-3CDA12109264}" srcOrd="6" destOrd="0" presId="urn:microsoft.com/office/officeart/2018/2/layout/IconCircleList"/>
    <dgm:cxn modelId="{2AB089CE-014B-4DF0-9F76-C449C711E04C}" type="presParOf" srcId="{1212DF75-923A-4532-B8F9-3CDA12109264}" destId="{8DD56CD5-CDD1-4D18-9496-33D18D832B6A}" srcOrd="0" destOrd="0" presId="urn:microsoft.com/office/officeart/2018/2/layout/IconCircleList"/>
    <dgm:cxn modelId="{DB480DFA-A987-4C17-BB11-7074C97D47E5}" type="presParOf" srcId="{1212DF75-923A-4532-B8F9-3CDA12109264}" destId="{066364D9-6ACF-45B7-AD20-E140F92840B8}" srcOrd="1" destOrd="0" presId="urn:microsoft.com/office/officeart/2018/2/layout/IconCircleList"/>
    <dgm:cxn modelId="{3BF1CD3E-8996-4F71-98BB-34C3F0997C6E}" type="presParOf" srcId="{1212DF75-923A-4532-B8F9-3CDA12109264}" destId="{51E0F9C6-3183-47FA-8459-A683E5EA921C}" srcOrd="2" destOrd="0" presId="urn:microsoft.com/office/officeart/2018/2/layout/IconCircleList"/>
    <dgm:cxn modelId="{F52CB630-903E-4C2A-9E75-62AE294A17BF}" type="presParOf" srcId="{1212DF75-923A-4532-B8F9-3CDA12109264}" destId="{4B58F3C6-98E6-467C-8586-DDEAB6DBC11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41A19EC-376C-43D7-B0C6-A09AE9DE9D4E}" type="doc">
      <dgm:prSet loTypeId="urn:microsoft.com/office/officeart/2016/7/layout/RepeatingBendingProcessNew" loCatId="process" qsTypeId="urn:microsoft.com/office/officeart/2005/8/quickstyle/simple2" qsCatId="simple" csTypeId="urn:microsoft.com/office/officeart/2005/8/colors/accent1_1" csCatId="accent1" phldr="1"/>
      <dgm:spPr/>
      <dgm:t>
        <a:bodyPr/>
        <a:lstStyle/>
        <a:p>
          <a:endParaRPr lang="en-US"/>
        </a:p>
      </dgm:t>
    </dgm:pt>
    <dgm:pt modelId="{AE67141E-63E9-48B8-86B0-CCDC4083DC1A}">
      <dgm:prSet/>
      <dgm:spPr/>
      <dgm:t>
        <a:bodyPr/>
        <a:lstStyle/>
        <a:p>
          <a:r>
            <a:rPr lang="en-US" dirty="0"/>
            <a:t>Provide relocation advisory services to displaced tenants and owner occupants</a:t>
          </a:r>
        </a:p>
      </dgm:t>
    </dgm:pt>
    <dgm:pt modelId="{E549311E-1961-4520-9133-06A90910FC2B}" type="parTrans" cxnId="{83254A2D-1155-449F-9C33-BC8D3BEDF4E7}">
      <dgm:prSet/>
      <dgm:spPr/>
      <dgm:t>
        <a:bodyPr/>
        <a:lstStyle/>
        <a:p>
          <a:endParaRPr lang="en-US"/>
        </a:p>
      </dgm:t>
    </dgm:pt>
    <dgm:pt modelId="{8D181A26-10B9-4436-B9C4-90CDBC619B9F}" type="sibTrans" cxnId="{83254A2D-1155-449F-9C33-BC8D3BEDF4E7}">
      <dgm:prSet/>
      <dgm:spPr/>
      <dgm:t>
        <a:bodyPr/>
        <a:lstStyle/>
        <a:p>
          <a:endParaRPr lang="en-US"/>
        </a:p>
      </dgm:t>
    </dgm:pt>
    <dgm:pt modelId="{E311B6EF-EC05-463D-8429-16CFFDC4563D}">
      <dgm:prSet/>
      <dgm:spPr/>
      <dgm:t>
        <a:bodyPr/>
        <a:lstStyle/>
        <a:p>
          <a:r>
            <a:rPr lang="en-US" dirty="0"/>
            <a:t>Provide a minimum 90 days’ written notice to vacate prior to requiring possession</a:t>
          </a:r>
        </a:p>
      </dgm:t>
    </dgm:pt>
    <dgm:pt modelId="{D6530B98-027C-414D-B801-70A5F53EA8CC}" type="parTrans" cxnId="{E270D062-ED5E-4DB0-8A2C-38E21A2B255E}">
      <dgm:prSet/>
      <dgm:spPr/>
      <dgm:t>
        <a:bodyPr/>
        <a:lstStyle/>
        <a:p>
          <a:endParaRPr lang="en-US"/>
        </a:p>
      </dgm:t>
    </dgm:pt>
    <dgm:pt modelId="{E68B858F-F754-48CB-8777-E3632E562B65}" type="sibTrans" cxnId="{E270D062-ED5E-4DB0-8A2C-38E21A2B255E}">
      <dgm:prSet/>
      <dgm:spPr/>
      <dgm:t>
        <a:bodyPr/>
        <a:lstStyle/>
        <a:p>
          <a:endParaRPr lang="en-US"/>
        </a:p>
      </dgm:t>
    </dgm:pt>
    <dgm:pt modelId="{A5280EF0-AF4C-4DF4-856B-9A8EA97E90E5}">
      <dgm:prSet/>
      <dgm:spPr/>
      <dgm:t>
        <a:bodyPr/>
        <a:lstStyle/>
        <a:p>
          <a:r>
            <a:rPr lang="en-US"/>
            <a:t>Reimburse for moving expenses</a:t>
          </a:r>
        </a:p>
      </dgm:t>
    </dgm:pt>
    <dgm:pt modelId="{75A17D54-7DA6-4227-A49A-5762365B9B62}" type="parTrans" cxnId="{E082B84E-B7B7-433D-BA0B-7CAF2795321A}">
      <dgm:prSet/>
      <dgm:spPr/>
      <dgm:t>
        <a:bodyPr/>
        <a:lstStyle/>
        <a:p>
          <a:endParaRPr lang="en-US"/>
        </a:p>
      </dgm:t>
    </dgm:pt>
    <dgm:pt modelId="{8B7B0B2D-626C-42B1-88D1-9A5E9EFC4365}" type="sibTrans" cxnId="{E082B84E-B7B7-433D-BA0B-7CAF2795321A}">
      <dgm:prSet/>
      <dgm:spPr/>
      <dgm:t>
        <a:bodyPr/>
        <a:lstStyle/>
        <a:p>
          <a:endParaRPr lang="en-US"/>
        </a:p>
      </dgm:t>
    </dgm:pt>
    <dgm:pt modelId="{1FC28942-8F33-41FA-97D9-D8B8E9C139B3}">
      <dgm:prSet/>
      <dgm:spPr/>
      <dgm:t>
        <a:bodyPr/>
        <a:lstStyle/>
        <a:p>
          <a:r>
            <a:rPr lang="en-US"/>
            <a:t>Provide payments for the added cost of renting or purchasing comparable replacement housing</a:t>
          </a:r>
        </a:p>
      </dgm:t>
    </dgm:pt>
    <dgm:pt modelId="{021EE5F4-7791-446D-82C1-F9FA0A8125CE}" type="parTrans" cxnId="{A06CCCCD-868A-44C2-BD86-C290AFBB1D1F}">
      <dgm:prSet/>
      <dgm:spPr/>
      <dgm:t>
        <a:bodyPr/>
        <a:lstStyle/>
        <a:p>
          <a:endParaRPr lang="en-US"/>
        </a:p>
      </dgm:t>
    </dgm:pt>
    <dgm:pt modelId="{DBD781DE-5EE2-4C30-9388-200B5E84D062}" type="sibTrans" cxnId="{A06CCCCD-868A-44C2-BD86-C290AFBB1D1F}">
      <dgm:prSet/>
      <dgm:spPr/>
      <dgm:t>
        <a:bodyPr/>
        <a:lstStyle/>
        <a:p>
          <a:endParaRPr lang="en-US"/>
        </a:p>
      </dgm:t>
    </dgm:pt>
    <dgm:pt modelId="{9036EE78-5C85-4C99-BE26-ADCB32B3A963}" type="pres">
      <dgm:prSet presAssocID="{641A19EC-376C-43D7-B0C6-A09AE9DE9D4E}" presName="Name0" presStyleCnt="0">
        <dgm:presLayoutVars>
          <dgm:dir/>
          <dgm:resizeHandles val="exact"/>
        </dgm:presLayoutVars>
      </dgm:prSet>
      <dgm:spPr/>
    </dgm:pt>
    <dgm:pt modelId="{A379F4EB-E4F9-4739-8C14-31A52866DD23}" type="pres">
      <dgm:prSet presAssocID="{AE67141E-63E9-48B8-86B0-CCDC4083DC1A}" presName="node" presStyleLbl="node1" presStyleIdx="0" presStyleCnt="4">
        <dgm:presLayoutVars>
          <dgm:bulletEnabled val="1"/>
        </dgm:presLayoutVars>
      </dgm:prSet>
      <dgm:spPr/>
    </dgm:pt>
    <dgm:pt modelId="{FD5511DC-24EB-4E17-B2E0-9A7C2919D896}" type="pres">
      <dgm:prSet presAssocID="{8D181A26-10B9-4436-B9C4-90CDBC619B9F}" presName="sibTrans" presStyleLbl="sibTrans1D1" presStyleIdx="0" presStyleCnt="3"/>
      <dgm:spPr/>
    </dgm:pt>
    <dgm:pt modelId="{F03B35F6-DD95-4E9A-BF12-1812DB6EB708}" type="pres">
      <dgm:prSet presAssocID="{8D181A26-10B9-4436-B9C4-90CDBC619B9F}" presName="connectorText" presStyleLbl="sibTrans1D1" presStyleIdx="0" presStyleCnt="3"/>
      <dgm:spPr/>
    </dgm:pt>
    <dgm:pt modelId="{7D3E5CDF-6AE2-41AD-AC62-7519CD7F7C79}" type="pres">
      <dgm:prSet presAssocID="{E311B6EF-EC05-463D-8429-16CFFDC4563D}" presName="node" presStyleLbl="node1" presStyleIdx="1" presStyleCnt="4">
        <dgm:presLayoutVars>
          <dgm:bulletEnabled val="1"/>
        </dgm:presLayoutVars>
      </dgm:prSet>
      <dgm:spPr/>
    </dgm:pt>
    <dgm:pt modelId="{77436F9D-BD9D-468E-8788-F172260F19CA}" type="pres">
      <dgm:prSet presAssocID="{E68B858F-F754-48CB-8777-E3632E562B65}" presName="sibTrans" presStyleLbl="sibTrans1D1" presStyleIdx="1" presStyleCnt="3"/>
      <dgm:spPr/>
    </dgm:pt>
    <dgm:pt modelId="{9ECAE36F-1C92-4EFF-BAC7-1A8752659C54}" type="pres">
      <dgm:prSet presAssocID="{E68B858F-F754-48CB-8777-E3632E562B65}" presName="connectorText" presStyleLbl="sibTrans1D1" presStyleIdx="1" presStyleCnt="3"/>
      <dgm:spPr/>
    </dgm:pt>
    <dgm:pt modelId="{4BEA24F6-C627-4483-BC84-7037BD6B0783}" type="pres">
      <dgm:prSet presAssocID="{A5280EF0-AF4C-4DF4-856B-9A8EA97E90E5}" presName="node" presStyleLbl="node1" presStyleIdx="2" presStyleCnt="4">
        <dgm:presLayoutVars>
          <dgm:bulletEnabled val="1"/>
        </dgm:presLayoutVars>
      </dgm:prSet>
      <dgm:spPr/>
    </dgm:pt>
    <dgm:pt modelId="{48685475-701C-48B6-9D9C-C92CC57F6989}" type="pres">
      <dgm:prSet presAssocID="{8B7B0B2D-626C-42B1-88D1-9A5E9EFC4365}" presName="sibTrans" presStyleLbl="sibTrans1D1" presStyleIdx="2" presStyleCnt="3"/>
      <dgm:spPr/>
    </dgm:pt>
    <dgm:pt modelId="{D85C8C82-D854-4038-86B4-CBC447387877}" type="pres">
      <dgm:prSet presAssocID="{8B7B0B2D-626C-42B1-88D1-9A5E9EFC4365}" presName="connectorText" presStyleLbl="sibTrans1D1" presStyleIdx="2" presStyleCnt="3"/>
      <dgm:spPr/>
    </dgm:pt>
    <dgm:pt modelId="{367BEF85-C1D3-419F-A0C4-6CB1B61EC590}" type="pres">
      <dgm:prSet presAssocID="{1FC28942-8F33-41FA-97D9-D8B8E9C139B3}" presName="node" presStyleLbl="node1" presStyleIdx="3" presStyleCnt="4">
        <dgm:presLayoutVars>
          <dgm:bulletEnabled val="1"/>
        </dgm:presLayoutVars>
      </dgm:prSet>
      <dgm:spPr/>
    </dgm:pt>
  </dgm:ptLst>
  <dgm:cxnLst>
    <dgm:cxn modelId="{87CFAD06-A6A4-44CC-9415-0745A1D595CA}" type="presOf" srcId="{8B7B0B2D-626C-42B1-88D1-9A5E9EFC4365}" destId="{D85C8C82-D854-4038-86B4-CBC447387877}" srcOrd="1" destOrd="0" presId="urn:microsoft.com/office/officeart/2016/7/layout/RepeatingBendingProcessNew"/>
    <dgm:cxn modelId="{E418FA0D-D78E-4E78-BD11-584F0B94E601}" type="presOf" srcId="{E68B858F-F754-48CB-8777-E3632E562B65}" destId="{77436F9D-BD9D-468E-8788-F172260F19CA}" srcOrd="0" destOrd="0" presId="urn:microsoft.com/office/officeart/2016/7/layout/RepeatingBendingProcessNew"/>
    <dgm:cxn modelId="{83254A2D-1155-449F-9C33-BC8D3BEDF4E7}" srcId="{641A19EC-376C-43D7-B0C6-A09AE9DE9D4E}" destId="{AE67141E-63E9-48B8-86B0-CCDC4083DC1A}" srcOrd="0" destOrd="0" parTransId="{E549311E-1961-4520-9133-06A90910FC2B}" sibTransId="{8D181A26-10B9-4436-B9C4-90CDBC619B9F}"/>
    <dgm:cxn modelId="{7EBA8736-0413-4ED0-83CE-1A74FC42B413}" type="presOf" srcId="{8D181A26-10B9-4436-B9C4-90CDBC619B9F}" destId="{F03B35F6-DD95-4E9A-BF12-1812DB6EB708}" srcOrd="1" destOrd="0" presId="urn:microsoft.com/office/officeart/2016/7/layout/RepeatingBendingProcessNew"/>
    <dgm:cxn modelId="{27DB7142-516D-4BA5-8257-6684731D75BF}" type="presOf" srcId="{8B7B0B2D-626C-42B1-88D1-9A5E9EFC4365}" destId="{48685475-701C-48B6-9D9C-C92CC57F6989}" srcOrd="0" destOrd="0" presId="urn:microsoft.com/office/officeart/2016/7/layout/RepeatingBendingProcessNew"/>
    <dgm:cxn modelId="{E270D062-ED5E-4DB0-8A2C-38E21A2B255E}" srcId="{641A19EC-376C-43D7-B0C6-A09AE9DE9D4E}" destId="{E311B6EF-EC05-463D-8429-16CFFDC4563D}" srcOrd="1" destOrd="0" parTransId="{D6530B98-027C-414D-B801-70A5F53EA8CC}" sibTransId="{E68B858F-F754-48CB-8777-E3632E562B65}"/>
    <dgm:cxn modelId="{B8E99463-43BD-46F9-B579-DBEE7B599FBE}" type="presOf" srcId="{A5280EF0-AF4C-4DF4-856B-9A8EA97E90E5}" destId="{4BEA24F6-C627-4483-BC84-7037BD6B0783}" srcOrd="0" destOrd="0" presId="urn:microsoft.com/office/officeart/2016/7/layout/RepeatingBendingProcessNew"/>
    <dgm:cxn modelId="{5495716D-A74B-464C-993F-2055BA9652B8}" type="presOf" srcId="{1FC28942-8F33-41FA-97D9-D8B8E9C139B3}" destId="{367BEF85-C1D3-419F-A0C4-6CB1B61EC590}" srcOrd="0" destOrd="0" presId="urn:microsoft.com/office/officeart/2016/7/layout/RepeatingBendingProcessNew"/>
    <dgm:cxn modelId="{E082B84E-B7B7-433D-BA0B-7CAF2795321A}" srcId="{641A19EC-376C-43D7-B0C6-A09AE9DE9D4E}" destId="{A5280EF0-AF4C-4DF4-856B-9A8EA97E90E5}" srcOrd="2" destOrd="0" parTransId="{75A17D54-7DA6-4227-A49A-5762365B9B62}" sibTransId="{8B7B0B2D-626C-42B1-88D1-9A5E9EFC4365}"/>
    <dgm:cxn modelId="{F1CA375A-817C-46A2-A81E-48838D198A87}" type="presOf" srcId="{E311B6EF-EC05-463D-8429-16CFFDC4563D}" destId="{7D3E5CDF-6AE2-41AD-AC62-7519CD7F7C79}" srcOrd="0" destOrd="0" presId="urn:microsoft.com/office/officeart/2016/7/layout/RepeatingBendingProcessNew"/>
    <dgm:cxn modelId="{4E27058A-0AED-433E-B126-FD9516948DB7}" type="presOf" srcId="{8D181A26-10B9-4436-B9C4-90CDBC619B9F}" destId="{FD5511DC-24EB-4E17-B2E0-9A7C2919D896}" srcOrd="0" destOrd="0" presId="urn:microsoft.com/office/officeart/2016/7/layout/RepeatingBendingProcessNew"/>
    <dgm:cxn modelId="{95E21FAD-91F7-44D7-A1D5-14AECD8AC754}" type="presOf" srcId="{641A19EC-376C-43D7-B0C6-A09AE9DE9D4E}" destId="{9036EE78-5C85-4C99-BE26-ADCB32B3A963}" srcOrd="0" destOrd="0" presId="urn:microsoft.com/office/officeart/2016/7/layout/RepeatingBendingProcessNew"/>
    <dgm:cxn modelId="{A06CCCCD-868A-44C2-BD86-C290AFBB1D1F}" srcId="{641A19EC-376C-43D7-B0C6-A09AE9DE9D4E}" destId="{1FC28942-8F33-41FA-97D9-D8B8E9C139B3}" srcOrd="3" destOrd="0" parTransId="{021EE5F4-7791-446D-82C1-F9FA0A8125CE}" sibTransId="{DBD781DE-5EE2-4C30-9388-200B5E84D062}"/>
    <dgm:cxn modelId="{D140AEEC-5FAB-4B16-9028-0C24A7C5ACA0}" type="presOf" srcId="{AE67141E-63E9-48B8-86B0-CCDC4083DC1A}" destId="{A379F4EB-E4F9-4739-8C14-31A52866DD23}" srcOrd="0" destOrd="0" presId="urn:microsoft.com/office/officeart/2016/7/layout/RepeatingBendingProcessNew"/>
    <dgm:cxn modelId="{FF4310F8-22D9-4B39-B0F8-A48825ACCDA9}" type="presOf" srcId="{E68B858F-F754-48CB-8777-E3632E562B65}" destId="{9ECAE36F-1C92-4EFF-BAC7-1A8752659C54}" srcOrd="1" destOrd="0" presId="urn:microsoft.com/office/officeart/2016/7/layout/RepeatingBendingProcessNew"/>
    <dgm:cxn modelId="{FF912D93-FDBC-477B-935D-8C0EF4EAE675}" type="presParOf" srcId="{9036EE78-5C85-4C99-BE26-ADCB32B3A963}" destId="{A379F4EB-E4F9-4739-8C14-31A52866DD23}" srcOrd="0" destOrd="0" presId="urn:microsoft.com/office/officeart/2016/7/layout/RepeatingBendingProcessNew"/>
    <dgm:cxn modelId="{22DA6C26-8FD9-409D-B529-87041C0C5FAE}" type="presParOf" srcId="{9036EE78-5C85-4C99-BE26-ADCB32B3A963}" destId="{FD5511DC-24EB-4E17-B2E0-9A7C2919D896}" srcOrd="1" destOrd="0" presId="urn:microsoft.com/office/officeart/2016/7/layout/RepeatingBendingProcessNew"/>
    <dgm:cxn modelId="{250F45C0-6BAB-4664-94C7-5DBEDC86C7BD}" type="presParOf" srcId="{FD5511DC-24EB-4E17-B2E0-9A7C2919D896}" destId="{F03B35F6-DD95-4E9A-BF12-1812DB6EB708}" srcOrd="0" destOrd="0" presId="urn:microsoft.com/office/officeart/2016/7/layout/RepeatingBendingProcessNew"/>
    <dgm:cxn modelId="{F7F3DADF-E53D-4FC3-9B24-742CD39E2423}" type="presParOf" srcId="{9036EE78-5C85-4C99-BE26-ADCB32B3A963}" destId="{7D3E5CDF-6AE2-41AD-AC62-7519CD7F7C79}" srcOrd="2" destOrd="0" presId="urn:microsoft.com/office/officeart/2016/7/layout/RepeatingBendingProcessNew"/>
    <dgm:cxn modelId="{B36B0423-7771-459F-97AA-063CE7445878}" type="presParOf" srcId="{9036EE78-5C85-4C99-BE26-ADCB32B3A963}" destId="{77436F9D-BD9D-468E-8788-F172260F19CA}" srcOrd="3" destOrd="0" presId="urn:microsoft.com/office/officeart/2016/7/layout/RepeatingBendingProcessNew"/>
    <dgm:cxn modelId="{7FFCBC49-3372-4B9F-A237-46543268B978}" type="presParOf" srcId="{77436F9D-BD9D-468E-8788-F172260F19CA}" destId="{9ECAE36F-1C92-4EFF-BAC7-1A8752659C54}" srcOrd="0" destOrd="0" presId="urn:microsoft.com/office/officeart/2016/7/layout/RepeatingBendingProcessNew"/>
    <dgm:cxn modelId="{F0EC2C5C-1466-4ADC-846C-8DE82C3EC0C9}" type="presParOf" srcId="{9036EE78-5C85-4C99-BE26-ADCB32B3A963}" destId="{4BEA24F6-C627-4483-BC84-7037BD6B0783}" srcOrd="4" destOrd="0" presId="urn:microsoft.com/office/officeart/2016/7/layout/RepeatingBendingProcessNew"/>
    <dgm:cxn modelId="{D58711D2-A5AE-4866-9A28-0AB65F067317}" type="presParOf" srcId="{9036EE78-5C85-4C99-BE26-ADCB32B3A963}" destId="{48685475-701C-48B6-9D9C-C92CC57F6989}" srcOrd="5" destOrd="0" presId="urn:microsoft.com/office/officeart/2016/7/layout/RepeatingBendingProcessNew"/>
    <dgm:cxn modelId="{0D66104D-CB3F-482D-A007-C559EF02C11E}" type="presParOf" srcId="{48685475-701C-48B6-9D9C-C92CC57F6989}" destId="{D85C8C82-D854-4038-86B4-CBC447387877}" srcOrd="0" destOrd="0" presId="urn:microsoft.com/office/officeart/2016/7/layout/RepeatingBendingProcessNew"/>
    <dgm:cxn modelId="{0831A406-7657-4DA7-8BCB-B301DD404046}" type="presParOf" srcId="{9036EE78-5C85-4C99-BE26-ADCB32B3A963}" destId="{367BEF85-C1D3-419F-A0C4-6CB1B61EC590}"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41A19EC-376C-43D7-B0C6-A09AE9DE9D4E}" type="doc">
      <dgm:prSet loTypeId="urn:microsoft.com/office/officeart/2016/7/layout/RepeatingBendingProcessNew" loCatId="process" qsTypeId="urn:microsoft.com/office/officeart/2005/8/quickstyle/simple2" qsCatId="simple" csTypeId="urn:microsoft.com/office/officeart/2005/8/colors/accent1_1" csCatId="accent1" phldr="1"/>
      <dgm:spPr/>
      <dgm:t>
        <a:bodyPr/>
        <a:lstStyle/>
        <a:p>
          <a:endParaRPr lang="en-US"/>
        </a:p>
      </dgm:t>
    </dgm:pt>
    <dgm:pt modelId="{AE67141E-63E9-48B8-86B0-CCDC4083DC1A}">
      <dgm:prSet/>
      <dgm:spPr/>
      <dgm:t>
        <a:bodyPr/>
        <a:lstStyle/>
        <a:p>
          <a:r>
            <a:rPr lang="en-US" dirty="0"/>
            <a:t>Provide relocation advisory services</a:t>
          </a:r>
        </a:p>
      </dgm:t>
    </dgm:pt>
    <dgm:pt modelId="{E549311E-1961-4520-9133-06A90910FC2B}" type="parTrans" cxnId="{83254A2D-1155-449F-9C33-BC8D3BEDF4E7}">
      <dgm:prSet/>
      <dgm:spPr/>
      <dgm:t>
        <a:bodyPr/>
        <a:lstStyle/>
        <a:p>
          <a:endParaRPr lang="en-US"/>
        </a:p>
      </dgm:t>
    </dgm:pt>
    <dgm:pt modelId="{8D181A26-10B9-4436-B9C4-90CDBC619B9F}" type="sibTrans" cxnId="{83254A2D-1155-449F-9C33-BC8D3BEDF4E7}">
      <dgm:prSet/>
      <dgm:spPr/>
      <dgm:t>
        <a:bodyPr/>
        <a:lstStyle/>
        <a:p>
          <a:endParaRPr lang="en-US"/>
        </a:p>
      </dgm:t>
    </dgm:pt>
    <dgm:pt modelId="{E311B6EF-EC05-463D-8429-16CFFDC4563D}">
      <dgm:prSet/>
      <dgm:spPr/>
      <dgm:t>
        <a:bodyPr/>
        <a:lstStyle/>
        <a:p>
          <a:r>
            <a:rPr lang="en-US" dirty="0"/>
            <a:t>Provide a minimum 90 days’ written notice to vacate prior to requiring possession</a:t>
          </a:r>
        </a:p>
      </dgm:t>
    </dgm:pt>
    <dgm:pt modelId="{D6530B98-027C-414D-B801-70A5F53EA8CC}" type="parTrans" cxnId="{E270D062-ED5E-4DB0-8A2C-38E21A2B255E}">
      <dgm:prSet/>
      <dgm:spPr/>
      <dgm:t>
        <a:bodyPr/>
        <a:lstStyle/>
        <a:p>
          <a:endParaRPr lang="en-US"/>
        </a:p>
      </dgm:t>
    </dgm:pt>
    <dgm:pt modelId="{E68B858F-F754-48CB-8777-E3632E562B65}" type="sibTrans" cxnId="{E270D062-ED5E-4DB0-8A2C-38E21A2B255E}">
      <dgm:prSet/>
      <dgm:spPr/>
      <dgm:t>
        <a:bodyPr/>
        <a:lstStyle/>
        <a:p>
          <a:endParaRPr lang="en-US"/>
        </a:p>
      </dgm:t>
    </dgm:pt>
    <dgm:pt modelId="{A5280EF0-AF4C-4DF4-856B-9A8EA97E90E5}">
      <dgm:prSet/>
      <dgm:spPr/>
      <dgm:t>
        <a:bodyPr/>
        <a:lstStyle/>
        <a:p>
          <a:r>
            <a:rPr lang="en-US" dirty="0"/>
            <a:t>Reimburse for moving expenses and reestablishment expenses</a:t>
          </a:r>
        </a:p>
      </dgm:t>
    </dgm:pt>
    <dgm:pt modelId="{75A17D54-7DA6-4227-A49A-5762365B9B62}" type="parTrans" cxnId="{E082B84E-B7B7-433D-BA0B-7CAF2795321A}">
      <dgm:prSet/>
      <dgm:spPr/>
      <dgm:t>
        <a:bodyPr/>
        <a:lstStyle/>
        <a:p>
          <a:endParaRPr lang="en-US"/>
        </a:p>
      </dgm:t>
    </dgm:pt>
    <dgm:pt modelId="{8B7B0B2D-626C-42B1-88D1-9A5E9EFC4365}" type="sibTrans" cxnId="{E082B84E-B7B7-433D-BA0B-7CAF2795321A}">
      <dgm:prSet/>
      <dgm:spPr/>
      <dgm:t>
        <a:bodyPr/>
        <a:lstStyle/>
        <a:p>
          <a:endParaRPr lang="en-US"/>
        </a:p>
      </dgm:t>
    </dgm:pt>
    <dgm:pt modelId="{EBF8D28E-F1FF-4FEB-B300-51CBE5498F05}" type="pres">
      <dgm:prSet presAssocID="{641A19EC-376C-43D7-B0C6-A09AE9DE9D4E}" presName="Name0" presStyleCnt="0">
        <dgm:presLayoutVars>
          <dgm:dir/>
          <dgm:resizeHandles val="exact"/>
        </dgm:presLayoutVars>
      </dgm:prSet>
      <dgm:spPr/>
    </dgm:pt>
    <dgm:pt modelId="{5FAA90BD-34B5-4163-8753-3D7E29FDD221}" type="pres">
      <dgm:prSet presAssocID="{AE67141E-63E9-48B8-86B0-CCDC4083DC1A}" presName="node" presStyleLbl="node1" presStyleIdx="0" presStyleCnt="3">
        <dgm:presLayoutVars>
          <dgm:bulletEnabled val="1"/>
        </dgm:presLayoutVars>
      </dgm:prSet>
      <dgm:spPr/>
    </dgm:pt>
    <dgm:pt modelId="{417C2885-28A8-4015-AAC0-A84C790782DB}" type="pres">
      <dgm:prSet presAssocID="{8D181A26-10B9-4436-B9C4-90CDBC619B9F}" presName="sibTrans" presStyleLbl="sibTrans1D1" presStyleIdx="0" presStyleCnt="2"/>
      <dgm:spPr/>
    </dgm:pt>
    <dgm:pt modelId="{6584BDFA-EDD4-4E00-BB98-693A9031D899}" type="pres">
      <dgm:prSet presAssocID="{8D181A26-10B9-4436-B9C4-90CDBC619B9F}" presName="connectorText" presStyleLbl="sibTrans1D1" presStyleIdx="0" presStyleCnt="2"/>
      <dgm:spPr/>
    </dgm:pt>
    <dgm:pt modelId="{BB07DE66-B5FA-4F9C-9F71-EEADDC221451}" type="pres">
      <dgm:prSet presAssocID="{E311B6EF-EC05-463D-8429-16CFFDC4563D}" presName="node" presStyleLbl="node1" presStyleIdx="1" presStyleCnt="3">
        <dgm:presLayoutVars>
          <dgm:bulletEnabled val="1"/>
        </dgm:presLayoutVars>
      </dgm:prSet>
      <dgm:spPr/>
    </dgm:pt>
    <dgm:pt modelId="{16BD6E47-F7A9-4C1D-A17E-85119FDBB65A}" type="pres">
      <dgm:prSet presAssocID="{E68B858F-F754-48CB-8777-E3632E562B65}" presName="sibTrans" presStyleLbl="sibTrans1D1" presStyleIdx="1" presStyleCnt="2"/>
      <dgm:spPr/>
    </dgm:pt>
    <dgm:pt modelId="{98BCC306-8845-4E24-B32F-5B20A3D25984}" type="pres">
      <dgm:prSet presAssocID="{E68B858F-F754-48CB-8777-E3632E562B65}" presName="connectorText" presStyleLbl="sibTrans1D1" presStyleIdx="1" presStyleCnt="2"/>
      <dgm:spPr/>
    </dgm:pt>
    <dgm:pt modelId="{16F421C5-5E07-4EA4-B643-CFC20F22EF60}" type="pres">
      <dgm:prSet presAssocID="{A5280EF0-AF4C-4DF4-856B-9A8EA97E90E5}" presName="node" presStyleLbl="node1" presStyleIdx="2" presStyleCnt="3">
        <dgm:presLayoutVars>
          <dgm:bulletEnabled val="1"/>
        </dgm:presLayoutVars>
      </dgm:prSet>
      <dgm:spPr/>
    </dgm:pt>
  </dgm:ptLst>
  <dgm:cxnLst>
    <dgm:cxn modelId="{A24C4811-5424-4EB3-8F46-8EB1177DBFC4}" type="presOf" srcId="{AE67141E-63E9-48B8-86B0-CCDC4083DC1A}" destId="{5FAA90BD-34B5-4163-8753-3D7E29FDD221}" srcOrd="0" destOrd="0" presId="urn:microsoft.com/office/officeart/2016/7/layout/RepeatingBendingProcessNew"/>
    <dgm:cxn modelId="{FF52C316-E180-44E7-A236-02F920D4733F}" type="presOf" srcId="{E68B858F-F754-48CB-8777-E3632E562B65}" destId="{16BD6E47-F7A9-4C1D-A17E-85119FDBB65A}" srcOrd="0" destOrd="0" presId="urn:microsoft.com/office/officeart/2016/7/layout/RepeatingBendingProcessNew"/>
    <dgm:cxn modelId="{83254A2D-1155-449F-9C33-BC8D3BEDF4E7}" srcId="{641A19EC-376C-43D7-B0C6-A09AE9DE9D4E}" destId="{AE67141E-63E9-48B8-86B0-CCDC4083DC1A}" srcOrd="0" destOrd="0" parTransId="{E549311E-1961-4520-9133-06A90910FC2B}" sibTransId="{8D181A26-10B9-4436-B9C4-90CDBC619B9F}"/>
    <dgm:cxn modelId="{E270D062-ED5E-4DB0-8A2C-38E21A2B255E}" srcId="{641A19EC-376C-43D7-B0C6-A09AE9DE9D4E}" destId="{E311B6EF-EC05-463D-8429-16CFFDC4563D}" srcOrd="1" destOrd="0" parTransId="{D6530B98-027C-414D-B801-70A5F53EA8CC}" sibTransId="{E68B858F-F754-48CB-8777-E3632E562B65}"/>
    <dgm:cxn modelId="{470F1B6C-717B-474B-B1FD-85FA77BE6027}" type="presOf" srcId="{8D181A26-10B9-4436-B9C4-90CDBC619B9F}" destId="{6584BDFA-EDD4-4E00-BB98-693A9031D899}" srcOrd="1" destOrd="0" presId="urn:microsoft.com/office/officeart/2016/7/layout/RepeatingBendingProcessNew"/>
    <dgm:cxn modelId="{E082B84E-B7B7-433D-BA0B-7CAF2795321A}" srcId="{641A19EC-376C-43D7-B0C6-A09AE9DE9D4E}" destId="{A5280EF0-AF4C-4DF4-856B-9A8EA97E90E5}" srcOrd="2" destOrd="0" parTransId="{75A17D54-7DA6-4227-A49A-5762365B9B62}" sibTransId="{8B7B0B2D-626C-42B1-88D1-9A5E9EFC4365}"/>
    <dgm:cxn modelId="{1959EE4E-0DEA-4B06-B721-A3151B618793}" type="presOf" srcId="{E68B858F-F754-48CB-8777-E3632E562B65}" destId="{98BCC306-8845-4E24-B32F-5B20A3D25984}" srcOrd="1" destOrd="0" presId="urn:microsoft.com/office/officeart/2016/7/layout/RepeatingBendingProcessNew"/>
    <dgm:cxn modelId="{C5911758-05F6-4FE5-A576-D392386EDFCE}" type="presOf" srcId="{E311B6EF-EC05-463D-8429-16CFFDC4563D}" destId="{BB07DE66-B5FA-4F9C-9F71-EEADDC221451}" srcOrd="0" destOrd="0" presId="urn:microsoft.com/office/officeart/2016/7/layout/RepeatingBendingProcessNew"/>
    <dgm:cxn modelId="{75FE5C7D-7FED-4741-A9A6-373ACA94E976}" type="presOf" srcId="{8D181A26-10B9-4436-B9C4-90CDBC619B9F}" destId="{417C2885-28A8-4015-AAC0-A84C790782DB}" srcOrd="0" destOrd="0" presId="urn:microsoft.com/office/officeart/2016/7/layout/RepeatingBendingProcessNew"/>
    <dgm:cxn modelId="{20A5E5AD-9360-459D-86CC-A9AE2F14CD3D}" type="presOf" srcId="{641A19EC-376C-43D7-B0C6-A09AE9DE9D4E}" destId="{EBF8D28E-F1FF-4FEB-B300-51CBE5498F05}" srcOrd="0" destOrd="0" presId="urn:microsoft.com/office/officeart/2016/7/layout/RepeatingBendingProcessNew"/>
    <dgm:cxn modelId="{51A440CE-4F7B-450F-9566-6C3BBBECB411}" type="presOf" srcId="{A5280EF0-AF4C-4DF4-856B-9A8EA97E90E5}" destId="{16F421C5-5E07-4EA4-B643-CFC20F22EF60}" srcOrd="0" destOrd="0" presId="urn:microsoft.com/office/officeart/2016/7/layout/RepeatingBendingProcessNew"/>
    <dgm:cxn modelId="{A3E76A6B-6B8A-4730-B315-8BD20EEEE708}" type="presParOf" srcId="{EBF8D28E-F1FF-4FEB-B300-51CBE5498F05}" destId="{5FAA90BD-34B5-4163-8753-3D7E29FDD221}" srcOrd="0" destOrd="0" presId="urn:microsoft.com/office/officeart/2016/7/layout/RepeatingBendingProcessNew"/>
    <dgm:cxn modelId="{D80C17DE-7B12-4CFB-8ADD-E41A79434D12}" type="presParOf" srcId="{EBF8D28E-F1FF-4FEB-B300-51CBE5498F05}" destId="{417C2885-28A8-4015-AAC0-A84C790782DB}" srcOrd="1" destOrd="0" presId="urn:microsoft.com/office/officeart/2016/7/layout/RepeatingBendingProcessNew"/>
    <dgm:cxn modelId="{F0A602E4-DF22-494D-B15A-8CDBCFFA20B8}" type="presParOf" srcId="{417C2885-28A8-4015-AAC0-A84C790782DB}" destId="{6584BDFA-EDD4-4E00-BB98-693A9031D899}" srcOrd="0" destOrd="0" presId="urn:microsoft.com/office/officeart/2016/7/layout/RepeatingBendingProcessNew"/>
    <dgm:cxn modelId="{423AA2D5-B340-42FD-B834-0F2A84D06DAC}" type="presParOf" srcId="{EBF8D28E-F1FF-4FEB-B300-51CBE5498F05}" destId="{BB07DE66-B5FA-4F9C-9F71-EEADDC221451}" srcOrd="2" destOrd="0" presId="urn:microsoft.com/office/officeart/2016/7/layout/RepeatingBendingProcessNew"/>
    <dgm:cxn modelId="{A9247FA4-533B-4A54-9B79-F9A66A9652F1}" type="presParOf" srcId="{EBF8D28E-F1FF-4FEB-B300-51CBE5498F05}" destId="{16BD6E47-F7A9-4C1D-A17E-85119FDBB65A}" srcOrd="3" destOrd="0" presId="urn:microsoft.com/office/officeart/2016/7/layout/RepeatingBendingProcessNew"/>
    <dgm:cxn modelId="{4CF6EEE3-A52A-4DA8-9FDC-AD63CF9FD062}" type="presParOf" srcId="{16BD6E47-F7A9-4C1D-A17E-85119FDBB65A}" destId="{98BCC306-8845-4E24-B32F-5B20A3D25984}" srcOrd="0" destOrd="0" presId="urn:microsoft.com/office/officeart/2016/7/layout/RepeatingBendingProcessNew"/>
    <dgm:cxn modelId="{F0E29EC9-FE9B-4088-A684-BD7591688D99}" type="presParOf" srcId="{EBF8D28E-F1FF-4FEB-B300-51CBE5498F05}" destId="{16F421C5-5E07-4EA4-B643-CFC20F22EF60}" srcOrd="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8AE9372-D848-4776-AB23-6E75B2EDB1B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78F843F-7350-416E-94A6-F3D05F7D02E0}">
      <dgm:prSet/>
      <dgm:spPr/>
      <dgm:t>
        <a:bodyPr/>
        <a:lstStyle/>
        <a:p>
          <a:pPr>
            <a:lnSpc>
              <a:spcPct val="100000"/>
            </a:lnSpc>
          </a:pPr>
          <a:r>
            <a:rPr lang="en-US" dirty="0"/>
            <a:t>For CDBG and HOME reviews, does the program participant have a Residential Anti-displacement and Relocation Assistance Plan (RARAP) and is the program participant following the plan? 24 CFR 42.325(a); CDBG: 24 CFR 570.606(c); HOME 24 CFR 92.353(e).</a:t>
          </a:r>
        </a:p>
      </dgm:t>
    </dgm:pt>
    <dgm:pt modelId="{57D423A0-1290-440C-9DBA-A2EDB5F9A514}" type="parTrans" cxnId="{846AE0E8-4270-4C6B-A96E-19F62727C057}">
      <dgm:prSet/>
      <dgm:spPr/>
      <dgm:t>
        <a:bodyPr/>
        <a:lstStyle/>
        <a:p>
          <a:endParaRPr lang="en-US"/>
        </a:p>
      </dgm:t>
    </dgm:pt>
    <dgm:pt modelId="{0FDC92AB-A816-4361-89A4-6AFC4C7393EE}" type="sibTrans" cxnId="{846AE0E8-4270-4C6B-A96E-19F62727C057}">
      <dgm:prSet/>
      <dgm:spPr/>
      <dgm:t>
        <a:bodyPr/>
        <a:lstStyle/>
        <a:p>
          <a:pPr>
            <a:lnSpc>
              <a:spcPct val="100000"/>
            </a:lnSpc>
          </a:pPr>
          <a:endParaRPr lang="en-US"/>
        </a:p>
      </dgm:t>
    </dgm:pt>
    <dgm:pt modelId="{C9BF902E-897E-4E4E-8FFE-CA2A50A0F3CF}">
      <dgm:prSet/>
      <dgm:spPr/>
      <dgm:t>
        <a:bodyPr/>
        <a:lstStyle/>
        <a:p>
          <a:pPr>
            <a:lnSpc>
              <a:spcPct val="100000"/>
            </a:lnSpc>
          </a:pPr>
          <a:r>
            <a:rPr lang="en-US" dirty="0"/>
            <a:t>Does the Consolidated Plan contain definitions of “standard condition” and “substandard condition suitable for rehabilitation?” 24 CFR 42.305 and 24 CFR 91.205(b)(1)(ii) or 91.305(b)(ii).</a:t>
          </a:r>
        </a:p>
      </dgm:t>
    </dgm:pt>
    <dgm:pt modelId="{FCBB248F-1B9B-48AC-9C74-A4B2E33AB0FE}" type="parTrans" cxnId="{7B18BB12-7724-4AFB-941B-2456680200B4}">
      <dgm:prSet/>
      <dgm:spPr/>
      <dgm:t>
        <a:bodyPr/>
        <a:lstStyle/>
        <a:p>
          <a:endParaRPr lang="en-US"/>
        </a:p>
      </dgm:t>
    </dgm:pt>
    <dgm:pt modelId="{AA7E7FB0-0A7A-446A-82A0-39BFC6A41522}" type="sibTrans" cxnId="{7B18BB12-7724-4AFB-941B-2456680200B4}">
      <dgm:prSet/>
      <dgm:spPr/>
      <dgm:t>
        <a:bodyPr/>
        <a:lstStyle/>
        <a:p>
          <a:pPr>
            <a:lnSpc>
              <a:spcPct val="100000"/>
            </a:lnSpc>
          </a:pPr>
          <a:endParaRPr lang="en-US"/>
        </a:p>
      </dgm:t>
    </dgm:pt>
    <dgm:pt modelId="{2FD3022D-FA27-4257-8FE9-EB2BCC905D8E}">
      <dgm:prSet/>
      <dgm:spPr/>
      <dgm:t>
        <a:bodyPr/>
        <a:lstStyle/>
        <a:p>
          <a:pPr>
            <a:lnSpc>
              <a:spcPct val="100000"/>
            </a:lnSpc>
          </a:pPr>
          <a:r>
            <a:rPr lang="en-US" dirty="0"/>
            <a:t>CDBG &amp; HOME only:  If the program participant provides optional relocation assistance not required by State or local law, has an Optional Relocation Policy been adopted that is available to the public and provides for equal relocation assistance within each class of displaced persons? 24 CFR 92.353(d) or 24 CFR 570.606(d).</a:t>
          </a:r>
        </a:p>
      </dgm:t>
    </dgm:pt>
    <dgm:pt modelId="{783C26E2-365B-4388-9CD0-88886FDFFD49}" type="parTrans" cxnId="{7A840EAB-2A61-4B40-B149-05DC8536CAFB}">
      <dgm:prSet/>
      <dgm:spPr/>
      <dgm:t>
        <a:bodyPr/>
        <a:lstStyle/>
        <a:p>
          <a:endParaRPr lang="en-US"/>
        </a:p>
      </dgm:t>
    </dgm:pt>
    <dgm:pt modelId="{5243755C-60D0-42F5-9F9C-A5A92153B245}" type="sibTrans" cxnId="{7A840EAB-2A61-4B40-B149-05DC8536CAFB}">
      <dgm:prSet/>
      <dgm:spPr/>
      <dgm:t>
        <a:bodyPr/>
        <a:lstStyle/>
        <a:p>
          <a:pPr>
            <a:lnSpc>
              <a:spcPct val="100000"/>
            </a:lnSpc>
          </a:pPr>
          <a:endParaRPr lang="en-US"/>
        </a:p>
      </dgm:t>
    </dgm:pt>
    <dgm:pt modelId="{0EE0D774-B6CF-4746-A22A-E1EDA10769F8}">
      <dgm:prSet/>
      <dgm:spPr/>
      <dgm:t>
        <a:bodyPr/>
        <a:lstStyle/>
        <a:p>
          <a:pPr>
            <a:lnSpc>
              <a:spcPct val="100000"/>
            </a:lnSpc>
          </a:pPr>
          <a:r>
            <a:rPr lang="en-US" dirty="0"/>
            <a:t>Do the program participant’s policies and procedures require notices of funding availability and requests for proposals (or the equivalent) to inform applicants of acquisition and relocation-related actions that, if applicable, must take place prior to award (e.g., notice to owner, GIN issuance, tenant tracking, and (where applicable) identification of comparable replacement units)? </a:t>
          </a:r>
        </a:p>
      </dgm:t>
    </dgm:pt>
    <dgm:pt modelId="{489C80CE-5DA1-4032-8740-0EEDE45CDE9B}" type="parTrans" cxnId="{9CE9BD94-2C09-46F9-B4A5-8DBCE0DAC806}">
      <dgm:prSet/>
      <dgm:spPr/>
      <dgm:t>
        <a:bodyPr/>
        <a:lstStyle/>
        <a:p>
          <a:endParaRPr lang="en-US"/>
        </a:p>
      </dgm:t>
    </dgm:pt>
    <dgm:pt modelId="{499E4EAA-0588-4065-8AE7-7A9D80BC5888}" type="sibTrans" cxnId="{9CE9BD94-2C09-46F9-B4A5-8DBCE0DAC806}">
      <dgm:prSet/>
      <dgm:spPr/>
      <dgm:t>
        <a:bodyPr/>
        <a:lstStyle/>
        <a:p>
          <a:pPr>
            <a:lnSpc>
              <a:spcPct val="100000"/>
            </a:lnSpc>
          </a:pPr>
          <a:endParaRPr lang="en-US"/>
        </a:p>
      </dgm:t>
    </dgm:pt>
    <dgm:pt modelId="{A0BD6A74-742F-4D79-B1FE-128360878EE8}">
      <dgm:prSet/>
      <dgm:spPr/>
      <dgm:t>
        <a:bodyPr/>
        <a:lstStyle/>
        <a:p>
          <a:pPr>
            <a:lnSpc>
              <a:spcPct val="100000"/>
            </a:lnSpc>
          </a:pPr>
          <a:r>
            <a:rPr lang="en-US" dirty="0"/>
            <a:t>Do the program participant’s policies and procedures request or require relocation plans for occupied projects (not required by regulation, but should be on file if part of the program participant’s policies)?</a:t>
          </a:r>
        </a:p>
      </dgm:t>
    </dgm:pt>
    <dgm:pt modelId="{4F2DA2AB-E4C5-4C41-91AF-24E58671EFDA}" type="parTrans" cxnId="{DEA23DF7-68FC-48C3-A735-F03F774D1D27}">
      <dgm:prSet/>
      <dgm:spPr/>
      <dgm:t>
        <a:bodyPr/>
        <a:lstStyle/>
        <a:p>
          <a:endParaRPr lang="en-US"/>
        </a:p>
      </dgm:t>
    </dgm:pt>
    <dgm:pt modelId="{00E52652-8FC8-438F-B18B-0D98770D94EF}" type="sibTrans" cxnId="{DEA23DF7-68FC-48C3-A735-F03F774D1D27}">
      <dgm:prSet/>
      <dgm:spPr/>
      <dgm:t>
        <a:bodyPr/>
        <a:lstStyle/>
        <a:p>
          <a:endParaRPr lang="en-US"/>
        </a:p>
      </dgm:t>
    </dgm:pt>
    <dgm:pt modelId="{9508623B-CACD-445B-98AE-E40F6F2D8A3F}" type="pres">
      <dgm:prSet presAssocID="{98AE9372-D848-4776-AB23-6E75B2EDB1B6}" presName="vert0" presStyleCnt="0">
        <dgm:presLayoutVars>
          <dgm:dir/>
          <dgm:animOne val="branch"/>
          <dgm:animLvl val="lvl"/>
        </dgm:presLayoutVars>
      </dgm:prSet>
      <dgm:spPr/>
    </dgm:pt>
    <dgm:pt modelId="{A18371CF-791B-4837-B472-36182D497D65}" type="pres">
      <dgm:prSet presAssocID="{C78F843F-7350-416E-94A6-F3D05F7D02E0}" presName="thickLine" presStyleLbl="alignNode1" presStyleIdx="0" presStyleCnt="5"/>
      <dgm:spPr/>
    </dgm:pt>
    <dgm:pt modelId="{C2221C93-1D3B-46FE-B092-E9EDDF6BD9F9}" type="pres">
      <dgm:prSet presAssocID="{C78F843F-7350-416E-94A6-F3D05F7D02E0}" presName="horz1" presStyleCnt="0"/>
      <dgm:spPr/>
    </dgm:pt>
    <dgm:pt modelId="{CA709398-C3AA-4ACF-874B-DA9F9B709F9F}" type="pres">
      <dgm:prSet presAssocID="{C78F843F-7350-416E-94A6-F3D05F7D02E0}" presName="tx1" presStyleLbl="revTx" presStyleIdx="0" presStyleCnt="5"/>
      <dgm:spPr/>
    </dgm:pt>
    <dgm:pt modelId="{22300C98-7DD9-4747-8626-C8BDE0D9FCB6}" type="pres">
      <dgm:prSet presAssocID="{C78F843F-7350-416E-94A6-F3D05F7D02E0}" presName="vert1" presStyleCnt="0"/>
      <dgm:spPr/>
    </dgm:pt>
    <dgm:pt modelId="{BF9D3C60-53EE-49C9-B16D-567D64650241}" type="pres">
      <dgm:prSet presAssocID="{C9BF902E-897E-4E4E-8FFE-CA2A50A0F3CF}" presName="thickLine" presStyleLbl="alignNode1" presStyleIdx="1" presStyleCnt="5"/>
      <dgm:spPr/>
    </dgm:pt>
    <dgm:pt modelId="{83096AA0-8859-4B9A-82DB-2A84839C51B0}" type="pres">
      <dgm:prSet presAssocID="{C9BF902E-897E-4E4E-8FFE-CA2A50A0F3CF}" presName="horz1" presStyleCnt="0"/>
      <dgm:spPr/>
    </dgm:pt>
    <dgm:pt modelId="{83A9F061-5C23-4D57-A72F-5921C007560F}" type="pres">
      <dgm:prSet presAssocID="{C9BF902E-897E-4E4E-8FFE-CA2A50A0F3CF}" presName="tx1" presStyleLbl="revTx" presStyleIdx="1" presStyleCnt="5"/>
      <dgm:spPr/>
    </dgm:pt>
    <dgm:pt modelId="{29CB0456-BC36-4BAD-9D03-471125602B99}" type="pres">
      <dgm:prSet presAssocID="{C9BF902E-897E-4E4E-8FFE-CA2A50A0F3CF}" presName="vert1" presStyleCnt="0"/>
      <dgm:spPr/>
    </dgm:pt>
    <dgm:pt modelId="{63BD5BEF-BDBF-4457-9FA3-66F2857D5627}" type="pres">
      <dgm:prSet presAssocID="{2FD3022D-FA27-4257-8FE9-EB2BCC905D8E}" presName="thickLine" presStyleLbl="alignNode1" presStyleIdx="2" presStyleCnt="5"/>
      <dgm:spPr/>
    </dgm:pt>
    <dgm:pt modelId="{A8A274CD-5C29-4AF3-A8F4-78C25A57BB66}" type="pres">
      <dgm:prSet presAssocID="{2FD3022D-FA27-4257-8FE9-EB2BCC905D8E}" presName="horz1" presStyleCnt="0"/>
      <dgm:spPr/>
    </dgm:pt>
    <dgm:pt modelId="{21969373-95F5-4997-82AA-C06CA7D60319}" type="pres">
      <dgm:prSet presAssocID="{2FD3022D-FA27-4257-8FE9-EB2BCC905D8E}" presName="tx1" presStyleLbl="revTx" presStyleIdx="2" presStyleCnt="5"/>
      <dgm:spPr/>
    </dgm:pt>
    <dgm:pt modelId="{C194C2AE-8F61-47F0-9241-9D8343E7AF1B}" type="pres">
      <dgm:prSet presAssocID="{2FD3022D-FA27-4257-8FE9-EB2BCC905D8E}" presName="vert1" presStyleCnt="0"/>
      <dgm:spPr/>
    </dgm:pt>
    <dgm:pt modelId="{2DB4A462-864B-4DE5-8366-A709D6868BA8}" type="pres">
      <dgm:prSet presAssocID="{0EE0D774-B6CF-4746-A22A-E1EDA10769F8}" presName="thickLine" presStyleLbl="alignNode1" presStyleIdx="3" presStyleCnt="5"/>
      <dgm:spPr/>
    </dgm:pt>
    <dgm:pt modelId="{00AC7C0E-9B93-4528-9000-12742F3D4C64}" type="pres">
      <dgm:prSet presAssocID="{0EE0D774-B6CF-4746-A22A-E1EDA10769F8}" presName="horz1" presStyleCnt="0"/>
      <dgm:spPr/>
    </dgm:pt>
    <dgm:pt modelId="{707A7D2B-624F-4121-BDC9-F586F04B6E01}" type="pres">
      <dgm:prSet presAssocID="{0EE0D774-B6CF-4746-A22A-E1EDA10769F8}" presName="tx1" presStyleLbl="revTx" presStyleIdx="3" presStyleCnt="5"/>
      <dgm:spPr/>
    </dgm:pt>
    <dgm:pt modelId="{81ADBD46-FF8D-4353-9CE9-AAEB9C726ED1}" type="pres">
      <dgm:prSet presAssocID="{0EE0D774-B6CF-4746-A22A-E1EDA10769F8}" presName="vert1" presStyleCnt="0"/>
      <dgm:spPr/>
    </dgm:pt>
    <dgm:pt modelId="{22D14340-0FE2-4B7A-9706-C3A6F191139E}" type="pres">
      <dgm:prSet presAssocID="{A0BD6A74-742F-4D79-B1FE-128360878EE8}" presName="thickLine" presStyleLbl="alignNode1" presStyleIdx="4" presStyleCnt="5"/>
      <dgm:spPr/>
    </dgm:pt>
    <dgm:pt modelId="{71CB8761-9163-4998-80A8-2A9D4A0925F3}" type="pres">
      <dgm:prSet presAssocID="{A0BD6A74-742F-4D79-B1FE-128360878EE8}" presName="horz1" presStyleCnt="0"/>
      <dgm:spPr/>
    </dgm:pt>
    <dgm:pt modelId="{BE598935-73F6-439F-9747-9EB38B261152}" type="pres">
      <dgm:prSet presAssocID="{A0BD6A74-742F-4D79-B1FE-128360878EE8}" presName="tx1" presStyleLbl="revTx" presStyleIdx="4" presStyleCnt="5"/>
      <dgm:spPr/>
    </dgm:pt>
    <dgm:pt modelId="{0C88437F-C0C1-47ED-85DE-7391B346EE64}" type="pres">
      <dgm:prSet presAssocID="{A0BD6A74-742F-4D79-B1FE-128360878EE8}" presName="vert1" presStyleCnt="0"/>
      <dgm:spPr/>
    </dgm:pt>
  </dgm:ptLst>
  <dgm:cxnLst>
    <dgm:cxn modelId="{7A6A1F0A-ADFB-44BF-81C2-DFDD6E01F96D}" type="presOf" srcId="{C78F843F-7350-416E-94A6-F3D05F7D02E0}" destId="{CA709398-C3AA-4ACF-874B-DA9F9B709F9F}" srcOrd="0" destOrd="0" presId="urn:microsoft.com/office/officeart/2008/layout/LinedList"/>
    <dgm:cxn modelId="{7B18BB12-7724-4AFB-941B-2456680200B4}" srcId="{98AE9372-D848-4776-AB23-6E75B2EDB1B6}" destId="{C9BF902E-897E-4E4E-8FFE-CA2A50A0F3CF}" srcOrd="1" destOrd="0" parTransId="{FCBB248F-1B9B-48AC-9C74-A4B2E33AB0FE}" sibTransId="{AA7E7FB0-0A7A-446A-82A0-39BFC6A41522}"/>
    <dgm:cxn modelId="{089F8925-382A-4A11-B5EB-DB69AF6CD3A1}" type="presOf" srcId="{A0BD6A74-742F-4D79-B1FE-128360878EE8}" destId="{BE598935-73F6-439F-9747-9EB38B261152}" srcOrd="0" destOrd="0" presId="urn:microsoft.com/office/officeart/2008/layout/LinedList"/>
    <dgm:cxn modelId="{9D861829-D70E-4F63-9B5D-5E662E1ED7D4}" type="presOf" srcId="{C9BF902E-897E-4E4E-8FFE-CA2A50A0F3CF}" destId="{83A9F061-5C23-4D57-A72F-5921C007560F}" srcOrd="0" destOrd="0" presId="urn:microsoft.com/office/officeart/2008/layout/LinedList"/>
    <dgm:cxn modelId="{EC7A9F3C-1C61-40CE-A0AF-A224D143BD0A}" type="presOf" srcId="{0EE0D774-B6CF-4746-A22A-E1EDA10769F8}" destId="{707A7D2B-624F-4121-BDC9-F586F04B6E01}" srcOrd="0" destOrd="0" presId="urn:microsoft.com/office/officeart/2008/layout/LinedList"/>
    <dgm:cxn modelId="{A215BD72-A1C2-47E2-B11A-73298D745557}" type="presOf" srcId="{98AE9372-D848-4776-AB23-6E75B2EDB1B6}" destId="{9508623B-CACD-445B-98AE-E40F6F2D8A3F}" srcOrd="0" destOrd="0" presId="urn:microsoft.com/office/officeart/2008/layout/LinedList"/>
    <dgm:cxn modelId="{9CE9BD94-2C09-46F9-B4A5-8DBCE0DAC806}" srcId="{98AE9372-D848-4776-AB23-6E75B2EDB1B6}" destId="{0EE0D774-B6CF-4746-A22A-E1EDA10769F8}" srcOrd="3" destOrd="0" parTransId="{489C80CE-5DA1-4032-8740-0EEDE45CDE9B}" sibTransId="{499E4EAA-0588-4065-8AE7-7A9D80BC5888}"/>
    <dgm:cxn modelId="{621FAFA2-B5F9-4A48-9E78-7E84C377275A}" type="presOf" srcId="{2FD3022D-FA27-4257-8FE9-EB2BCC905D8E}" destId="{21969373-95F5-4997-82AA-C06CA7D60319}" srcOrd="0" destOrd="0" presId="urn:microsoft.com/office/officeart/2008/layout/LinedList"/>
    <dgm:cxn modelId="{7A840EAB-2A61-4B40-B149-05DC8536CAFB}" srcId="{98AE9372-D848-4776-AB23-6E75B2EDB1B6}" destId="{2FD3022D-FA27-4257-8FE9-EB2BCC905D8E}" srcOrd="2" destOrd="0" parTransId="{783C26E2-365B-4388-9CD0-88886FDFFD49}" sibTransId="{5243755C-60D0-42F5-9F9C-A5A92153B245}"/>
    <dgm:cxn modelId="{846AE0E8-4270-4C6B-A96E-19F62727C057}" srcId="{98AE9372-D848-4776-AB23-6E75B2EDB1B6}" destId="{C78F843F-7350-416E-94A6-F3D05F7D02E0}" srcOrd="0" destOrd="0" parTransId="{57D423A0-1290-440C-9DBA-A2EDB5F9A514}" sibTransId="{0FDC92AB-A816-4361-89A4-6AFC4C7393EE}"/>
    <dgm:cxn modelId="{DEA23DF7-68FC-48C3-A735-F03F774D1D27}" srcId="{98AE9372-D848-4776-AB23-6E75B2EDB1B6}" destId="{A0BD6A74-742F-4D79-B1FE-128360878EE8}" srcOrd="4" destOrd="0" parTransId="{4F2DA2AB-E4C5-4C41-91AF-24E58671EFDA}" sibTransId="{00E52652-8FC8-438F-B18B-0D98770D94EF}"/>
    <dgm:cxn modelId="{3E8F7B87-FC79-4311-A3AF-552E91ED669D}" type="presParOf" srcId="{9508623B-CACD-445B-98AE-E40F6F2D8A3F}" destId="{A18371CF-791B-4837-B472-36182D497D65}" srcOrd="0" destOrd="0" presId="urn:microsoft.com/office/officeart/2008/layout/LinedList"/>
    <dgm:cxn modelId="{E9B5CB04-4858-4D7B-B725-140C66F92649}" type="presParOf" srcId="{9508623B-CACD-445B-98AE-E40F6F2D8A3F}" destId="{C2221C93-1D3B-46FE-B092-E9EDDF6BD9F9}" srcOrd="1" destOrd="0" presId="urn:microsoft.com/office/officeart/2008/layout/LinedList"/>
    <dgm:cxn modelId="{4E6224E8-1ADA-4BA9-8AEC-F660AE6770D7}" type="presParOf" srcId="{C2221C93-1D3B-46FE-B092-E9EDDF6BD9F9}" destId="{CA709398-C3AA-4ACF-874B-DA9F9B709F9F}" srcOrd="0" destOrd="0" presId="urn:microsoft.com/office/officeart/2008/layout/LinedList"/>
    <dgm:cxn modelId="{FB8EB382-D6B9-44FB-A835-9545DD30A690}" type="presParOf" srcId="{C2221C93-1D3B-46FE-B092-E9EDDF6BD9F9}" destId="{22300C98-7DD9-4747-8626-C8BDE0D9FCB6}" srcOrd="1" destOrd="0" presId="urn:microsoft.com/office/officeart/2008/layout/LinedList"/>
    <dgm:cxn modelId="{FA2261C6-D103-4081-B84E-AEB32469B154}" type="presParOf" srcId="{9508623B-CACD-445B-98AE-E40F6F2D8A3F}" destId="{BF9D3C60-53EE-49C9-B16D-567D64650241}" srcOrd="2" destOrd="0" presId="urn:microsoft.com/office/officeart/2008/layout/LinedList"/>
    <dgm:cxn modelId="{86A947FE-FDCB-4712-A786-CA27BA9AC8F4}" type="presParOf" srcId="{9508623B-CACD-445B-98AE-E40F6F2D8A3F}" destId="{83096AA0-8859-4B9A-82DB-2A84839C51B0}" srcOrd="3" destOrd="0" presId="urn:microsoft.com/office/officeart/2008/layout/LinedList"/>
    <dgm:cxn modelId="{466AB130-4D37-4A00-8278-3CDDF77F012B}" type="presParOf" srcId="{83096AA0-8859-4B9A-82DB-2A84839C51B0}" destId="{83A9F061-5C23-4D57-A72F-5921C007560F}" srcOrd="0" destOrd="0" presId="urn:microsoft.com/office/officeart/2008/layout/LinedList"/>
    <dgm:cxn modelId="{867E2F5D-9F37-463C-9A89-44E57314EEFA}" type="presParOf" srcId="{83096AA0-8859-4B9A-82DB-2A84839C51B0}" destId="{29CB0456-BC36-4BAD-9D03-471125602B99}" srcOrd="1" destOrd="0" presId="urn:microsoft.com/office/officeart/2008/layout/LinedList"/>
    <dgm:cxn modelId="{76F1C0B0-5CF0-4B21-A5E7-CBA1E439748A}" type="presParOf" srcId="{9508623B-CACD-445B-98AE-E40F6F2D8A3F}" destId="{63BD5BEF-BDBF-4457-9FA3-66F2857D5627}" srcOrd="4" destOrd="0" presId="urn:microsoft.com/office/officeart/2008/layout/LinedList"/>
    <dgm:cxn modelId="{C76FD9DC-9513-4AF4-8875-C391338EEE01}" type="presParOf" srcId="{9508623B-CACD-445B-98AE-E40F6F2D8A3F}" destId="{A8A274CD-5C29-4AF3-A8F4-78C25A57BB66}" srcOrd="5" destOrd="0" presId="urn:microsoft.com/office/officeart/2008/layout/LinedList"/>
    <dgm:cxn modelId="{B6270267-F43C-4852-BAD5-EDD08D5C28E4}" type="presParOf" srcId="{A8A274CD-5C29-4AF3-A8F4-78C25A57BB66}" destId="{21969373-95F5-4997-82AA-C06CA7D60319}" srcOrd="0" destOrd="0" presId="urn:microsoft.com/office/officeart/2008/layout/LinedList"/>
    <dgm:cxn modelId="{73DEA6AD-25D1-4CCD-8D73-43895EFF4DCE}" type="presParOf" srcId="{A8A274CD-5C29-4AF3-A8F4-78C25A57BB66}" destId="{C194C2AE-8F61-47F0-9241-9D8343E7AF1B}" srcOrd="1" destOrd="0" presId="urn:microsoft.com/office/officeart/2008/layout/LinedList"/>
    <dgm:cxn modelId="{F8C532CF-EA72-4DDB-87D1-A2E0188C6476}" type="presParOf" srcId="{9508623B-CACD-445B-98AE-E40F6F2D8A3F}" destId="{2DB4A462-864B-4DE5-8366-A709D6868BA8}" srcOrd="6" destOrd="0" presId="urn:microsoft.com/office/officeart/2008/layout/LinedList"/>
    <dgm:cxn modelId="{4FF44773-0C77-412B-BB3F-8D9285EF2D3E}" type="presParOf" srcId="{9508623B-CACD-445B-98AE-E40F6F2D8A3F}" destId="{00AC7C0E-9B93-4528-9000-12742F3D4C64}" srcOrd="7" destOrd="0" presId="urn:microsoft.com/office/officeart/2008/layout/LinedList"/>
    <dgm:cxn modelId="{4AFA6757-47C5-403C-A0F0-0FED0B9E93C3}" type="presParOf" srcId="{00AC7C0E-9B93-4528-9000-12742F3D4C64}" destId="{707A7D2B-624F-4121-BDC9-F586F04B6E01}" srcOrd="0" destOrd="0" presId="urn:microsoft.com/office/officeart/2008/layout/LinedList"/>
    <dgm:cxn modelId="{5F8274BE-4874-465C-96C0-B6DF0B699456}" type="presParOf" srcId="{00AC7C0E-9B93-4528-9000-12742F3D4C64}" destId="{81ADBD46-FF8D-4353-9CE9-AAEB9C726ED1}" srcOrd="1" destOrd="0" presId="urn:microsoft.com/office/officeart/2008/layout/LinedList"/>
    <dgm:cxn modelId="{E7A94B33-AD54-4FE4-84A0-8784EC30817C}" type="presParOf" srcId="{9508623B-CACD-445B-98AE-E40F6F2D8A3F}" destId="{22D14340-0FE2-4B7A-9706-C3A6F191139E}" srcOrd="8" destOrd="0" presId="urn:microsoft.com/office/officeart/2008/layout/LinedList"/>
    <dgm:cxn modelId="{E522EDCE-141A-4EA6-A70B-69E2CC27CB6D}" type="presParOf" srcId="{9508623B-CACD-445B-98AE-E40F6F2D8A3F}" destId="{71CB8761-9163-4998-80A8-2A9D4A0925F3}" srcOrd="9" destOrd="0" presId="urn:microsoft.com/office/officeart/2008/layout/LinedList"/>
    <dgm:cxn modelId="{D8BC4407-9C2F-45D6-8E04-96327C5B56E4}" type="presParOf" srcId="{71CB8761-9163-4998-80A8-2A9D4A0925F3}" destId="{BE598935-73F6-439F-9747-9EB38B261152}" srcOrd="0" destOrd="0" presId="urn:microsoft.com/office/officeart/2008/layout/LinedList"/>
    <dgm:cxn modelId="{3B9E4632-00D5-4F2A-9E77-18CE0F35B0AC}" type="presParOf" srcId="{71CB8761-9163-4998-80A8-2A9D4A0925F3}" destId="{0C88437F-C0C1-47ED-85DE-7391B346EE6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840A3D0-EB0C-4330-B2E7-19E44B8369C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FC312236-E392-4EFF-A590-43726EAADD5A}">
      <dgm:prSet/>
      <dgm:spPr/>
      <dgm:t>
        <a:bodyPr/>
        <a:lstStyle/>
        <a:p>
          <a:r>
            <a:rPr lang="en-US" dirty="0"/>
            <a:t>Does the program participant have procedures in place to require all persons seeking URA relocation payments or advisory assistance to certify that they are lawfully present in the United States? 49 CFR 24.208.</a:t>
          </a:r>
        </a:p>
      </dgm:t>
    </dgm:pt>
    <dgm:pt modelId="{A0E6F030-C99A-4AA1-89DD-8CCB99CBAE1A}" type="parTrans" cxnId="{3F00FDA5-8AB2-4583-BD98-6DC0EFA92248}">
      <dgm:prSet/>
      <dgm:spPr/>
      <dgm:t>
        <a:bodyPr/>
        <a:lstStyle/>
        <a:p>
          <a:endParaRPr lang="en-US"/>
        </a:p>
      </dgm:t>
    </dgm:pt>
    <dgm:pt modelId="{6E67226F-38C0-42D8-8383-2FF142D0EA65}" type="sibTrans" cxnId="{3F00FDA5-8AB2-4583-BD98-6DC0EFA92248}">
      <dgm:prSet/>
      <dgm:spPr/>
      <dgm:t>
        <a:bodyPr/>
        <a:lstStyle/>
        <a:p>
          <a:endParaRPr lang="en-US"/>
        </a:p>
      </dgm:t>
    </dgm:pt>
    <dgm:pt modelId="{D1535FE4-A658-44BC-93C3-42AA0C5E6B54}">
      <dgm:prSet/>
      <dgm:spPr/>
      <dgm:t>
        <a:bodyPr/>
        <a:lstStyle/>
        <a:p>
          <a:r>
            <a:rPr lang="en-US" dirty="0"/>
            <a:t>Do the program participant’s subrecipient agreements and loan/grant agreements explicitly require compliance with URA/104(d) requirements, including reporting and recordkeeping?  2 CFR 200.331(a)(2).</a:t>
          </a:r>
        </a:p>
      </dgm:t>
    </dgm:pt>
    <dgm:pt modelId="{D4633769-E74E-4F01-A1A9-B7E05184D5CE}" type="parTrans" cxnId="{5EEAF99C-750C-47BB-9C21-01B26F889D43}">
      <dgm:prSet/>
      <dgm:spPr/>
      <dgm:t>
        <a:bodyPr/>
        <a:lstStyle/>
        <a:p>
          <a:endParaRPr lang="en-US"/>
        </a:p>
      </dgm:t>
    </dgm:pt>
    <dgm:pt modelId="{4A730EF5-3122-4CE3-BBE3-0847BE733EF7}" type="sibTrans" cxnId="{5EEAF99C-750C-47BB-9C21-01B26F889D43}">
      <dgm:prSet/>
      <dgm:spPr/>
      <dgm:t>
        <a:bodyPr/>
        <a:lstStyle/>
        <a:p>
          <a:endParaRPr lang="en-US"/>
        </a:p>
      </dgm:t>
    </dgm:pt>
    <dgm:pt modelId="{86530B32-406D-4E80-9E9A-03A0D53A5B94}">
      <dgm:prSet/>
      <dgm:spPr/>
      <dgm:t>
        <a:bodyPr/>
        <a:lstStyle/>
        <a:p>
          <a:r>
            <a:rPr lang="en-US" dirty="0"/>
            <a:t>Do the program participant’s procedures specify a process for reviewing relocation claims for cost allowability and for requiring that each replacement housing unit passes a decent, safe and sanitary (DSS) inspection prior to issuance of a Replacement Housing Payment (RHP)?  </a:t>
          </a:r>
        </a:p>
      </dgm:t>
    </dgm:pt>
    <dgm:pt modelId="{4463DEF5-EC06-4786-9E5E-05F567ACDE4C}" type="parTrans" cxnId="{29AEED23-B822-403C-8291-EDA21DC9ABA4}">
      <dgm:prSet/>
      <dgm:spPr/>
      <dgm:t>
        <a:bodyPr/>
        <a:lstStyle/>
        <a:p>
          <a:endParaRPr lang="en-US"/>
        </a:p>
      </dgm:t>
    </dgm:pt>
    <dgm:pt modelId="{34D058E6-21F8-4C5A-905C-0B7D978E95FF}" type="sibTrans" cxnId="{29AEED23-B822-403C-8291-EDA21DC9ABA4}">
      <dgm:prSet/>
      <dgm:spPr/>
      <dgm:t>
        <a:bodyPr/>
        <a:lstStyle/>
        <a:p>
          <a:endParaRPr lang="en-US"/>
        </a:p>
      </dgm:t>
    </dgm:pt>
    <dgm:pt modelId="{DA374FA2-B10E-454F-98A6-1C3D4668D45B}">
      <dgm:prSet/>
      <dgm:spPr/>
      <dgm:t>
        <a:bodyPr/>
        <a:lstStyle/>
        <a:p>
          <a:r>
            <a:rPr lang="en-US" dirty="0"/>
            <a:t>Do the program participant’s policies/procedures identify a process for distributing residential relocation payments in a manner that complies with the prohibition against lump sum disbursements (except for moving expenses, down payment on the purchase of a replacement dwelling, or incidental expenses related to such moving expenses or down payment)? 42 U.S.C. § 3537c.</a:t>
          </a:r>
        </a:p>
      </dgm:t>
    </dgm:pt>
    <dgm:pt modelId="{D11EEC6E-5296-404D-BA36-F4CB5390D24C}" type="parTrans" cxnId="{6FE420DA-1EBA-48E9-9FE7-A1E5C5F83FEF}">
      <dgm:prSet/>
      <dgm:spPr/>
      <dgm:t>
        <a:bodyPr/>
        <a:lstStyle/>
        <a:p>
          <a:endParaRPr lang="en-US"/>
        </a:p>
      </dgm:t>
    </dgm:pt>
    <dgm:pt modelId="{259BEE7D-A743-4387-AEFA-CC20D607C39B}" type="sibTrans" cxnId="{6FE420DA-1EBA-48E9-9FE7-A1E5C5F83FEF}">
      <dgm:prSet/>
      <dgm:spPr/>
      <dgm:t>
        <a:bodyPr/>
        <a:lstStyle/>
        <a:p>
          <a:endParaRPr lang="en-US"/>
        </a:p>
      </dgm:t>
    </dgm:pt>
    <dgm:pt modelId="{32BA1145-8B97-464D-98C9-0FAE204E947E}" type="pres">
      <dgm:prSet presAssocID="{1840A3D0-EB0C-4330-B2E7-19E44B8369C3}" presName="vert0" presStyleCnt="0">
        <dgm:presLayoutVars>
          <dgm:dir/>
          <dgm:animOne val="branch"/>
          <dgm:animLvl val="lvl"/>
        </dgm:presLayoutVars>
      </dgm:prSet>
      <dgm:spPr/>
    </dgm:pt>
    <dgm:pt modelId="{0B70D29A-32BE-4752-BE8D-070811B98FEC}" type="pres">
      <dgm:prSet presAssocID="{FC312236-E392-4EFF-A590-43726EAADD5A}" presName="thickLine" presStyleLbl="alignNode1" presStyleIdx="0" presStyleCnt="4"/>
      <dgm:spPr/>
    </dgm:pt>
    <dgm:pt modelId="{C0BBCF8B-C8BE-4B3A-9223-F978EA5873FB}" type="pres">
      <dgm:prSet presAssocID="{FC312236-E392-4EFF-A590-43726EAADD5A}" presName="horz1" presStyleCnt="0"/>
      <dgm:spPr/>
    </dgm:pt>
    <dgm:pt modelId="{B9432894-D696-4BDA-8EA3-C134EDBFEA83}" type="pres">
      <dgm:prSet presAssocID="{FC312236-E392-4EFF-A590-43726EAADD5A}" presName="tx1" presStyleLbl="revTx" presStyleIdx="0" presStyleCnt="4" custLinFactNeighborX="-29222" custLinFactNeighborY="-3443"/>
      <dgm:spPr/>
    </dgm:pt>
    <dgm:pt modelId="{29F8FF7F-E837-4CE7-8F22-EDD34E352503}" type="pres">
      <dgm:prSet presAssocID="{FC312236-E392-4EFF-A590-43726EAADD5A}" presName="vert1" presStyleCnt="0"/>
      <dgm:spPr/>
    </dgm:pt>
    <dgm:pt modelId="{582E28BA-6FB6-4242-9E1B-6E1F65A3FBE7}" type="pres">
      <dgm:prSet presAssocID="{D1535FE4-A658-44BC-93C3-42AA0C5E6B54}" presName="thickLine" presStyleLbl="alignNode1" presStyleIdx="1" presStyleCnt="4"/>
      <dgm:spPr/>
    </dgm:pt>
    <dgm:pt modelId="{AFDEABE6-D60E-4AFE-B394-5FA514183E43}" type="pres">
      <dgm:prSet presAssocID="{D1535FE4-A658-44BC-93C3-42AA0C5E6B54}" presName="horz1" presStyleCnt="0"/>
      <dgm:spPr/>
    </dgm:pt>
    <dgm:pt modelId="{7E93EE26-2DC8-430D-8E74-ADB03315F400}" type="pres">
      <dgm:prSet presAssocID="{D1535FE4-A658-44BC-93C3-42AA0C5E6B54}" presName="tx1" presStyleLbl="revTx" presStyleIdx="1" presStyleCnt="4"/>
      <dgm:spPr/>
    </dgm:pt>
    <dgm:pt modelId="{05649019-4881-47EC-8C9B-410708547BEF}" type="pres">
      <dgm:prSet presAssocID="{D1535FE4-A658-44BC-93C3-42AA0C5E6B54}" presName="vert1" presStyleCnt="0"/>
      <dgm:spPr/>
    </dgm:pt>
    <dgm:pt modelId="{9926A94D-EE8D-44F7-9517-4419D80CCB5F}" type="pres">
      <dgm:prSet presAssocID="{86530B32-406D-4E80-9E9A-03A0D53A5B94}" presName="thickLine" presStyleLbl="alignNode1" presStyleIdx="2" presStyleCnt="4"/>
      <dgm:spPr/>
    </dgm:pt>
    <dgm:pt modelId="{B2166B01-6C11-4548-9A39-A7D28E068CE3}" type="pres">
      <dgm:prSet presAssocID="{86530B32-406D-4E80-9E9A-03A0D53A5B94}" presName="horz1" presStyleCnt="0"/>
      <dgm:spPr/>
    </dgm:pt>
    <dgm:pt modelId="{2722984E-F356-490B-8918-25580372875E}" type="pres">
      <dgm:prSet presAssocID="{86530B32-406D-4E80-9E9A-03A0D53A5B94}" presName="tx1" presStyleLbl="revTx" presStyleIdx="2" presStyleCnt="4"/>
      <dgm:spPr/>
    </dgm:pt>
    <dgm:pt modelId="{1B217E9F-3941-4221-8C41-2A1C954CD8D3}" type="pres">
      <dgm:prSet presAssocID="{86530B32-406D-4E80-9E9A-03A0D53A5B94}" presName="vert1" presStyleCnt="0"/>
      <dgm:spPr/>
    </dgm:pt>
    <dgm:pt modelId="{D9E3F5BD-AA95-46AF-A591-3BF641B8A8B8}" type="pres">
      <dgm:prSet presAssocID="{DA374FA2-B10E-454F-98A6-1C3D4668D45B}" presName="thickLine" presStyleLbl="alignNode1" presStyleIdx="3" presStyleCnt="4"/>
      <dgm:spPr/>
    </dgm:pt>
    <dgm:pt modelId="{978ED026-26CF-451C-A2F7-C77373AC2325}" type="pres">
      <dgm:prSet presAssocID="{DA374FA2-B10E-454F-98A6-1C3D4668D45B}" presName="horz1" presStyleCnt="0"/>
      <dgm:spPr/>
    </dgm:pt>
    <dgm:pt modelId="{4F6CB349-F3F3-4D7C-9BFA-E54C45B1D060}" type="pres">
      <dgm:prSet presAssocID="{DA374FA2-B10E-454F-98A6-1C3D4668D45B}" presName="tx1" presStyleLbl="revTx" presStyleIdx="3" presStyleCnt="4"/>
      <dgm:spPr/>
    </dgm:pt>
    <dgm:pt modelId="{9E8EDBC2-7553-41C2-8959-713999D6BD66}" type="pres">
      <dgm:prSet presAssocID="{DA374FA2-B10E-454F-98A6-1C3D4668D45B}" presName="vert1" presStyleCnt="0"/>
      <dgm:spPr/>
    </dgm:pt>
  </dgm:ptLst>
  <dgm:cxnLst>
    <dgm:cxn modelId="{C737AD1A-9734-47D9-B55B-21FE3561AB55}" type="presOf" srcId="{86530B32-406D-4E80-9E9A-03A0D53A5B94}" destId="{2722984E-F356-490B-8918-25580372875E}" srcOrd="0" destOrd="0" presId="urn:microsoft.com/office/officeart/2008/layout/LinedList"/>
    <dgm:cxn modelId="{47D3111B-5147-4866-96CC-7881C88F63A3}" type="presOf" srcId="{DA374FA2-B10E-454F-98A6-1C3D4668D45B}" destId="{4F6CB349-F3F3-4D7C-9BFA-E54C45B1D060}" srcOrd="0" destOrd="0" presId="urn:microsoft.com/office/officeart/2008/layout/LinedList"/>
    <dgm:cxn modelId="{29AEED23-B822-403C-8291-EDA21DC9ABA4}" srcId="{1840A3D0-EB0C-4330-B2E7-19E44B8369C3}" destId="{86530B32-406D-4E80-9E9A-03A0D53A5B94}" srcOrd="2" destOrd="0" parTransId="{4463DEF5-EC06-4786-9E5E-05F567ACDE4C}" sibTransId="{34D058E6-21F8-4C5A-905C-0B7D978E95FF}"/>
    <dgm:cxn modelId="{15226786-8AA7-462F-9A64-96657F2A39E9}" type="presOf" srcId="{1840A3D0-EB0C-4330-B2E7-19E44B8369C3}" destId="{32BA1145-8B97-464D-98C9-0FAE204E947E}" srcOrd="0" destOrd="0" presId="urn:microsoft.com/office/officeart/2008/layout/LinedList"/>
    <dgm:cxn modelId="{5EEAF99C-750C-47BB-9C21-01B26F889D43}" srcId="{1840A3D0-EB0C-4330-B2E7-19E44B8369C3}" destId="{D1535FE4-A658-44BC-93C3-42AA0C5E6B54}" srcOrd="1" destOrd="0" parTransId="{D4633769-E74E-4F01-A1A9-B7E05184D5CE}" sibTransId="{4A730EF5-3122-4CE3-BBE3-0847BE733EF7}"/>
    <dgm:cxn modelId="{3F00FDA5-8AB2-4583-BD98-6DC0EFA92248}" srcId="{1840A3D0-EB0C-4330-B2E7-19E44B8369C3}" destId="{FC312236-E392-4EFF-A590-43726EAADD5A}" srcOrd="0" destOrd="0" parTransId="{A0E6F030-C99A-4AA1-89DD-8CCB99CBAE1A}" sibTransId="{6E67226F-38C0-42D8-8383-2FF142D0EA65}"/>
    <dgm:cxn modelId="{68EF7DD7-2713-43FF-90A2-B65C40D00FE0}" type="presOf" srcId="{D1535FE4-A658-44BC-93C3-42AA0C5E6B54}" destId="{7E93EE26-2DC8-430D-8E74-ADB03315F400}" srcOrd="0" destOrd="0" presId="urn:microsoft.com/office/officeart/2008/layout/LinedList"/>
    <dgm:cxn modelId="{6FE420DA-1EBA-48E9-9FE7-A1E5C5F83FEF}" srcId="{1840A3D0-EB0C-4330-B2E7-19E44B8369C3}" destId="{DA374FA2-B10E-454F-98A6-1C3D4668D45B}" srcOrd="3" destOrd="0" parTransId="{D11EEC6E-5296-404D-BA36-F4CB5390D24C}" sibTransId="{259BEE7D-A743-4387-AEFA-CC20D607C39B}"/>
    <dgm:cxn modelId="{3CF8C6E4-D43A-41FE-8984-4DC3DB428D49}" type="presOf" srcId="{FC312236-E392-4EFF-A590-43726EAADD5A}" destId="{B9432894-D696-4BDA-8EA3-C134EDBFEA83}" srcOrd="0" destOrd="0" presId="urn:microsoft.com/office/officeart/2008/layout/LinedList"/>
    <dgm:cxn modelId="{9E3F6F2A-7704-469B-B1F4-CD640BFC8A50}" type="presParOf" srcId="{32BA1145-8B97-464D-98C9-0FAE204E947E}" destId="{0B70D29A-32BE-4752-BE8D-070811B98FEC}" srcOrd="0" destOrd="0" presId="urn:microsoft.com/office/officeart/2008/layout/LinedList"/>
    <dgm:cxn modelId="{0602690E-AF62-42B4-B8B9-F1BE6C8BBDB2}" type="presParOf" srcId="{32BA1145-8B97-464D-98C9-0FAE204E947E}" destId="{C0BBCF8B-C8BE-4B3A-9223-F978EA5873FB}" srcOrd="1" destOrd="0" presId="urn:microsoft.com/office/officeart/2008/layout/LinedList"/>
    <dgm:cxn modelId="{4C0BAF3C-AA3C-40BE-AD5F-4AE10B53CE8A}" type="presParOf" srcId="{C0BBCF8B-C8BE-4B3A-9223-F978EA5873FB}" destId="{B9432894-D696-4BDA-8EA3-C134EDBFEA83}" srcOrd="0" destOrd="0" presId="urn:microsoft.com/office/officeart/2008/layout/LinedList"/>
    <dgm:cxn modelId="{17BA1EA1-2A6C-48C2-BBAA-891739A0E904}" type="presParOf" srcId="{C0BBCF8B-C8BE-4B3A-9223-F978EA5873FB}" destId="{29F8FF7F-E837-4CE7-8F22-EDD34E352503}" srcOrd="1" destOrd="0" presId="urn:microsoft.com/office/officeart/2008/layout/LinedList"/>
    <dgm:cxn modelId="{C5DADC3C-828A-4716-A22C-DFE98A677280}" type="presParOf" srcId="{32BA1145-8B97-464D-98C9-0FAE204E947E}" destId="{582E28BA-6FB6-4242-9E1B-6E1F65A3FBE7}" srcOrd="2" destOrd="0" presId="urn:microsoft.com/office/officeart/2008/layout/LinedList"/>
    <dgm:cxn modelId="{5EB4F6BD-ED00-4FAE-95D6-31FD88B52C36}" type="presParOf" srcId="{32BA1145-8B97-464D-98C9-0FAE204E947E}" destId="{AFDEABE6-D60E-4AFE-B394-5FA514183E43}" srcOrd="3" destOrd="0" presId="urn:microsoft.com/office/officeart/2008/layout/LinedList"/>
    <dgm:cxn modelId="{C13001E4-F426-431C-8157-DED3BD0A5A79}" type="presParOf" srcId="{AFDEABE6-D60E-4AFE-B394-5FA514183E43}" destId="{7E93EE26-2DC8-430D-8E74-ADB03315F400}" srcOrd="0" destOrd="0" presId="urn:microsoft.com/office/officeart/2008/layout/LinedList"/>
    <dgm:cxn modelId="{B955BF6A-2653-4883-A53E-8918CC6C0803}" type="presParOf" srcId="{AFDEABE6-D60E-4AFE-B394-5FA514183E43}" destId="{05649019-4881-47EC-8C9B-410708547BEF}" srcOrd="1" destOrd="0" presId="urn:microsoft.com/office/officeart/2008/layout/LinedList"/>
    <dgm:cxn modelId="{7D8B3152-C6B9-4C05-A0CD-A341519679A0}" type="presParOf" srcId="{32BA1145-8B97-464D-98C9-0FAE204E947E}" destId="{9926A94D-EE8D-44F7-9517-4419D80CCB5F}" srcOrd="4" destOrd="0" presId="urn:microsoft.com/office/officeart/2008/layout/LinedList"/>
    <dgm:cxn modelId="{47D71664-DB97-45E0-840D-1F91EB8419FD}" type="presParOf" srcId="{32BA1145-8B97-464D-98C9-0FAE204E947E}" destId="{B2166B01-6C11-4548-9A39-A7D28E068CE3}" srcOrd="5" destOrd="0" presId="urn:microsoft.com/office/officeart/2008/layout/LinedList"/>
    <dgm:cxn modelId="{1E5E5B69-CC0A-4C0C-A07E-7693F7301AD0}" type="presParOf" srcId="{B2166B01-6C11-4548-9A39-A7D28E068CE3}" destId="{2722984E-F356-490B-8918-25580372875E}" srcOrd="0" destOrd="0" presId="urn:microsoft.com/office/officeart/2008/layout/LinedList"/>
    <dgm:cxn modelId="{A46F1D4B-925A-4CE9-81A3-406FE88533E2}" type="presParOf" srcId="{B2166B01-6C11-4548-9A39-A7D28E068CE3}" destId="{1B217E9F-3941-4221-8C41-2A1C954CD8D3}" srcOrd="1" destOrd="0" presId="urn:microsoft.com/office/officeart/2008/layout/LinedList"/>
    <dgm:cxn modelId="{3A9B2B33-8900-4848-B688-D2DCDD07B294}" type="presParOf" srcId="{32BA1145-8B97-464D-98C9-0FAE204E947E}" destId="{D9E3F5BD-AA95-46AF-A591-3BF641B8A8B8}" srcOrd="6" destOrd="0" presId="urn:microsoft.com/office/officeart/2008/layout/LinedList"/>
    <dgm:cxn modelId="{1A362FCC-D25B-4E55-9AB9-F0E17F7A74EB}" type="presParOf" srcId="{32BA1145-8B97-464D-98C9-0FAE204E947E}" destId="{978ED026-26CF-451C-A2F7-C77373AC2325}" srcOrd="7" destOrd="0" presId="urn:microsoft.com/office/officeart/2008/layout/LinedList"/>
    <dgm:cxn modelId="{18A89385-5BFC-4A2E-ADDB-0CCF8494B5BB}" type="presParOf" srcId="{978ED026-26CF-451C-A2F7-C77373AC2325}" destId="{4F6CB349-F3F3-4D7C-9BFA-E54C45B1D060}" srcOrd="0" destOrd="0" presId="urn:microsoft.com/office/officeart/2008/layout/LinedList"/>
    <dgm:cxn modelId="{60292E93-DF36-4214-AB81-AAAAA3923632}" type="presParOf" srcId="{978ED026-26CF-451C-A2F7-C77373AC2325}" destId="{9E8EDBC2-7553-41C2-8959-713999D6BD6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D75CADE-058C-4EB0-9C90-479141A98A7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F38E56F-0160-4F1B-97F2-6B8AE0F6E559}">
      <dgm:prSet custT="1"/>
      <dgm:spPr/>
      <dgm:t>
        <a:bodyPr/>
        <a:lstStyle/>
        <a:p>
          <a:r>
            <a:rPr lang="en-US" sz="1400" dirty="0"/>
            <a:t>Does the program participant have procedures in place to require appeals to be processed in compliance with URA requirements? 49 CFR 24.10.</a:t>
          </a:r>
        </a:p>
      </dgm:t>
    </dgm:pt>
    <dgm:pt modelId="{E9833602-3B1A-4861-ABE6-3D6E75513E1E}" type="parTrans" cxnId="{AD3518E6-F250-4E3C-AC93-F724DFBFEE1B}">
      <dgm:prSet/>
      <dgm:spPr/>
      <dgm:t>
        <a:bodyPr/>
        <a:lstStyle/>
        <a:p>
          <a:endParaRPr lang="en-US" sz="1400"/>
        </a:p>
      </dgm:t>
    </dgm:pt>
    <dgm:pt modelId="{0DFF5515-682E-4FB4-B4D9-0B359F596550}" type="sibTrans" cxnId="{AD3518E6-F250-4E3C-AC93-F724DFBFEE1B}">
      <dgm:prSet/>
      <dgm:spPr/>
      <dgm:t>
        <a:bodyPr/>
        <a:lstStyle/>
        <a:p>
          <a:endParaRPr lang="en-US" sz="1400"/>
        </a:p>
      </dgm:t>
    </dgm:pt>
    <dgm:pt modelId="{1A2ECA45-2D5D-429E-BA79-96E4A7D809F7}">
      <dgm:prSet custT="1"/>
      <dgm:spPr/>
      <dgm:t>
        <a:bodyPr/>
        <a:lstStyle/>
        <a:p>
          <a:r>
            <a:rPr lang="en-US" sz="1400"/>
            <a:t>Is there a system for tracking and documenting required acquisition and relocation actions? 49 CFR 24.9.</a:t>
          </a:r>
        </a:p>
      </dgm:t>
    </dgm:pt>
    <dgm:pt modelId="{4BDEA534-26BD-49BA-8181-7B540073498C}" type="parTrans" cxnId="{A43FBD29-1186-4635-A838-64AB3D6EBF50}">
      <dgm:prSet/>
      <dgm:spPr/>
      <dgm:t>
        <a:bodyPr/>
        <a:lstStyle/>
        <a:p>
          <a:endParaRPr lang="en-US" sz="1400"/>
        </a:p>
      </dgm:t>
    </dgm:pt>
    <dgm:pt modelId="{D51B5A1E-16BF-45A5-A3AF-C07FB4317571}" type="sibTrans" cxnId="{A43FBD29-1186-4635-A838-64AB3D6EBF50}">
      <dgm:prSet/>
      <dgm:spPr/>
      <dgm:t>
        <a:bodyPr/>
        <a:lstStyle/>
        <a:p>
          <a:endParaRPr lang="en-US" sz="1400"/>
        </a:p>
      </dgm:t>
    </dgm:pt>
    <dgm:pt modelId="{7CAACB9B-B404-4E20-8290-8C16074BFF85}">
      <dgm:prSet custT="1"/>
      <dgm:spPr/>
      <dgm:t>
        <a:bodyPr/>
        <a:lstStyle/>
        <a:p>
          <a:r>
            <a:rPr lang="en-US" sz="1400" dirty="0"/>
            <a:t>Does the program participant’s policies and procedures require that activities undertaken by subrecipients are monitored? 2 CFR 200.331(d).</a:t>
          </a:r>
        </a:p>
      </dgm:t>
    </dgm:pt>
    <dgm:pt modelId="{3DA1935E-9703-4C32-876F-EB8A2CFEB5D4}" type="parTrans" cxnId="{F499317A-8F13-449B-ABEF-1B2E9C4F8D4F}">
      <dgm:prSet/>
      <dgm:spPr/>
      <dgm:t>
        <a:bodyPr/>
        <a:lstStyle/>
        <a:p>
          <a:endParaRPr lang="en-US" sz="1400"/>
        </a:p>
      </dgm:t>
    </dgm:pt>
    <dgm:pt modelId="{17B10BDC-60E4-4A0F-9C3E-598F4A0E5FA1}" type="sibTrans" cxnId="{F499317A-8F13-449B-ABEF-1B2E9C4F8D4F}">
      <dgm:prSet/>
      <dgm:spPr/>
      <dgm:t>
        <a:bodyPr/>
        <a:lstStyle/>
        <a:p>
          <a:endParaRPr lang="en-US" sz="1400"/>
        </a:p>
      </dgm:t>
    </dgm:pt>
    <dgm:pt modelId="{A63A1C76-2881-4AF1-AA15-8D0C6FDCBD01}">
      <dgm:prSet custT="1"/>
      <dgm:spPr/>
      <dgm:t>
        <a:bodyPr/>
        <a:lstStyle/>
        <a:p>
          <a:r>
            <a:rPr lang="en-US" sz="1400" dirty="0"/>
            <a:t>What process does the program participant have to determine subrecipients’ technical assistance and training needs, if any?</a:t>
          </a:r>
        </a:p>
      </dgm:t>
    </dgm:pt>
    <dgm:pt modelId="{F3AE4AA8-4778-4763-9409-C488E7E267A1}" type="parTrans" cxnId="{125631A3-5685-4F6A-90D7-F5AABE262F1E}">
      <dgm:prSet/>
      <dgm:spPr/>
      <dgm:t>
        <a:bodyPr/>
        <a:lstStyle/>
        <a:p>
          <a:endParaRPr lang="en-US" sz="1400"/>
        </a:p>
      </dgm:t>
    </dgm:pt>
    <dgm:pt modelId="{3693127A-1AAF-4F74-B336-DB6EF960F207}" type="sibTrans" cxnId="{125631A3-5685-4F6A-90D7-F5AABE262F1E}">
      <dgm:prSet/>
      <dgm:spPr/>
      <dgm:t>
        <a:bodyPr/>
        <a:lstStyle/>
        <a:p>
          <a:endParaRPr lang="en-US" sz="1400"/>
        </a:p>
      </dgm:t>
    </dgm:pt>
    <dgm:pt modelId="{F1A1DA59-FDC0-4863-92C1-49C775CC440C}" type="pres">
      <dgm:prSet presAssocID="{9D75CADE-058C-4EB0-9C90-479141A98A7B}" presName="vert0" presStyleCnt="0">
        <dgm:presLayoutVars>
          <dgm:dir/>
          <dgm:animOne val="branch"/>
          <dgm:animLvl val="lvl"/>
        </dgm:presLayoutVars>
      </dgm:prSet>
      <dgm:spPr/>
    </dgm:pt>
    <dgm:pt modelId="{3D52F4E1-EE9E-4BDB-94CB-B0CF0D43DA93}" type="pres">
      <dgm:prSet presAssocID="{8F38E56F-0160-4F1B-97F2-6B8AE0F6E559}" presName="thickLine" presStyleLbl="alignNode1" presStyleIdx="0" presStyleCnt="4"/>
      <dgm:spPr/>
    </dgm:pt>
    <dgm:pt modelId="{78024E4E-612F-4EAA-891B-2A999DBBC58F}" type="pres">
      <dgm:prSet presAssocID="{8F38E56F-0160-4F1B-97F2-6B8AE0F6E559}" presName="horz1" presStyleCnt="0"/>
      <dgm:spPr/>
    </dgm:pt>
    <dgm:pt modelId="{7348B871-89E1-4E06-85A2-0152400F594B}" type="pres">
      <dgm:prSet presAssocID="{8F38E56F-0160-4F1B-97F2-6B8AE0F6E559}" presName="tx1" presStyleLbl="revTx" presStyleIdx="0" presStyleCnt="4"/>
      <dgm:spPr/>
    </dgm:pt>
    <dgm:pt modelId="{5A49FFA1-121B-42E6-8420-68C4C1E3DE4E}" type="pres">
      <dgm:prSet presAssocID="{8F38E56F-0160-4F1B-97F2-6B8AE0F6E559}" presName="vert1" presStyleCnt="0"/>
      <dgm:spPr/>
    </dgm:pt>
    <dgm:pt modelId="{3047DA04-3D86-4470-ABB9-8573F1531999}" type="pres">
      <dgm:prSet presAssocID="{1A2ECA45-2D5D-429E-BA79-96E4A7D809F7}" presName="thickLine" presStyleLbl="alignNode1" presStyleIdx="1" presStyleCnt="4"/>
      <dgm:spPr/>
    </dgm:pt>
    <dgm:pt modelId="{D048D71A-1EEB-47D0-8A05-2196BB03108B}" type="pres">
      <dgm:prSet presAssocID="{1A2ECA45-2D5D-429E-BA79-96E4A7D809F7}" presName="horz1" presStyleCnt="0"/>
      <dgm:spPr/>
    </dgm:pt>
    <dgm:pt modelId="{ABC2FA5B-9DFC-42A7-82E8-FC448EF13EE9}" type="pres">
      <dgm:prSet presAssocID="{1A2ECA45-2D5D-429E-BA79-96E4A7D809F7}" presName="tx1" presStyleLbl="revTx" presStyleIdx="1" presStyleCnt="4"/>
      <dgm:spPr/>
    </dgm:pt>
    <dgm:pt modelId="{8240811F-E889-41DB-B114-83B501198ABE}" type="pres">
      <dgm:prSet presAssocID="{1A2ECA45-2D5D-429E-BA79-96E4A7D809F7}" presName="vert1" presStyleCnt="0"/>
      <dgm:spPr/>
    </dgm:pt>
    <dgm:pt modelId="{C9519EA9-D423-4BB7-BA5E-101277B57CBC}" type="pres">
      <dgm:prSet presAssocID="{7CAACB9B-B404-4E20-8290-8C16074BFF85}" presName="thickLine" presStyleLbl="alignNode1" presStyleIdx="2" presStyleCnt="4"/>
      <dgm:spPr/>
    </dgm:pt>
    <dgm:pt modelId="{1F53A4C9-BC5F-4583-9227-6350C41020E9}" type="pres">
      <dgm:prSet presAssocID="{7CAACB9B-B404-4E20-8290-8C16074BFF85}" presName="horz1" presStyleCnt="0"/>
      <dgm:spPr/>
    </dgm:pt>
    <dgm:pt modelId="{DD0F3D2C-6C01-4C63-9665-497D02B015E6}" type="pres">
      <dgm:prSet presAssocID="{7CAACB9B-B404-4E20-8290-8C16074BFF85}" presName="tx1" presStyleLbl="revTx" presStyleIdx="2" presStyleCnt="4"/>
      <dgm:spPr/>
    </dgm:pt>
    <dgm:pt modelId="{E57A9250-8A3C-45BB-BB21-A98E1DF4EA53}" type="pres">
      <dgm:prSet presAssocID="{7CAACB9B-B404-4E20-8290-8C16074BFF85}" presName="vert1" presStyleCnt="0"/>
      <dgm:spPr/>
    </dgm:pt>
    <dgm:pt modelId="{A3BAB885-DACF-4DAB-BCCD-6453D82075B0}" type="pres">
      <dgm:prSet presAssocID="{A63A1C76-2881-4AF1-AA15-8D0C6FDCBD01}" presName="thickLine" presStyleLbl="alignNode1" presStyleIdx="3" presStyleCnt="4"/>
      <dgm:spPr/>
    </dgm:pt>
    <dgm:pt modelId="{75359C5A-E498-4DB7-9850-D3592FB4B132}" type="pres">
      <dgm:prSet presAssocID="{A63A1C76-2881-4AF1-AA15-8D0C6FDCBD01}" presName="horz1" presStyleCnt="0"/>
      <dgm:spPr/>
    </dgm:pt>
    <dgm:pt modelId="{A5D30332-4FB1-4C00-9B4B-D722A2B26848}" type="pres">
      <dgm:prSet presAssocID="{A63A1C76-2881-4AF1-AA15-8D0C6FDCBD01}" presName="tx1" presStyleLbl="revTx" presStyleIdx="3" presStyleCnt="4"/>
      <dgm:spPr/>
    </dgm:pt>
    <dgm:pt modelId="{E83980BC-B8BE-42AF-8C58-30A4C1A3658C}" type="pres">
      <dgm:prSet presAssocID="{A63A1C76-2881-4AF1-AA15-8D0C6FDCBD01}" presName="vert1" presStyleCnt="0"/>
      <dgm:spPr/>
    </dgm:pt>
  </dgm:ptLst>
  <dgm:cxnLst>
    <dgm:cxn modelId="{A43FBD29-1186-4635-A838-64AB3D6EBF50}" srcId="{9D75CADE-058C-4EB0-9C90-479141A98A7B}" destId="{1A2ECA45-2D5D-429E-BA79-96E4A7D809F7}" srcOrd="1" destOrd="0" parTransId="{4BDEA534-26BD-49BA-8181-7B540073498C}" sibTransId="{D51B5A1E-16BF-45A5-A3AF-C07FB4317571}"/>
    <dgm:cxn modelId="{E62AFC54-8EBE-45C1-8DD5-631F604ED382}" type="presOf" srcId="{1A2ECA45-2D5D-429E-BA79-96E4A7D809F7}" destId="{ABC2FA5B-9DFC-42A7-82E8-FC448EF13EE9}" srcOrd="0" destOrd="0" presId="urn:microsoft.com/office/officeart/2008/layout/LinedList"/>
    <dgm:cxn modelId="{01D84C78-5C68-48B7-8C8F-5FF6613D46C7}" type="presOf" srcId="{8F38E56F-0160-4F1B-97F2-6B8AE0F6E559}" destId="{7348B871-89E1-4E06-85A2-0152400F594B}" srcOrd="0" destOrd="0" presId="urn:microsoft.com/office/officeart/2008/layout/LinedList"/>
    <dgm:cxn modelId="{F499317A-8F13-449B-ABEF-1B2E9C4F8D4F}" srcId="{9D75CADE-058C-4EB0-9C90-479141A98A7B}" destId="{7CAACB9B-B404-4E20-8290-8C16074BFF85}" srcOrd="2" destOrd="0" parTransId="{3DA1935E-9703-4C32-876F-EB8A2CFEB5D4}" sibTransId="{17B10BDC-60E4-4A0F-9C3E-598F4A0E5FA1}"/>
    <dgm:cxn modelId="{00D74396-987D-4D77-842F-8EE8EEB4F9B8}" type="presOf" srcId="{9D75CADE-058C-4EB0-9C90-479141A98A7B}" destId="{F1A1DA59-FDC0-4863-92C1-49C775CC440C}" srcOrd="0" destOrd="0" presId="urn:microsoft.com/office/officeart/2008/layout/LinedList"/>
    <dgm:cxn modelId="{125631A3-5685-4F6A-90D7-F5AABE262F1E}" srcId="{9D75CADE-058C-4EB0-9C90-479141A98A7B}" destId="{A63A1C76-2881-4AF1-AA15-8D0C6FDCBD01}" srcOrd="3" destOrd="0" parTransId="{F3AE4AA8-4778-4763-9409-C488E7E267A1}" sibTransId="{3693127A-1AAF-4F74-B336-DB6EF960F207}"/>
    <dgm:cxn modelId="{D803C2AE-D2E0-4EBD-8244-6A1CAC75DC2A}" type="presOf" srcId="{7CAACB9B-B404-4E20-8290-8C16074BFF85}" destId="{DD0F3D2C-6C01-4C63-9665-497D02B015E6}" srcOrd="0" destOrd="0" presId="urn:microsoft.com/office/officeart/2008/layout/LinedList"/>
    <dgm:cxn modelId="{8D29F9DF-FC93-4912-BEAF-82D8536E9659}" type="presOf" srcId="{A63A1C76-2881-4AF1-AA15-8D0C6FDCBD01}" destId="{A5D30332-4FB1-4C00-9B4B-D722A2B26848}" srcOrd="0" destOrd="0" presId="urn:microsoft.com/office/officeart/2008/layout/LinedList"/>
    <dgm:cxn modelId="{AD3518E6-F250-4E3C-AC93-F724DFBFEE1B}" srcId="{9D75CADE-058C-4EB0-9C90-479141A98A7B}" destId="{8F38E56F-0160-4F1B-97F2-6B8AE0F6E559}" srcOrd="0" destOrd="0" parTransId="{E9833602-3B1A-4861-ABE6-3D6E75513E1E}" sibTransId="{0DFF5515-682E-4FB4-B4D9-0B359F596550}"/>
    <dgm:cxn modelId="{716AF330-CB81-4879-96F7-52A3C19EE1CC}" type="presParOf" srcId="{F1A1DA59-FDC0-4863-92C1-49C775CC440C}" destId="{3D52F4E1-EE9E-4BDB-94CB-B0CF0D43DA93}" srcOrd="0" destOrd="0" presId="urn:microsoft.com/office/officeart/2008/layout/LinedList"/>
    <dgm:cxn modelId="{A983AF6A-F5F8-4BF0-8598-A2DE748613E8}" type="presParOf" srcId="{F1A1DA59-FDC0-4863-92C1-49C775CC440C}" destId="{78024E4E-612F-4EAA-891B-2A999DBBC58F}" srcOrd="1" destOrd="0" presId="urn:microsoft.com/office/officeart/2008/layout/LinedList"/>
    <dgm:cxn modelId="{6567D304-DADE-4316-9D40-32A8409552CF}" type="presParOf" srcId="{78024E4E-612F-4EAA-891B-2A999DBBC58F}" destId="{7348B871-89E1-4E06-85A2-0152400F594B}" srcOrd="0" destOrd="0" presId="urn:microsoft.com/office/officeart/2008/layout/LinedList"/>
    <dgm:cxn modelId="{690C764D-0C0D-444D-8AF0-67EE25DF3C41}" type="presParOf" srcId="{78024E4E-612F-4EAA-891B-2A999DBBC58F}" destId="{5A49FFA1-121B-42E6-8420-68C4C1E3DE4E}" srcOrd="1" destOrd="0" presId="urn:microsoft.com/office/officeart/2008/layout/LinedList"/>
    <dgm:cxn modelId="{236E376A-18AC-4D7A-A69C-B78469182759}" type="presParOf" srcId="{F1A1DA59-FDC0-4863-92C1-49C775CC440C}" destId="{3047DA04-3D86-4470-ABB9-8573F1531999}" srcOrd="2" destOrd="0" presId="urn:microsoft.com/office/officeart/2008/layout/LinedList"/>
    <dgm:cxn modelId="{D6607D7D-4226-4F88-A6E3-4436C2E6338C}" type="presParOf" srcId="{F1A1DA59-FDC0-4863-92C1-49C775CC440C}" destId="{D048D71A-1EEB-47D0-8A05-2196BB03108B}" srcOrd="3" destOrd="0" presId="urn:microsoft.com/office/officeart/2008/layout/LinedList"/>
    <dgm:cxn modelId="{FAB60EF1-9211-4138-9EE3-40C6357540D1}" type="presParOf" srcId="{D048D71A-1EEB-47D0-8A05-2196BB03108B}" destId="{ABC2FA5B-9DFC-42A7-82E8-FC448EF13EE9}" srcOrd="0" destOrd="0" presId="urn:microsoft.com/office/officeart/2008/layout/LinedList"/>
    <dgm:cxn modelId="{405D6456-3780-42B7-B463-27D20DD550FA}" type="presParOf" srcId="{D048D71A-1EEB-47D0-8A05-2196BB03108B}" destId="{8240811F-E889-41DB-B114-83B501198ABE}" srcOrd="1" destOrd="0" presId="urn:microsoft.com/office/officeart/2008/layout/LinedList"/>
    <dgm:cxn modelId="{0F35DD5E-7248-447B-8F44-403F2F9400C3}" type="presParOf" srcId="{F1A1DA59-FDC0-4863-92C1-49C775CC440C}" destId="{C9519EA9-D423-4BB7-BA5E-101277B57CBC}" srcOrd="4" destOrd="0" presId="urn:microsoft.com/office/officeart/2008/layout/LinedList"/>
    <dgm:cxn modelId="{955F6178-1AC2-4507-8126-F894892934E0}" type="presParOf" srcId="{F1A1DA59-FDC0-4863-92C1-49C775CC440C}" destId="{1F53A4C9-BC5F-4583-9227-6350C41020E9}" srcOrd="5" destOrd="0" presId="urn:microsoft.com/office/officeart/2008/layout/LinedList"/>
    <dgm:cxn modelId="{F23480E4-394E-4848-A58D-5BBAD9953636}" type="presParOf" srcId="{1F53A4C9-BC5F-4583-9227-6350C41020E9}" destId="{DD0F3D2C-6C01-4C63-9665-497D02B015E6}" srcOrd="0" destOrd="0" presId="urn:microsoft.com/office/officeart/2008/layout/LinedList"/>
    <dgm:cxn modelId="{3A84F52C-728B-4186-B9D6-90B86D74C4B8}" type="presParOf" srcId="{1F53A4C9-BC5F-4583-9227-6350C41020E9}" destId="{E57A9250-8A3C-45BB-BB21-A98E1DF4EA53}" srcOrd="1" destOrd="0" presId="urn:microsoft.com/office/officeart/2008/layout/LinedList"/>
    <dgm:cxn modelId="{D847DFF5-4B85-4290-A681-75F4C2E7FEA0}" type="presParOf" srcId="{F1A1DA59-FDC0-4863-92C1-49C775CC440C}" destId="{A3BAB885-DACF-4DAB-BCCD-6453D82075B0}" srcOrd="6" destOrd="0" presId="urn:microsoft.com/office/officeart/2008/layout/LinedList"/>
    <dgm:cxn modelId="{A17CB4D6-9F3F-453C-B606-2AC86E9A1241}" type="presParOf" srcId="{F1A1DA59-FDC0-4863-92C1-49C775CC440C}" destId="{75359C5A-E498-4DB7-9850-D3592FB4B132}" srcOrd="7" destOrd="0" presId="urn:microsoft.com/office/officeart/2008/layout/LinedList"/>
    <dgm:cxn modelId="{52F81F0D-4104-49DB-8720-E6D59B64C7ED}" type="presParOf" srcId="{75359C5A-E498-4DB7-9850-D3592FB4B132}" destId="{A5D30332-4FB1-4C00-9B4B-D722A2B26848}" srcOrd="0" destOrd="0" presId="urn:microsoft.com/office/officeart/2008/layout/LinedList"/>
    <dgm:cxn modelId="{59212E09-206B-4B6C-910B-D9B0FB0FA524}" type="presParOf" srcId="{75359C5A-E498-4DB7-9850-D3592FB4B132}" destId="{E83980BC-B8BE-42AF-8C58-30A4C1A3658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5513D8-FF5A-40E9-BBA3-7A4D99C1608C}" type="doc">
      <dgm:prSet loTypeId="urn:microsoft.com/office/officeart/2016/7/layout/ChevronBlockProcess" loCatId="process" qsTypeId="urn:microsoft.com/office/officeart/2005/8/quickstyle/simple1" qsCatId="simple" csTypeId="urn:microsoft.com/office/officeart/2005/8/colors/accent1_2" csCatId="accent1" phldr="1"/>
      <dgm:spPr/>
      <dgm:t>
        <a:bodyPr/>
        <a:lstStyle/>
        <a:p>
          <a:endParaRPr lang="en-US"/>
        </a:p>
      </dgm:t>
    </dgm:pt>
    <dgm:pt modelId="{198F6E32-BCBD-4ACD-AE0B-86D5C82FC8BE}">
      <dgm:prSet/>
      <dgm:spPr/>
      <dgm:t>
        <a:bodyPr/>
        <a:lstStyle/>
        <a:p>
          <a:r>
            <a:rPr lang="en-US" dirty="0"/>
            <a:t>Advisory Services</a:t>
          </a:r>
        </a:p>
      </dgm:t>
    </dgm:pt>
    <dgm:pt modelId="{A6333776-74CF-4039-8CF5-078D10B434A8}" type="parTrans" cxnId="{137F8517-4B83-44D1-B5B4-CED48A921C56}">
      <dgm:prSet/>
      <dgm:spPr/>
      <dgm:t>
        <a:bodyPr/>
        <a:lstStyle/>
        <a:p>
          <a:endParaRPr lang="en-US"/>
        </a:p>
      </dgm:t>
    </dgm:pt>
    <dgm:pt modelId="{E865F8AF-D47E-4D31-B17F-3EAB64B96664}" type="sibTrans" cxnId="{137F8517-4B83-44D1-B5B4-CED48A921C56}">
      <dgm:prSet/>
      <dgm:spPr/>
      <dgm:t>
        <a:bodyPr/>
        <a:lstStyle/>
        <a:p>
          <a:endParaRPr lang="en-US"/>
        </a:p>
      </dgm:t>
    </dgm:pt>
    <dgm:pt modelId="{2D9F799B-05AC-4193-B8E5-00C08181023D}">
      <dgm:prSet/>
      <dgm:spPr/>
      <dgm:t>
        <a:bodyPr/>
        <a:lstStyle/>
        <a:p>
          <a:pPr algn="ctr"/>
          <a:r>
            <a:rPr lang="en-US" dirty="0"/>
            <a:t>This includes the requirement to:</a:t>
          </a:r>
        </a:p>
      </dgm:t>
    </dgm:pt>
    <dgm:pt modelId="{B8B123C3-4393-4143-A6FA-6F3BF3C0BB65}" type="parTrans" cxnId="{A17CDF64-085D-4571-AC51-0C1450955026}">
      <dgm:prSet/>
      <dgm:spPr/>
      <dgm:t>
        <a:bodyPr/>
        <a:lstStyle/>
        <a:p>
          <a:endParaRPr lang="en-US"/>
        </a:p>
      </dgm:t>
    </dgm:pt>
    <dgm:pt modelId="{C6D21646-A2AD-4DA1-B158-3D8EB54542B8}" type="sibTrans" cxnId="{A17CDF64-085D-4571-AC51-0C1450955026}">
      <dgm:prSet/>
      <dgm:spPr/>
      <dgm:t>
        <a:bodyPr/>
        <a:lstStyle/>
        <a:p>
          <a:endParaRPr lang="en-US"/>
        </a:p>
      </dgm:t>
    </dgm:pt>
    <dgm:pt modelId="{FFD49A8B-2B7F-4DAE-8A52-3A2124B466DB}">
      <dgm:prSet/>
      <dgm:spPr/>
      <dgm:t>
        <a:bodyPr/>
        <a:lstStyle/>
        <a:p>
          <a:pPr algn="ctr"/>
          <a:r>
            <a:rPr lang="en-US" dirty="0"/>
            <a:t>Explain relocation eligibility requirements, explain relocation services and payments, conduct personal interview to determine needs and preferences, provide appropriate services and payments.</a:t>
          </a:r>
        </a:p>
      </dgm:t>
    </dgm:pt>
    <dgm:pt modelId="{96BFC895-D86E-4EB6-909F-80AE73A47A59}" type="parTrans" cxnId="{4A8FFA53-A606-4551-9CDD-E10905DFC0AA}">
      <dgm:prSet/>
      <dgm:spPr/>
      <dgm:t>
        <a:bodyPr/>
        <a:lstStyle/>
        <a:p>
          <a:endParaRPr lang="en-US"/>
        </a:p>
      </dgm:t>
    </dgm:pt>
    <dgm:pt modelId="{7A46333E-E8A7-478A-87B7-158DBE79AB18}" type="sibTrans" cxnId="{4A8FFA53-A606-4551-9CDD-E10905DFC0AA}">
      <dgm:prSet/>
      <dgm:spPr/>
      <dgm:t>
        <a:bodyPr/>
        <a:lstStyle/>
        <a:p>
          <a:endParaRPr lang="en-US"/>
        </a:p>
      </dgm:t>
    </dgm:pt>
    <dgm:pt modelId="{05C277A4-02DD-4385-AC92-8FB5EE00E826}">
      <dgm:prSet/>
      <dgm:spPr/>
      <dgm:t>
        <a:bodyPr/>
        <a:lstStyle/>
        <a:p>
          <a:r>
            <a:rPr lang="en-US" dirty="0"/>
            <a:t>Moving expense payments</a:t>
          </a:r>
        </a:p>
      </dgm:t>
    </dgm:pt>
    <dgm:pt modelId="{B8833695-E5F9-42EC-91D9-2815B4C337E1}" type="parTrans" cxnId="{7C0219EA-EA27-44D4-B753-CFEB2BE3023C}">
      <dgm:prSet/>
      <dgm:spPr/>
      <dgm:t>
        <a:bodyPr/>
        <a:lstStyle/>
        <a:p>
          <a:endParaRPr lang="en-US"/>
        </a:p>
      </dgm:t>
    </dgm:pt>
    <dgm:pt modelId="{236B507C-6A44-4045-8734-D6CEFCB8FD02}" type="sibTrans" cxnId="{7C0219EA-EA27-44D4-B753-CFEB2BE3023C}">
      <dgm:prSet/>
      <dgm:spPr/>
      <dgm:t>
        <a:bodyPr/>
        <a:lstStyle/>
        <a:p>
          <a:endParaRPr lang="en-US"/>
        </a:p>
      </dgm:t>
    </dgm:pt>
    <dgm:pt modelId="{5A47BEEA-EBB1-4D8C-B089-A495A50720A1}">
      <dgm:prSet/>
      <dgm:spPr/>
      <dgm:t>
        <a:bodyPr/>
        <a:lstStyle/>
        <a:p>
          <a:pPr algn="ctr">
            <a:buNone/>
          </a:pPr>
          <a:r>
            <a:rPr lang="en-US" dirty="0"/>
            <a:t>Reimbursement of moving expenses to move their personal property. Can be paid on the actual cost of moving or the URA’s Fixed Residential Moving Cost Schedule, last updated August 26, 2021. (displaced person decides)</a:t>
          </a:r>
        </a:p>
        <a:p>
          <a:pPr algn="ctr">
            <a:buNone/>
          </a:pPr>
          <a:r>
            <a:rPr lang="en-US" dirty="0"/>
            <a:t>EX: URA MS Schedule</a:t>
          </a:r>
        </a:p>
        <a:p>
          <a:pPr algn="ctr">
            <a:buNone/>
          </a:pPr>
          <a:r>
            <a:rPr lang="en-US" dirty="0"/>
            <a:t>- 1 BD $750</a:t>
          </a:r>
        </a:p>
        <a:p>
          <a:pPr algn="ctr">
            <a:buNone/>
          </a:pPr>
          <a:r>
            <a:rPr lang="en-US" dirty="0"/>
            <a:t>- 2 BD $ 850</a:t>
          </a:r>
        </a:p>
        <a:p>
          <a:pPr algn="ctr">
            <a:buNone/>
          </a:pPr>
          <a:r>
            <a:rPr lang="en-US" dirty="0"/>
            <a:t>- 3 BD $1,000</a:t>
          </a:r>
        </a:p>
        <a:p>
          <a:pPr algn="ctr">
            <a:buNone/>
          </a:pPr>
          <a:r>
            <a:rPr lang="en-US" dirty="0"/>
            <a:t>- 4 BD $1,200</a:t>
          </a:r>
        </a:p>
        <a:p>
          <a:pPr algn="ctr">
            <a:buNone/>
          </a:pPr>
          <a:r>
            <a:rPr lang="en-US" dirty="0"/>
            <a:t>- 5 BD $1,400</a:t>
          </a:r>
        </a:p>
      </dgm:t>
    </dgm:pt>
    <dgm:pt modelId="{3C8725FA-B0F2-47E3-B99C-E671D7BFFAB0}" type="parTrans" cxnId="{9F4B5FB0-16D1-4832-BD58-3D3A6F0AC8FB}">
      <dgm:prSet/>
      <dgm:spPr/>
      <dgm:t>
        <a:bodyPr/>
        <a:lstStyle/>
        <a:p>
          <a:endParaRPr lang="en-US"/>
        </a:p>
      </dgm:t>
    </dgm:pt>
    <dgm:pt modelId="{7CBDAF5C-2CA6-4708-941E-1EFCE1849596}" type="sibTrans" cxnId="{9F4B5FB0-16D1-4832-BD58-3D3A6F0AC8FB}">
      <dgm:prSet/>
      <dgm:spPr/>
      <dgm:t>
        <a:bodyPr/>
        <a:lstStyle/>
        <a:p>
          <a:endParaRPr lang="en-US"/>
        </a:p>
      </dgm:t>
    </dgm:pt>
    <dgm:pt modelId="{68CFEDDF-5E99-471B-9C37-5CF77CBB9A25}">
      <dgm:prSet/>
      <dgm:spPr/>
      <dgm:t>
        <a:bodyPr/>
        <a:lstStyle/>
        <a:p>
          <a:r>
            <a:rPr lang="en-US" dirty="0"/>
            <a:t>Comparable replacement housing</a:t>
          </a:r>
        </a:p>
      </dgm:t>
    </dgm:pt>
    <dgm:pt modelId="{1A1F06D8-2863-42B0-ACBF-02643B02B776}" type="parTrans" cxnId="{18E5D81D-4589-4EE4-8406-D9A380C9D86B}">
      <dgm:prSet/>
      <dgm:spPr/>
      <dgm:t>
        <a:bodyPr/>
        <a:lstStyle/>
        <a:p>
          <a:endParaRPr lang="en-US"/>
        </a:p>
      </dgm:t>
    </dgm:pt>
    <dgm:pt modelId="{86B3033E-3856-4A99-AC59-2302F7B5FC51}" type="sibTrans" cxnId="{18E5D81D-4589-4EE4-8406-D9A380C9D86B}">
      <dgm:prSet/>
      <dgm:spPr/>
      <dgm:t>
        <a:bodyPr/>
        <a:lstStyle/>
        <a:p>
          <a:endParaRPr lang="en-US"/>
        </a:p>
      </dgm:t>
    </dgm:pt>
    <dgm:pt modelId="{C7316DED-054A-4EC3-BBB2-A1A797080677}">
      <dgm:prSet/>
      <dgm:spPr/>
      <dgm:t>
        <a:bodyPr/>
        <a:lstStyle/>
        <a:p>
          <a:pPr algn="ctr"/>
          <a:r>
            <a:rPr lang="en-US" dirty="0"/>
            <a:t>Agencies must offer residential displaced persons comparable replacement housing before they can be required to vacate. Must be decent, safe, and sanitary (DSS)</a:t>
          </a:r>
        </a:p>
      </dgm:t>
    </dgm:pt>
    <dgm:pt modelId="{670221E6-A9A0-4687-A82E-FB7088AF643B}" type="parTrans" cxnId="{2A6B500C-400E-4BD4-A81A-6D03081BDD19}">
      <dgm:prSet/>
      <dgm:spPr/>
      <dgm:t>
        <a:bodyPr/>
        <a:lstStyle/>
        <a:p>
          <a:endParaRPr lang="en-US"/>
        </a:p>
      </dgm:t>
    </dgm:pt>
    <dgm:pt modelId="{6EECB125-68EB-41B1-9736-BDB8E71A5E75}" type="sibTrans" cxnId="{2A6B500C-400E-4BD4-A81A-6D03081BDD19}">
      <dgm:prSet/>
      <dgm:spPr/>
      <dgm:t>
        <a:bodyPr/>
        <a:lstStyle/>
        <a:p>
          <a:endParaRPr lang="en-US"/>
        </a:p>
      </dgm:t>
    </dgm:pt>
    <dgm:pt modelId="{07AFC200-E080-46CF-81A1-C921CAE59021}">
      <dgm:prSet/>
      <dgm:spPr/>
      <dgm:t>
        <a:bodyPr/>
        <a:lstStyle/>
        <a:p>
          <a:r>
            <a:rPr lang="en-US"/>
            <a:t>Replacement housing payments (RHPs) </a:t>
          </a:r>
        </a:p>
      </dgm:t>
    </dgm:pt>
    <dgm:pt modelId="{0AA9D34E-1EE1-49B4-85B5-743712A24455}" type="parTrans" cxnId="{80B2F5BB-EA2E-4540-AB0C-894ADAE43ADE}">
      <dgm:prSet/>
      <dgm:spPr/>
      <dgm:t>
        <a:bodyPr/>
        <a:lstStyle/>
        <a:p>
          <a:endParaRPr lang="en-US"/>
        </a:p>
      </dgm:t>
    </dgm:pt>
    <dgm:pt modelId="{2A867794-6174-4681-B28B-B31B2C71AF4D}" type="sibTrans" cxnId="{80B2F5BB-EA2E-4540-AB0C-894ADAE43ADE}">
      <dgm:prSet/>
      <dgm:spPr/>
      <dgm:t>
        <a:bodyPr/>
        <a:lstStyle/>
        <a:p>
          <a:endParaRPr lang="en-US"/>
        </a:p>
      </dgm:t>
    </dgm:pt>
    <dgm:pt modelId="{F62A3AB9-7F97-492B-8581-ED9AA2E1B022}">
      <dgm:prSet/>
      <dgm:spPr/>
      <dgm:t>
        <a:bodyPr/>
        <a:lstStyle/>
        <a:p>
          <a:pPr algn="ctr"/>
          <a:r>
            <a:rPr lang="en-US" dirty="0"/>
            <a:t>Homeowner-occupants and tenants may be eligible for a replacement housing payment (RHP).</a:t>
          </a:r>
        </a:p>
      </dgm:t>
    </dgm:pt>
    <dgm:pt modelId="{EAB711A4-43A2-47F6-9037-CBA998A31550}" type="parTrans" cxnId="{6328953C-3D5B-420D-BFD6-05C729BE0D5B}">
      <dgm:prSet/>
      <dgm:spPr/>
      <dgm:t>
        <a:bodyPr/>
        <a:lstStyle/>
        <a:p>
          <a:endParaRPr lang="en-US"/>
        </a:p>
      </dgm:t>
    </dgm:pt>
    <dgm:pt modelId="{FD811D26-AB47-46CB-8EE5-95A01E2BE9AD}" type="sibTrans" cxnId="{6328953C-3D5B-420D-BFD6-05C729BE0D5B}">
      <dgm:prSet/>
      <dgm:spPr/>
      <dgm:t>
        <a:bodyPr/>
        <a:lstStyle/>
        <a:p>
          <a:endParaRPr lang="en-US"/>
        </a:p>
      </dgm:t>
    </dgm:pt>
    <dgm:pt modelId="{BDE473FC-B61E-4EC6-92BD-54ED35F9AAB7}">
      <dgm:prSet/>
      <dgm:spPr/>
      <dgm:t>
        <a:bodyPr/>
        <a:lstStyle/>
        <a:p>
          <a:pPr algn="ctr"/>
          <a:r>
            <a:rPr lang="en-US" dirty="0"/>
            <a:t>Homeowner or tenant status determines the type of RHP a person may be eligible to receive. </a:t>
          </a:r>
        </a:p>
      </dgm:t>
    </dgm:pt>
    <dgm:pt modelId="{BDB67BEF-5B15-4F88-BE3A-55146C1B63F4}" type="parTrans" cxnId="{A06477D1-AB53-4505-B852-9FFE9A53CBC9}">
      <dgm:prSet/>
      <dgm:spPr/>
      <dgm:t>
        <a:bodyPr/>
        <a:lstStyle/>
        <a:p>
          <a:endParaRPr lang="en-US"/>
        </a:p>
      </dgm:t>
    </dgm:pt>
    <dgm:pt modelId="{21804A46-11C5-49B9-89A1-1CD0B6EFBED9}" type="sibTrans" cxnId="{A06477D1-AB53-4505-B852-9FFE9A53CBC9}">
      <dgm:prSet/>
      <dgm:spPr/>
      <dgm:t>
        <a:bodyPr/>
        <a:lstStyle/>
        <a:p>
          <a:endParaRPr lang="en-US"/>
        </a:p>
      </dgm:t>
    </dgm:pt>
    <dgm:pt modelId="{4C15EF25-6C25-422D-BB0A-D13B2164AE71}">
      <dgm:prSet/>
      <dgm:spPr/>
      <dgm:t>
        <a:bodyPr/>
        <a:lstStyle/>
        <a:p>
          <a:r>
            <a:rPr lang="en-US"/>
            <a:t>90 day minimum written notice to vacate</a:t>
          </a:r>
        </a:p>
      </dgm:t>
    </dgm:pt>
    <dgm:pt modelId="{7EAC9E86-4942-4D40-A94F-12917D8F03CD}" type="parTrans" cxnId="{FCFC8F3C-DB33-4F54-96E4-A69E37271DD9}">
      <dgm:prSet/>
      <dgm:spPr/>
      <dgm:t>
        <a:bodyPr/>
        <a:lstStyle/>
        <a:p>
          <a:endParaRPr lang="en-US"/>
        </a:p>
      </dgm:t>
    </dgm:pt>
    <dgm:pt modelId="{6DF0C546-1F69-4E47-AABD-0390BDBB4ACD}" type="sibTrans" cxnId="{FCFC8F3C-DB33-4F54-96E4-A69E37271DD9}">
      <dgm:prSet/>
      <dgm:spPr/>
      <dgm:t>
        <a:bodyPr/>
        <a:lstStyle/>
        <a:p>
          <a:endParaRPr lang="en-US"/>
        </a:p>
      </dgm:t>
    </dgm:pt>
    <dgm:pt modelId="{254006C9-B5AA-4503-95FC-34790D2B54EC}">
      <dgm:prSet/>
      <dgm:spPr/>
      <dgm:t>
        <a:bodyPr/>
        <a:lstStyle/>
        <a:p>
          <a:pPr algn="ctr"/>
          <a:r>
            <a:rPr lang="en-US" dirty="0"/>
            <a:t>Assures residential displaced persons a minimum of 90 days before they can be required to vacate the property.</a:t>
          </a:r>
        </a:p>
      </dgm:t>
    </dgm:pt>
    <dgm:pt modelId="{BC969E17-5FD9-430B-BCBD-F3FB4090EFDF}" type="parTrans" cxnId="{F4E08249-D4DE-4812-961F-75C3FCD2F497}">
      <dgm:prSet/>
      <dgm:spPr/>
      <dgm:t>
        <a:bodyPr/>
        <a:lstStyle/>
        <a:p>
          <a:endParaRPr lang="en-US"/>
        </a:p>
      </dgm:t>
    </dgm:pt>
    <dgm:pt modelId="{8B3E46A3-4834-48B6-9CEF-2A5050FE812F}" type="sibTrans" cxnId="{F4E08249-D4DE-4812-961F-75C3FCD2F497}">
      <dgm:prSet/>
      <dgm:spPr/>
      <dgm:t>
        <a:bodyPr/>
        <a:lstStyle/>
        <a:p>
          <a:endParaRPr lang="en-US"/>
        </a:p>
      </dgm:t>
    </dgm:pt>
    <dgm:pt modelId="{747DF785-56FB-476B-AE4C-F73D8C310473}">
      <dgm:prSet/>
      <dgm:spPr/>
      <dgm:t>
        <a:bodyPr/>
        <a:lstStyle/>
        <a:p>
          <a:pPr algn="ctr"/>
          <a:r>
            <a:rPr lang="en-US" dirty="0"/>
            <a:t>For residential occupants, the 90-day period cannot begin until the person is offered a comparable replacement dwelling.</a:t>
          </a:r>
        </a:p>
      </dgm:t>
    </dgm:pt>
    <dgm:pt modelId="{BAF406A3-C53D-485E-A382-2E5F18C53330}" type="parTrans" cxnId="{EEE2FDF3-12AC-4FDB-A073-CCCA03869669}">
      <dgm:prSet/>
      <dgm:spPr/>
      <dgm:t>
        <a:bodyPr/>
        <a:lstStyle/>
        <a:p>
          <a:endParaRPr lang="en-US"/>
        </a:p>
      </dgm:t>
    </dgm:pt>
    <dgm:pt modelId="{6A44C7F4-F4FC-4CE2-99EA-DD4F8229F04F}" type="sibTrans" cxnId="{EEE2FDF3-12AC-4FDB-A073-CCCA03869669}">
      <dgm:prSet/>
      <dgm:spPr/>
      <dgm:t>
        <a:bodyPr/>
        <a:lstStyle/>
        <a:p>
          <a:endParaRPr lang="en-US"/>
        </a:p>
      </dgm:t>
    </dgm:pt>
    <dgm:pt modelId="{8A4BBACB-7883-440F-99F3-ADD95FAFFDE7}">
      <dgm:prSet/>
      <dgm:spPr/>
      <dgm:t>
        <a:bodyPr/>
        <a:lstStyle/>
        <a:p>
          <a:r>
            <a:rPr lang="en-US"/>
            <a:t>Housing of last resort</a:t>
          </a:r>
        </a:p>
      </dgm:t>
    </dgm:pt>
    <dgm:pt modelId="{BC29A048-21E8-4346-8DCD-194E8A6407D4}" type="parTrans" cxnId="{3ED9C56B-5CEB-4AD2-974F-EC1B98EEA22F}">
      <dgm:prSet/>
      <dgm:spPr/>
      <dgm:t>
        <a:bodyPr/>
        <a:lstStyle/>
        <a:p>
          <a:endParaRPr lang="en-US"/>
        </a:p>
      </dgm:t>
    </dgm:pt>
    <dgm:pt modelId="{8E0B063C-8600-4DDA-8441-0F42810C25B3}" type="sibTrans" cxnId="{3ED9C56B-5CEB-4AD2-974F-EC1B98EEA22F}">
      <dgm:prSet/>
      <dgm:spPr/>
      <dgm:t>
        <a:bodyPr/>
        <a:lstStyle/>
        <a:p>
          <a:endParaRPr lang="en-US"/>
        </a:p>
      </dgm:t>
    </dgm:pt>
    <dgm:pt modelId="{67E3BABD-26C1-498D-8BC7-3C31F7712C50}">
      <dgm:prSet/>
      <dgm:spPr/>
      <dgm:t>
        <a:bodyPr/>
        <a:lstStyle/>
        <a:p>
          <a:pPr algn="ctr"/>
          <a:r>
            <a:rPr lang="en-US" dirty="0"/>
            <a:t>Whenever comparable replacement dwellings are not available within the URA monetary limits on RHPs, the displacing agency must provide housing of last resort assistance, which is  typically most expensive.</a:t>
          </a:r>
        </a:p>
      </dgm:t>
    </dgm:pt>
    <dgm:pt modelId="{D46FA74B-3E18-4703-85E1-C4DBDB0FBD81}" type="parTrans" cxnId="{DE54B911-BC48-4901-AEB3-342E0E9FA8BA}">
      <dgm:prSet/>
      <dgm:spPr/>
      <dgm:t>
        <a:bodyPr/>
        <a:lstStyle/>
        <a:p>
          <a:endParaRPr lang="en-US"/>
        </a:p>
      </dgm:t>
    </dgm:pt>
    <dgm:pt modelId="{3E2A6F09-9179-4D21-9B60-7CD4AA5864E4}" type="sibTrans" cxnId="{DE54B911-BC48-4901-AEB3-342E0E9FA8BA}">
      <dgm:prSet/>
      <dgm:spPr/>
      <dgm:t>
        <a:bodyPr/>
        <a:lstStyle/>
        <a:p>
          <a:endParaRPr lang="en-US"/>
        </a:p>
      </dgm:t>
    </dgm:pt>
    <dgm:pt modelId="{99545B8C-1A52-49A5-8D89-8CF309756C52}">
      <dgm:prSet/>
      <dgm:spPr/>
      <dgm:t>
        <a:bodyPr/>
        <a:lstStyle/>
        <a:p>
          <a:pPr algn="ctr"/>
          <a:r>
            <a:rPr lang="en-US" dirty="0"/>
            <a:t>Paying RHPs in excess of URA statutory limits is authorized and common. </a:t>
          </a:r>
        </a:p>
      </dgm:t>
    </dgm:pt>
    <dgm:pt modelId="{3B022AA6-C892-4F11-8EA8-BE1B5B888DE5}" type="parTrans" cxnId="{C1D09BB8-CD13-4628-A463-60C609526F44}">
      <dgm:prSet/>
      <dgm:spPr/>
      <dgm:t>
        <a:bodyPr/>
        <a:lstStyle/>
        <a:p>
          <a:endParaRPr lang="en-US"/>
        </a:p>
      </dgm:t>
    </dgm:pt>
    <dgm:pt modelId="{DFFAB6D7-2BCA-4151-9817-4AF8B79F4B7E}" type="sibTrans" cxnId="{C1D09BB8-CD13-4628-A463-60C609526F44}">
      <dgm:prSet/>
      <dgm:spPr/>
      <dgm:t>
        <a:bodyPr/>
        <a:lstStyle/>
        <a:p>
          <a:endParaRPr lang="en-US"/>
        </a:p>
      </dgm:t>
    </dgm:pt>
    <dgm:pt modelId="{5BDF2A65-85A4-4B8B-84A2-FEA4706950BF}" type="pres">
      <dgm:prSet presAssocID="{005513D8-FF5A-40E9-BBA3-7A4D99C1608C}" presName="Name0" presStyleCnt="0">
        <dgm:presLayoutVars>
          <dgm:dir/>
          <dgm:animLvl val="lvl"/>
          <dgm:resizeHandles val="exact"/>
        </dgm:presLayoutVars>
      </dgm:prSet>
      <dgm:spPr/>
    </dgm:pt>
    <dgm:pt modelId="{40322C15-65F7-43B0-A34B-35E86A1814EF}" type="pres">
      <dgm:prSet presAssocID="{198F6E32-BCBD-4ACD-AE0B-86D5C82FC8BE}" presName="composite" presStyleCnt="0"/>
      <dgm:spPr/>
    </dgm:pt>
    <dgm:pt modelId="{AC710A8B-1CC8-478D-8358-8AFA0A3AE4A2}" type="pres">
      <dgm:prSet presAssocID="{198F6E32-BCBD-4ACD-AE0B-86D5C82FC8BE}" presName="parTx" presStyleLbl="alignNode1" presStyleIdx="0" presStyleCnt="6">
        <dgm:presLayoutVars>
          <dgm:chMax val="0"/>
          <dgm:chPref val="0"/>
        </dgm:presLayoutVars>
      </dgm:prSet>
      <dgm:spPr/>
    </dgm:pt>
    <dgm:pt modelId="{FF83BD8E-4883-4071-84CC-DC6961E5897D}" type="pres">
      <dgm:prSet presAssocID="{198F6E32-BCBD-4ACD-AE0B-86D5C82FC8BE}" presName="desTx" presStyleLbl="alignAccFollowNode1" presStyleIdx="0" presStyleCnt="6">
        <dgm:presLayoutVars/>
      </dgm:prSet>
      <dgm:spPr/>
    </dgm:pt>
    <dgm:pt modelId="{FDEFFD3A-B5BE-469D-88FF-1B3E28529DA6}" type="pres">
      <dgm:prSet presAssocID="{E865F8AF-D47E-4D31-B17F-3EAB64B96664}" presName="space" presStyleCnt="0"/>
      <dgm:spPr/>
    </dgm:pt>
    <dgm:pt modelId="{11E6CF7D-7FE0-4E62-A340-DD301F7C6903}" type="pres">
      <dgm:prSet presAssocID="{05C277A4-02DD-4385-AC92-8FB5EE00E826}" presName="composite" presStyleCnt="0"/>
      <dgm:spPr/>
    </dgm:pt>
    <dgm:pt modelId="{617BCD53-3923-4ED4-BC08-3BB2929665EB}" type="pres">
      <dgm:prSet presAssocID="{05C277A4-02DD-4385-AC92-8FB5EE00E826}" presName="parTx" presStyleLbl="alignNode1" presStyleIdx="1" presStyleCnt="6">
        <dgm:presLayoutVars>
          <dgm:chMax val="0"/>
          <dgm:chPref val="0"/>
        </dgm:presLayoutVars>
      </dgm:prSet>
      <dgm:spPr/>
    </dgm:pt>
    <dgm:pt modelId="{22920D27-C013-48C0-B8A7-C0A8367C771C}" type="pres">
      <dgm:prSet presAssocID="{05C277A4-02DD-4385-AC92-8FB5EE00E826}" presName="desTx" presStyleLbl="alignAccFollowNode1" presStyleIdx="1" presStyleCnt="6">
        <dgm:presLayoutVars/>
      </dgm:prSet>
      <dgm:spPr/>
    </dgm:pt>
    <dgm:pt modelId="{6B46095A-0A0C-4EBC-A76B-C17F216EB995}" type="pres">
      <dgm:prSet presAssocID="{236B507C-6A44-4045-8734-D6CEFCB8FD02}" presName="space" presStyleCnt="0"/>
      <dgm:spPr/>
    </dgm:pt>
    <dgm:pt modelId="{6E626CC6-A66A-4ACC-92C7-27BFF055247E}" type="pres">
      <dgm:prSet presAssocID="{68CFEDDF-5E99-471B-9C37-5CF77CBB9A25}" presName="composite" presStyleCnt="0"/>
      <dgm:spPr/>
    </dgm:pt>
    <dgm:pt modelId="{F3ACF2AE-CA5F-4EE4-A962-D986518E0F3B}" type="pres">
      <dgm:prSet presAssocID="{68CFEDDF-5E99-471B-9C37-5CF77CBB9A25}" presName="parTx" presStyleLbl="alignNode1" presStyleIdx="2" presStyleCnt="6">
        <dgm:presLayoutVars>
          <dgm:chMax val="0"/>
          <dgm:chPref val="0"/>
        </dgm:presLayoutVars>
      </dgm:prSet>
      <dgm:spPr/>
    </dgm:pt>
    <dgm:pt modelId="{E04EF153-745E-486E-9FE8-5C32C3D2F9A9}" type="pres">
      <dgm:prSet presAssocID="{68CFEDDF-5E99-471B-9C37-5CF77CBB9A25}" presName="desTx" presStyleLbl="alignAccFollowNode1" presStyleIdx="2" presStyleCnt="6">
        <dgm:presLayoutVars/>
      </dgm:prSet>
      <dgm:spPr/>
    </dgm:pt>
    <dgm:pt modelId="{2A9BA11E-B205-4F6A-AF1B-61829AE0FD66}" type="pres">
      <dgm:prSet presAssocID="{86B3033E-3856-4A99-AC59-2302F7B5FC51}" presName="space" presStyleCnt="0"/>
      <dgm:spPr/>
    </dgm:pt>
    <dgm:pt modelId="{2469FEB8-2E47-4B08-A506-3401569B074D}" type="pres">
      <dgm:prSet presAssocID="{07AFC200-E080-46CF-81A1-C921CAE59021}" presName="composite" presStyleCnt="0"/>
      <dgm:spPr/>
    </dgm:pt>
    <dgm:pt modelId="{762CA169-48BD-42B8-9AEF-A52EC1631BBF}" type="pres">
      <dgm:prSet presAssocID="{07AFC200-E080-46CF-81A1-C921CAE59021}" presName="parTx" presStyleLbl="alignNode1" presStyleIdx="3" presStyleCnt="6">
        <dgm:presLayoutVars>
          <dgm:chMax val="0"/>
          <dgm:chPref val="0"/>
        </dgm:presLayoutVars>
      </dgm:prSet>
      <dgm:spPr/>
    </dgm:pt>
    <dgm:pt modelId="{3EDFD097-8513-4A36-A82F-FBD3613B4BE3}" type="pres">
      <dgm:prSet presAssocID="{07AFC200-E080-46CF-81A1-C921CAE59021}" presName="desTx" presStyleLbl="alignAccFollowNode1" presStyleIdx="3" presStyleCnt="6">
        <dgm:presLayoutVars/>
      </dgm:prSet>
      <dgm:spPr/>
    </dgm:pt>
    <dgm:pt modelId="{80833206-6DA7-4A8C-9A61-F927FC7345D4}" type="pres">
      <dgm:prSet presAssocID="{2A867794-6174-4681-B28B-B31B2C71AF4D}" presName="space" presStyleCnt="0"/>
      <dgm:spPr/>
    </dgm:pt>
    <dgm:pt modelId="{994E4EF9-4F75-49AA-9986-BC39EF218214}" type="pres">
      <dgm:prSet presAssocID="{4C15EF25-6C25-422D-BB0A-D13B2164AE71}" presName="composite" presStyleCnt="0"/>
      <dgm:spPr/>
    </dgm:pt>
    <dgm:pt modelId="{D8C4A7E0-1C89-4630-B726-4E2A47F36512}" type="pres">
      <dgm:prSet presAssocID="{4C15EF25-6C25-422D-BB0A-D13B2164AE71}" presName="parTx" presStyleLbl="alignNode1" presStyleIdx="4" presStyleCnt="6">
        <dgm:presLayoutVars>
          <dgm:chMax val="0"/>
          <dgm:chPref val="0"/>
        </dgm:presLayoutVars>
      </dgm:prSet>
      <dgm:spPr/>
    </dgm:pt>
    <dgm:pt modelId="{719A4B1F-5D2C-45F4-8626-E25E7DB1ED32}" type="pres">
      <dgm:prSet presAssocID="{4C15EF25-6C25-422D-BB0A-D13B2164AE71}" presName="desTx" presStyleLbl="alignAccFollowNode1" presStyleIdx="4" presStyleCnt="6">
        <dgm:presLayoutVars/>
      </dgm:prSet>
      <dgm:spPr/>
    </dgm:pt>
    <dgm:pt modelId="{0458FF81-7A84-454E-8CD1-F01C6EF66CCB}" type="pres">
      <dgm:prSet presAssocID="{6DF0C546-1F69-4E47-AABD-0390BDBB4ACD}" presName="space" presStyleCnt="0"/>
      <dgm:spPr/>
    </dgm:pt>
    <dgm:pt modelId="{F8C71952-3AEA-4DE0-B789-B3830B1D904E}" type="pres">
      <dgm:prSet presAssocID="{8A4BBACB-7883-440F-99F3-ADD95FAFFDE7}" presName="composite" presStyleCnt="0"/>
      <dgm:spPr/>
    </dgm:pt>
    <dgm:pt modelId="{6BD152A4-872A-4CAA-8147-A4CB41C6E2CA}" type="pres">
      <dgm:prSet presAssocID="{8A4BBACB-7883-440F-99F3-ADD95FAFFDE7}" presName="parTx" presStyleLbl="alignNode1" presStyleIdx="5" presStyleCnt="6">
        <dgm:presLayoutVars>
          <dgm:chMax val="0"/>
          <dgm:chPref val="0"/>
        </dgm:presLayoutVars>
      </dgm:prSet>
      <dgm:spPr/>
    </dgm:pt>
    <dgm:pt modelId="{6903A069-D7B0-44DA-96B8-90E9966C6AAD}" type="pres">
      <dgm:prSet presAssocID="{8A4BBACB-7883-440F-99F3-ADD95FAFFDE7}" presName="desTx" presStyleLbl="alignAccFollowNode1" presStyleIdx="5" presStyleCnt="6">
        <dgm:presLayoutVars/>
      </dgm:prSet>
      <dgm:spPr/>
    </dgm:pt>
  </dgm:ptLst>
  <dgm:cxnLst>
    <dgm:cxn modelId="{2A6B500C-400E-4BD4-A81A-6D03081BDD19}" srcId="{68CFEDDF-5E99-471B-9C37-5CF77CBB9A25}" destId="{C7316DED-054A-4EC3-BBB2-A1A797080677}" srcOrd="0" destOrd="0" parTransId="{670221E6-A9A0-4687-A82E-FB7088AF643B}" sibTransId="{6EECB125-68EB-41B1-9736-BDB8E71A5E75}"/>
    <dgm:cxn modelId="{E30F4A0E-D236-43EC-BA9C-5A7E20FA932E}" type="presOf" srcId="{BDE473FC-B61E-4EC6-92BD-54ED35F9AAB7}" destId="{3EDFD097-8513-4A36-A82F-FBD3613B4BE3}" srcOrd="0" destOrd="1" presId="urn:microsoft.com/office/officeart/2016/7/layout/ChevronBlockProcess"/>
    <dgm:cxn modelId="{DE54B911-BC48-4901-AEB3-342E0E9FA8BA}" srcId="{8A4BBACB-7883-440F-99F3-ADD95FAFFDE7}" destId="{67E3BABD-26C1-498D-8BC7-3C31F7712C50}" srcOrd="0" destOrd="0" parTransId="{D46FA74B-3E18-4703-85E1-C4DBDB0FBD81}" sibTransId="{3E2A6F09-9179-4D21-9B60-7CD4AA5864E4}"/>
    <dgm:cxn modelId="{596F8A15-9CAB-4722-8158-B6A99E343979}" type="presOf" srcId="{F62A3AB9-7F97-492B-8581-ED9AA2E1B022}" destId="{3EDFD097-8513-4A36-A82F-FBD3613B4BE3}" srcOrd="0" destOrd="0" presId="urn:microsoft.com/office/officeart/2016/7/layout/ChevronBlockProcess"/>
    <dgm:cxn modelId="{137F8517-4B83-44D1-B5B4-CED48A921C56}" srcId="{005513D8-FF5A-40E9-BBA3-7A4D99C1608C}" destId="{198F6E32-BCBD-4ACD-AE0B-86D5C82FC8BE}" srcOrd="0" destOrd="0" parTransId="{A6333776-74CF-4039-8CF5-078D10B434A8}" sibTransId="{E865F8AF-D47E-4D31-B17F-3EAB64B96664}"/>
    <dgm:cxn modelId="{18E5D81D-4589-4EE4-8406-D9A380C9D86B}" srcId="{005513D8-FF5A-40E9-BBA3-7A4D99C1608C}" destId="{68CFEDDF-5E99-471B-9C37-5CF77CBB9A25}" srcOrd="2" destOrd="0" parTransId="{1A1F06D8-2863-42B0-ACBF-02643B02B776}" sibTransId="{86B3033E-3856-4A99-AC59-2302F7B5FC51}"/>
    <dgm:cxn modelId="{6B8A5333-D55A-412A-901C-C0D848936471}" type="presOf" srcId="{99545B8C-1A52-49A5-8D89-8CF309756C52}" destId="{6903A069-D7B0-44DA-96B8-90E9966C6AAD}" srcOrd="0" destOrd="1" presId="urn:microsoft.com/office/officeart/2016/7/layout/ChevronBlockProcess"/>
    <dgm:cxn modelId="{FCFC8F3C-DB33-4F54-96E4-A69E37271DD9}" srcId="{005513D8-FF5A-40E9-BBA3-7A4D99C1608C}" destId="{4C15EF25-6C25-422D-BB0A-D13B2164AE71}" srcOrd="4" destOrd="0" parTransId="{7EAC9E86-4942-4D40-A94F-12917D8F03CD}" sibTransId="{6DF0C546-1F69-4E47-AABD-0390BDBB4ACD}"/>
    <dgm:cxn modelId="{6328953C-3D5B-420D-BFD6-05C729BE0D5B}" srcId="{07AFC200-E080-46CF-81A1-C921CAE59021}" destId="{F62A3AB9-7F97-492B-8581-ED9AA2E1B022}" srcOrd="0" destOrd="0" parTransId="{EAB711A4-43A2-47F6-9037-CBA998A31550}" sibTransId="{FD811D26-AB47-46CB-8EE5-95A01E2BE9AD}"/>
    <dgm:cxn modelId="{4C889561-D0CD-4FDE-947D-CE8BAA4EADAF}" type="presOf" srcId="{FFD49A8B-2B7F-4DAE-8A52-3A2124B466DB}" destId="{FF83BD8E-4883-4071-84CC-DC6961E5897D}" srcOrd="0" destOrd="1" presId="urn:microsoft.com/office/officeart/2016/7/layout/ChevronBlockProcess"/>
    <dgm:cxn modelId="{A17CDF64-085D-4571-AC51-0C1450955026}" srcId="{198F6E32-BCBD-4ACD-AE0B-86D5C82FC8BE}" destId="{2D9F799B-05AC-4193-B8E5-00C08181023D}" srcOrd="0" destOrd="0" parTransId="{B8B123C3-4393-4143-A6FA-6F3BF3C0BB65}" sibTransId="{C6D21646-A2AD-4DA1-B158-3D8EB54542B8}"/>
    <dgm:cxn modelId="{92340E68-AA65-47E7-AC5F-9A848F25C3E4}" type="presOf" srcId="{8A4BBACB-7883-440F-99F3-ADD95FAFFDE7}" destId="{6BD152A4-872A-4CAA-8147-A4CB41C6E2CA}" srcOrd="0" destOrd="0" presId="urn:microsoft.com/office/officeart/2016/7/layout/ChevronBlockProcess"/>
    <dgm:cxn modelId="{F4E08249-D4DE-4812-961F-75C3FCD2F497}" srcId="{4C15EF25-6C25-422D-BB0A-D13B2164AE71}" destId="{254006C9-B5AA-4503-95FC-34790D2B54EC}" srcOrd="0" destOrd="0" parTransId="{BC969E17-5FD9-430B-BCBD-F3FB4090EFDF}" sibTransId="{8B3E46A3-4834-48B6-9CEF-2A5050FE812F}"/>
    <dgm:cxn modelId="{3ED9C56B-5CEB-4AD2-974F-EC1B98EEA22F}" srcId="{005513D8-FF5A-40E9-BBA3-7A4D99C1608C}" destId="{8A4BBACB-7883-440F-99F3-ADD95FAFFDE7}" srcOrd="5" destOrd="0" parTransId="{BC29A048-21E8-4346-8DCD-194E8A6407D4}" sibTransId="{8E0B063C-8600-4DDA-8441-0F42810C25B3}"/>
    <dgm:cxn modelId="{A355AD4C-E4C5-4992-B484-3BCB66A1A9A0}" type="presOf" srcId="{67E3BABD-26C1-498D-8BC7-3C31F7712C50}" destId="{6903A069-D7B0-44DA-96B8-90E9966C6AAD}" srcOrd="0" destOrd="0" presId="urn:microsoft.com/office/officeart/2016/7/layout/ChevronBlockProcess"/>
    <dgm:cxn modelId="{29720B4D-74C1-4C6C-A95B-8C163695E379}" type="presOf" srcId="{C7316DED-054A-4EC3-BBB2-A1A797080677}" destId="{E04EF153-745E-486E-9FE8-5C32C3D2F9A9}" srcOrd="0" destOrd="0" presId="urn:microsoft.com/office/officeart/2016/7/layout/ChevronBlockProcess"/>
    <dgm:cxn modelId="{DFDA3670-E052-4D4B-8F96-168B87A54C4D}" type="presOf" srcId="{5A47BEEA-EBB1-4D8C-B089-A495A50720A1}" destId="{22920D27-C013-48C0-B8A7-C0A8367C771C}" srcOrd="0" destOrd="0" presId="urn:microsoft.com/office/officeart/2016/7/layout/ChevronBlockProcess"/>
    <dgm:cxn modelId="{4A8FFA53-A606-4551-9CDD-E10905DFC0AA}" srcId="{198F6E32-BCBD-4ACD-AE0B-86D5C82FC8BE}" destId="{FFD49A8B-2B7F-4DAE-8A52-3A2124B466DB}" srcOrd="1" destOrd="0" parTransId="{96BFC895-D86E-4EB6-909F-80AE73A47A59}" sibTransId="{7A46333E-E8A7-478A-87B7-158DBE79AB18}"/>
    <dgm:cxn modelId="{48244C56-8A3A-4B14-96F5-064ED7793DBA}" type="presOf" srcId="{254006C9-B5AA-4503-95FC-34790D2B54EC}" destId="{719A4B1F-5D2C-45F4-8626-E25E7DB1ED32}" srcOrd="0" destOrd="0" presId="urn:microsoft.com/office/officeart/2016/7/layout/ChevronBlockProcess"/>
    <dgm:cxn modelId="{12EAAA7B-8F23-4F11-B229-E1DC5C3C97A3}" type="presOf" srcId="{68CFEDDF-5E99-471B-9C37-5CF77CBB9A25}" destId="{F3ACF2AE-CA5F-4EE4-A962-D986518E0F3B}" srcOrd="0" destOrd="0" presId="urn:microsoft.com/office/officeart/2016/7/layout/ChevronBlockProcess"/>
    <dgm:cxn modelId="{CAA31D7C-8D07-4DA9-88EE-FA5F36BA9204}" type="presOf" srcId="{747DF785-56FB-476B-AE4C-F73D8C310473}" destId="{719A4B1F-5D2C-45F4-8626-E25E7DB1ED32}" srcOrd="0" destOrd="1" presId="urn:microsoft.com/office/officeart/2016/7/layout/ChevronBlockProcess"/>
    <dgm:cxn modelId="{BC2EBB90-BE1A-422A-96B1-F59C6E8EDF2B}" type="presOf" srcId="{07AFC200-E080-46CF-81A1-C921CAE59021}" destId="{762CA169-48BD-42B8-9AEF-A52EC1631BBF}" srcOrd="0" destOrd="0" presId="urn:microsoft.com/office/officeart/2016/7/layout/ChevronBlockProcess"/>
    <dgm:cxn modelId="{16CACC93-1B5A-411C-9029-81788BF3413E}" type="presOf" srcId="{2D9F799B-05AC-4193-B8E5-00C08181023D}" destId="{FF83BD8E-4883-4071-84CC-DC6961E5897D}" srcOrd="0" destOrd="0" presId="urn:microsoft.com/office/officeart/2016/7/layout/ChevronBlockProcess"/>
    <dgm:cxn modelId="{62F0E299-38F9-446E-8D47-DBFD45FA1E21}" type="presOf" srcId="{4C15EF25-6C25-422D-BB0A-D13B2164AE71}" destId="{D8C4A7E0-1C89-4630-B726-4E2A47F36512}" srcOrd="0" destOrd="0" presId="urn:microsoft.com/office/officeart/2016/7/layout/ChevronBlockProcess"/>
    <dgm:cxn modelId="{EA3777AE-23E7-4F34-8D5A-4020170EDB98}" type="presOf" srcId="{05C277A4-02DD-4385-AC92-8FB5EE00E826}" destId="{617BCD53-3923-4ED4-BC08-3BB2929665EB}" srcOrd="0" destOrd="0" presId="urn:microsoft.com/office/officeart/2016/7/layout/ChevronBlockProcess"/>
    <dgm:cxn modelId="{9F4B5FB0-16D1-4832-BD58-3D3A6F0AC8FB}" srcId="{05C277A4-02DD-4385-AC92-8FB5EE00E826}" destId="{5A47BEEA-EBB1-4D8C-B089-A495A50720A1}" srcOrd="0" destOrd="0" parTransId="{3C8725FA-B0F2-47E3-B99C-E671D7BFFAB0}" sibTransId="{7CBDAF5C-2CA6-4708-941E-1EFCE1849596}"/>
    <dgm:cxn modelId="{F5CA5FB2-CFD7-40DF-B1B3-E3A53757A5B1}" type="presOf" srcId="{198F6E32-BCBD-4ACD-AE0B-86D5C82FC8BE}" destId="{AC710A8B-1CC8-478D-8358-8AFA0A3AE4A2}" srcOrd="0" destOrd="0" presId="urn:microsoft.com/office/officeart/2016/7/layout/ChevronBlockProcess"/>
    <dgm:cxn modelId="{C1D09BB8-CD13-4628-A463-60C609526F44}" srcId="{8A4BBACB-7883-440F-99F3-ADD95FAFFDE7}" destId="{99545B8C-1A52-49A5-8D89-8CF309756C52}" srcOrd="1" destOrd="0" parTransId="{3B022AA6-C892-4F11-8EA8-BE1B5B888DE5}" sibTransId="{DFFAB6D7-2BCA-4151-9817-4AF8B79F4B7E}"/>
    <dgm:cxn modelId="{80B2F5BB-EA2E-4540-AB0C-894ADAE43ADE}" srcId="{005513D8-FF5A-40E9-BBA3-7A4D99C1608C}" destId="{07AFC200-E080-46CF-81A1-C921CAE59021}" srcOrd="3" destOrd="0" parTransId="{0AA9D34E-1EE1-49B4-85B5-743712A24455}" sibTransId="{2A867794-6174-4681-B28B-B31B2C71AF4D}"/>
    <dgm:cxn modelId="{A06477D1-AB53-4505-B852-9FFE9A53CBC9}" srcId="{07AFC200-E080-46CF-81A1-C921CAE59021}" destId="{BDE473FC-B61E-4EC6-92BD-54ED35F9AAB7}" srcOrd="1" destOrd="0" parTransId="{BDB67BEF-5B15-4F88-BE3A-55146C1B63F4}" sibTransId="{21804A46-11C5-49B9-89A1-1CD0B6EFBED9}"/>
    <dgm:cxn modelId="{7C0219EA-EA27-44D4-B753-CFEB2BE3023C}" srcId="{005513D8-FF5A-40E9-BBA3-7A4D99C1608C}" destId="{05C277A4-02DD-4385-AC92-8FB5EE00E826}" srcOrd="1" destOrd="0" parTransId="{B8833695-E5F9-42EC-91D9-2815B4C337E1}" sibTransId="{236B507C-6A44-4045-8734-D6CEFCB8FD02}"/>
    <dgm:cxn modelId="{975BE6ED-1E52-4F2E-A0A7-FB84B9F41805}" type="presOf" srcId="{005513D8-FF5A-40E9-BBA3-7A4D99C1608C}" destId="{5BDF2A65-85A4-4B8B-84A2-FEA4706950BF}" srcOrd="0" destOrd="0" presId="urn:microsoft.com/office/officeart/2016/7/layout/ChevronBlockProcess"/>
    <dgm:cxn modelId="{EEE2FDF3-12AC-4FDB-A073-CCCA03869669}" srcId="{4C15EF25-6C25-422D-BB0A-D13B2164AE71}" destId="{747DF785-56FB-476B-AE4C-F73D8C310473}" srcOrd="1" destOrd="0" parTransId="{BAF406A3-C53D-485E-A382-2E5F18C53330}" sibTransId="{6A44C7F4-F4FC-4CE2-99EA-DD4F8229F04F}"/>
    <dgm:cxn modelId="{7B6EDFF2-9D01-4775-A1C4-9405AEDFDB07}" type="presParOf" srcId="{5BDF2A65-85A4-4B8B-84A2-FEA4706950BF}" destId="{40322C15-65F7-43B0-A34B-35E86A1814EF}" srcOrd="0" destOrd="0" presId="urn:microsoft.com/office/officeart/2016/7/layout/ChevronBlockProcess"/>
    <dgm:cxn modelId="{D2B57893-C88D-453B-B30C-26CF3606B6BA}" type="presParOf" srcId="{40322C15-65F7-43B0-A34B-35E86A1814EF}" destId="{AC710A8B-1CC8-478D-8358-8AFA0A3AE4A2}" srcOrd="0" destOrd="0" presId="urn:microsoft.com/office/officeart/2016/7/layout/ChevronBlockProcess"/>
    <dgm:cxn modelId="{EF0FB704-4D89-4A6C-9C56-DA6BAB983A8F}" type="presParOf" srcId="{40322C15-65F7-43B0-A34B-35E86A1814EF}" destId="{FF83BD8E-4883-4071-84CC-DC6961E5897D}" srcOrd="1" destOrd="0" presId="urn:microsoft.com/office/officeart/2016/7/layout/ChevronBlockProcess"/>
    <dgm:cxn modelId="{CCB13510-4EBF-4529-947E-C72B4DD33892}" type="presParOf" srcId="{5BDF2A65-85A4-4B8B-84A2-FEA4706950BF}" destId="{FDEFFD3A-B5BE-469D-88FF-1B3E28529DA6}" srcOrd="1" destOrd="0" presId="urn:microsoft.com/office/officeart/2016/7/layout/ChevronBlockProcess"/>
    <dgm:cxn modelId="{68762756-F2DA-4E9D-B548-6A0F5C730FA3}" type="presParOf" srcId="{5BDF2A65-85A4-4B8B-84A2-FEA4706950BF}" destId="{11E6CF7D-7FE0-4E62-A340-DD301F7C6903}" srcOrd="2" destOrd="0" presId="urn:microsoft.com/office/officeart/2016/7/layout/ChevronBlockProcess"/>
    <dgm:cxn modelId="{F766D34A-3C21-4568-9355-45740AC573DA}" type="presParOf" srcId="{11E6CF7D-7FE0-4E62-A340-DD301F7C6903}" destId="{617BCD53-3923-4ED4-BC08-3BB2929665EB}" srcOrd="0" destOrd="0" presId="urn:microsoft.com/office/officeart/2016/7/layout/ChevronBlockProcess"/>
    <dgm:cxn modelId="{0DD25E07-28B2-4341-9AA9-28463A4BB073}" type="presParOf" srcId="{11E6CF7D-7FE0-4E62-A340-DD301F7C6903}" destId="{22920D27-C013-48C0-B8A7-C0A8367C771C}" srcOrd="1" destOrd="0" presId="urn:microsoft.com/office/officeart/2016/7/layout/ChevronBlockProcess"/>
    <dgm:cxn modelId="{1FAA2D00-AE0C-43B7-AF54-F2A2CB8C7AC9}" type="presParOf" srcId="{5BDF2A65-85A4-4B8B-84A2-FEA4706950BF}" destId="{6B46095A-0A0C-4EBC-A76B-C17F216EB995}" srcOrd="3" destOrd="0" presId="urn:microsoft.com/office/officeart/2016/7/layout/ChevronBlockProcess"/>
    <dgm:cxn modelId="{1E376040-8029-48DA-B172-0053E0405AF8}" type="presParOf" srcId="{5BDF2A65-85A4-4B8B-84A2-FEA4706950BF}" destId="{6E626CC6-A66A-4ACC-92C7-27BFF055247E}" srcOrd="4" destOrd="0" presId="urn:microsoft.com/office/officeart/2016/7/layout/ChevronBlockProcess"/>
    <dgm:cxn modelId="{092D4584-EFE8-4CDE-AEC2-CEBBD985C3F6}" type="presParOf" srcId="{6E626CC6-A66A-4ACC-92C7-27BFF055247E}" destId="{F3ACF2AE-CA5F-4EE4-A962-D986518E0F3B}" srcOrd="0" destOrd="0" presId="urn:microsoft.com/office/officeart/2016/7/layout/ChevronBlockProcess"/>
    <dgm:cxn modelId="{15F04AF3-0C3F-4B56-9C93-2A7A0A6964F8}" type="presParOf" srcId="{6E626CC6-A66A-4ACC-92C7-27BFF055247E}" destId="{E04EF153-745E-486E-9FE8-5C32C3D2F9A9}" srcOrd="1" destOrd="0" presId="urn:microsoft.com/office/officeart/2016/7/layout/ChevronBlockProcess"/>
    <dgm:cxn modelId="{59E0EBDD-C935-4E61-AA1C-178472D25F27}" type="presParOf" srcId="{5BDF2A65-85A4-4B8B-84A2-FEA4706950BF}" destId="{2A9BA11E-B205-4F6A-AF1B-61829AE0FD66}" srcOrd="5" destOrd="0" presId="urn:microsoft.com/office/officeart/2016/7/layout/ChevronBlockProcess"/>
    <dgm:cxn modelId="{C99A44DA-D3E3-44A0-AA1D-F3D92B493FE2}" type="presParOf" srcId="{5BDF2A65-85A4-4B8B-84A2-FEA4706950BF}" destId="{2469FEB8-2E47-4B08-A506-3401569B074D}" srcOrd="6" destOrd="0" presId="urn:microsoft.com/office/officeart/2016/7/layout/ChevronBlockProcess"/>
    <dgm:cxn modelId="{38FA4683-9C3C-4336-93CA-AC8DA84A2171}" type="presParOf" srcId="{2469FEB8-2E47-4B08-A506-3401569B074D}" destId="{762CA169-48BD-42B8-9AEF-A52EC1631BBF}" srcOrd="0" destOrd="0" presId="urn:microsoft.com/office/officeart/2016/7/layout/ChevronBlockProcess"/>
    <dgm:cxn modelId="{CA8497AF-6DF7-4C0E-95AF-85EE0ADBC975}" type="presParOf" srcId="{2469FEB8-2E47-4B08-A506-3401569B074D}" destId="{3EDFD097-8513-4A36-A82F-FBD3613B4BE3}" srcOrd="1" destOrd="0" presId="urn:microsoft.com/office/officeart/2016/7/layout/ChevronBlockProcess"/>
    <dgm:cxn modelId="{E4B041FE-F6BF-42EC-9826-91238E50F176}" type="presParOf" srcId="{5BDF2A65-85A4-4B8B-84A2-FEA4706950BF}" destId="{80833206-6DA7-4A8C-9A61-F927FC7345D4}" srcOrd="7" destOrd="0" presId="urn:microsoft.com/office/officeart/2016/7/layout/ChevronBlockProcess"/>
    <dgm:cxn modelId="{A8DEF6E7-925A-49EA-9255-A3AE6FCDBAA9}" type="presParOf" srcId="{5BDF2A65-85A4-4B8B-84A2-FEA4706950BF}" destId="{994E4EF9-4F75-49AA-9986-BC39EF218214}" srcOrd="8" destOrd="0" presId="urn:microsoft.com/office/officeart/2016/7/layout/ChevronBlockProcess"/>
    <dgm:cxn modelId="{B0DBD6A0-98A6-4409-A4FD-283D299A9166}" type="presParOf" srcId="{994E4EF9-4F75-49AA-9986-BC39EF218214}" destId="{D8C4A7E0-1C89-4630-B726-4E2A47F36512}" srcOrd="0" destOrd="0" presId="urn:microsoft.com/office/officeart/2016/7/layout/ChevronBlockProcess"/>
    <dgm:cxn modelId="{C28F5F58-8179-4A5B-AA3B-64F334E3DD8F}" type="presParOf" srcId="{994E4EF9-4F75-49AA-9986-BC39EF218214}" destId="{719A4B1F-5D2C-45F4-8626-E25E7DB1ED32}" srcOrd="1" destOrd="0" presId="urn:microsoft.com/office/officeart/2016/7/layout/ChevronBlockProcess"/>
    <dgm:cxn modelId="{66BE9331-2F0B-4EFC-B28E-6899D7AFC381}" type="presParOf" srcId="{5BDF2A65-85A4-4B8B-84A2-FEA4706950BF}" destId="{0458FF81-7A84-454E-8CD1-F01C6EF66CCB}" srcOrd="9" destOrd="0" presId="urn:microsoft.com/office/officeart/2016/7/layout/ChevronBlockProcess"/>
    <dgm:cxn modelId="{1A6087EE-9CAD-4BCF-AE2A-F8CC1D69DF4D}" type="presParOf" srcId="{5BDF2A65-85A4-4B8B-84A2-FEA4706950BF}" destId="{F8C71952-3AEA-4DE0-B789-B3830B1D904E}" srcOrd="10" destOrd="0" presId="urn:microsoft.com/office/officeart/2016/7/layout/ChevronBlockProcess"/>
    <dgm:cxn modelId="{62A1E9C2-9B20-4509-9775-B4A9473F3A17}" type="presParOf" srcId="{F8C71952-3AEA-4DE0-B789-B3830B1D904E}" destId="{6BD152A4-872A-4CAA-8147-A4CB41C6E2CA}" srcOrd="0" destOrd="0" presId="urn:microsoft.com/office/officeart/2016/7/layout/ChevronBlockProcess"/>
    <dgm:cxn modelId="{E45183ED-7D9F-499D-9BB0-2A65DA4F144B}" type="presParOf" srcId="{F8C71952-3AEA-4DE0-B789-B3830B1D904E}" destId="{6903A069-D7B0-44DA-96B8-90E9966C6AAD}"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F65F09-8F68-487B-A4CE-82FD3837B52A}"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C5AA91EA-44FC-48DF-9975-54C5663A7A7E}">
      <dgm:prSet/>
      <dgm:spPr/>
      <dgm:t>
        <a:bodyPr/>
        <a:lstStyle/>
        <a:p>
          <a:r>
            <a:rPr lang="en-US" b="0" i="0" baseline="0"/>
            <a:t>Notices</a:t>
          </a:r>
          <a:endParaRPr lang="en-US"/>
        </a:p>
      </dgm:t>
    </dgm:pt>
    <dgm:pt modelId="{B89D88B7-1F73-4E09-A74C-2E48F192F0A1}" type="parTrans" cxnId="{FBBCE1A6-9001-47C0-8C03-B39370853EB0}">
      <dgm:prSet/>
      <dgm:spPr/>
      <dgm:t>
        <a:bodyPr/>
        <a:lstStyle/>
        <a:p>
          <a:endParaRPr lang="en-US"/>
        </a:p>
      </dgm:t>
    </dgm:pt>
    <dgm:pt modelId="{EE95903D-126B-4CF5-A20D-F5FE0C8D5ED5}" type="sibTrans" cxnId="{FBBCE1A6-9001-47C0-8C03-B39370853EB0}">
      <dgm:prSet/>
      <dgm:spPr/>
      <dgm:t>
        <a:bodyPr/>
        <a:lstStyle/>
        <a:p>
          <a:endParaRPr lang="en-US"/>
        </a:p>
      </dgm:t>
    </dgm:pt>
    <dgm:pt modelId="{DF6EFFD4-A8F9-4FC3-9205-E9EE046362BE}">
      <dgm:prSet/>
      <dgm:spPr/>
      <dgm:t>
        <a:bodyPr/>
        <a:lstStyle/>
        <a:p>
          <a:pPr>
            <a:buNone/>
          </a:pPr>
          <a:r>
            <a:rPr lang="en-US" b="0" i="0" u="sng" baseline="0" dirty="0"/>
            <a:t>Reasonable Advance Notice to Vacate:</a:t>
          </a:r>
          <a:endParaRPr lang="en-US" u="sng" dirty="0"/>
        </a:p>
      </dgm:t>
    </dgm:pt>
    <dgm:pt modelId="{2198501C-710B-4921-A8FD-9166BAC4ADB6}" type="parTrans" cxnId="{DB49BD6A-8253-4C7B-A5BE-3F96D6692CF2}">
      <dgm:prSet/>
      <dgm:spPr/>
      <dgm:t>
        <a:bodyPr/>
        <a:lstStyle/>
        <a:p>
          <a:endParaRPr lang="en-US"/>
        </a:p>
      </dgm:t>
    </dgm:pt>
    <dgm:pt modelId="{47396D21-6D6F-4796-AB15-BE64D69E19EE}" type="sibTrans" cxnId="{DB49BD6A-8253-4C7B-A5BE-3F96D6692CF2}">
      <dgm:prSet/>
      <dgm:spPr/>
      <dgm:t>
        <a:bodyPr/>
        <a:lstStyle/>
        <a:p>
          <a:endParaRPr lang="en-US"/>
        </a:p>
      </dgm:t>
    </dgm:pt>
    <dgm:pt modelId="{1D331D4A-919C-4807-99F9-DBF9E356C514}">
      <dgm:prSet/>
      <dgm:spPr/>
      <dgm:t>
        <a:bodyPr/>
        <a:lstStyle/>
        <a:p>
          <a:r>
            <a:rPr lang="en-US" b="0" i="0" baseline="0"/>
            <a:t>Relocation Advisory Services</a:t>
          </a:r>
          <a:endParaRPr lang="en-US"/>
        </a:p>
      </dgm:t>
    </dgm:pt>
    <dgm:pt modelId="{6D0861AD-7FB3-4273-B668-AE44AC315272}" type="parTrans" cxnId="{1A93DB42-B9E1-4F13-9AB3-D99C03B8C95B}">
      <dgm:prSet/>
      <dgm:spPr/>
      <dgm:t>
        <a:bodyPr/>
        <a:lstStyle/>
        <a:p>
          <a:endParaRPr lang="en-US"/>
        </a:p>
      </dgm:t>
    </dgm:pt>
    <dgm:pt modelId="{8D10FC19-79F0-44A5-820A-6011940E1456}" type="sibTrans" cxnId="{1A93DB42-B9E1-4F13-9AB3-D99C03B8C95B}">
      <dgm:prSet/>
      <dgm:spPr/>
      <dgm:t>
        <a:bodyPr/>
        <a:lstStyle/>
        <a:p>
          <a:endParaRPr lang="en-US"/>
        </a:p>
      </dgm:t>
    </dgm:pt>
    <dgm:pt modelId="{172B449E-86CB-4F6E-A072-21C2FE499325}">
      <dgm:prSet/>
      <dgm:spPr/>
      <dgm:t>
        <a:bodyPr/>
        <a:lstStyle/>
        <a:p>
          <a:pPr>
            <a:buNone/>
          </a:pPr>
          <a:r>
            <a:rPr lang="en-US" b="0" i="0" baseline="0" dirty="0"/>
            <a:t>At minimum, relocation advisory services must determine the needs of the displaced person, provide an explanation of available relocation assistance, and explain the displaced person’s right to appeal. </a:t>
          </a:r>
          <a:endParaRPr lang="en-US" dirty="0"/>
        </a:p>
      </dgm:t>
    </dgm:pt>
    <dgm:pt modelId="{FFDAEAC6-91AA-4B4A-95DE-249F95D3E9CD}" type="parTrans" cxnId="{61F2981D-D4A6-4177-96B8-D419C2A7198F}">
      <dgm:prSet/>
      <dgm:spPr/>
      <dgm:t>
        <a:bodyPr/>
        <a:lstStyle/>
        <a:p>
          <a:endParaRPr lang="en-US"/>
        </a:p>
      </dgm:t>
    </dgm:pt>
    <dgm:pt modelId="{C6268DEB-C23F-4635-A92C-48164CE62903}" type="sibTrans" cxnId="{61F2981D-D4A6-4177-96B8-D419C2A7198F}">
      <dgm:prSet/>
      <dgm:spPr/>
      <dgm:t>
        <a:bodyPr/>
        <a:lstStyle/>
        <a:p>
          <a:endParaRPr lang="en-US"/>
        </a:p>
      </dgm:t>
    </dgm:pt>
    <dgm:pt modelId="{9FD646D5-E008-4532-9665-876B1DE6C101}">
      <dgm:prSet/>
      <dgm:spPr/>
      <dgm:t>
        <a:bodyPr/>
        <a:lstStyle/>
        <a:p>
          <a:r>
            <a:rPr lang="en-US" b="0" i="0" baseline="0"/>
            <a:t>Displacement Assistance	</a:t>
          </a:r>
          <a:endParaRPr lang="en-US"/>
        </a:p>
      </dgm:t>
    </dgm:pt>
    <dgm:pt modelId="{13A8E717-9038-4E00-AD6D-4772725EF811}" type="parTrans" cxnId="{7767757E-9908-4B3D-A324-3202D85779B6}">
      <dgm:prSet/>
      <dgm:spPr/>
      <dgm:t>
        <a:bodyPr/>
        <a:lstStyle/>
        <a:p>
          <a:endParaRPr lang="en-US"/>
        </a:p>
      </dgm:t>
    </dgm:pt>
    <dgm:pt modelId="{EE601146-D66E-4C93-8996-543D50B97053}" type="sibTrans" cxnId="{7767757E-9908-4B3D-A324-3202D85779B6}">
      <dgm:prSet/>
      <dgm:spPr/>
      <dgm:t>
        <a:bodyPr/>
        <a:lstStyle/>
        <a:p>
          <a:endParaRPr lang="en-US"/>
        </a:p>
      </dgm:t>
    </dgm:pt>
    <dgm:pt modelId="{0E1A05BE-6F38-4975-AA51-EA13E1BF8ED2}">
      <dgm:prSet/>
      <dgm:spPr/>
      <dgm:t>
        <a:bodyPr/>
        <a:lstStyle/>
        <a:p>
          <a:pPr>
            <a:buNone/>
          </a:pPr>
          <a:r>
            <a:rPr lang="en-US" b="0" i="0" u="sng" baseline="0" dirty="0"/>
            <a:t>Reasonable Unit Conditions</a:t>
          </a:r>
          <a:endParaRPr lang="en-US" u="sng" dirty="0"/>
        </a:p>
      </dgm:t>
    </dgm:pt>
    <dgm:pt modelId="{698381BC-1939-4D80-92C4-3DAA3ED97D87}" type="parTrans" cxnId="{3AB9F88B-E71A-4251-934C-90F0260B92E5}">
      <dgm:prSet/>
      <dgm:spPr/>
      <dgm:t>
        <a:bodyPr/>
        <a:lstStyle/>
        <a:p>
          <a:endParaRPr lang="en-US"/>
        </a:p>
      </dgm:t>
    </dgm:pt>
    <dgm:pt modelId="{84933C44-FFC3-41C4-85BD-E6F2EDBE4A10}" type="sibTrans" cxnId="{3AB9F88B-E71A-4251-934C-90F0260B92E5}">
      <dgm:prSet/>
      <dgm:spPr/>
      <dgm:t>
        <a:bodyPr/>
        <a:lstStyle/>
        <a:p>
          <a:endParaRPr lang="en-US"/>
        </a:p>
      </dgm:t>
    </dgm:pt>
    <dgm:pt modelId="{DEF98E81-3EEB-4A5B-B5D5-E277A2F06088}">
      <dgm:prSet/>
      <dgm:spPr/>
      <dgm:t>
        <a:bodyPr/>
        <a:lstStyle/>
        <a:p>
          <a:r>
            <a:rPr lang="en-US" b="0" i="0" baseline="0"/>
            <a:t>Must be DSS;</a:t>
          </a:r>
          <a:endParaRPr lang="en-US"/>
        </a:p>
      </dgm:t>
    </dgm:pt>
    <dgm:pt modelId="{C9BEA157-8774-48DA-9C89-6D665F622A12}" type="parTrans" cxnId="{866A71D9-A108-4F88-95C4-E5E70EC04C14}">
      <dgm:prSet/>
      <dgm:spPr/>
      <dgm:t>
        <a:bodyPr/>
        <a:lstStyle/>
        <a:p>
          <a:endParaRPr lang="en-US"/>
        </a:p>
      </dgm:t>
    </dgm:pt>
    <dgm:pt modelId="{2D06B6A2-7136-45D4-8759-D01CA18BC5DD}" type="sibTrans" cxnId="{866A71D9-A108-4F88-95C4-E5E70EC04C14}">
      <dgm:prSet/>
      <dgm:spPr/>
      <dgm:t>
        <a:bodyPr/>
        <a:lstStyle/>
        <a:p>
          <a:endParaRPr lang="en-US"/>
        </a:p>
      </dgm:t>
    </dgm:pt>
    <dgm:pt modelId="{26A536AC-AB94-402F-B9F8-FE7EF7A0FCBC}">
      <dgm:prSet/>
      <dgm:spPr/>
      <dgm:t>
        <a:bodyPr/>
        <a:lstStyle/>
        <a:p>
          <a:r>
            <a:rPr lang="en-US" b="0" i="0" baseline="0" dirty="0"/>
            <a:t>Must be suitable, but not necessarily comparable;</a:t>
          </a:r>
          <a:endParaRPr lang="en-US" dirty="0"/>
        </a:p>
      </dgm:t>
    </dgm:pt>
    <dgm:pt modelId="{74DB909A-C75C-4DEA-B717-8D332CD9E3B0}" type="parTrans" cxnId="{CFDFE568-8E88-4565-B8B9-BCBC6E3A6E15}">
      <dgm:prSet/>
      <dgm:spPr/>
      <dgm:t>
        <a:bodyPr/>
        <a:lstStyle/>
        <a:p>
          <a:endParaRPr lang="en-US"/>
        </a:p>
      </dgm:t>
    </dgm:pt>
    <dgm:pt modelId="{55DB4384-9BBA-41C0-8A8F-AFE9E240F887}" type="sibTrans" cxnId="{CFDFE568-8E88-4565-B8B9-BCBC6E3A6E15}">
      <dgm:prSet/>
      <dgm:spPr/>
      <dgm:t>
        <a:bodyPr/>
        <a:lstStyle/>
        <a:p>
          <a:endParaRPr lang="en-US"/>
        </a:p>
      </dgm:t>
    </dgm:pt>
    <dgm:pt modelId="{44EDF8D7-0AAD-4C56-8FD0-72CC1C0C8E72}">
      <dgm:prSet/>
      <dgm:spPr/>
      <dgm:t>
        <a:bodyPr/>
        <a:lstStyle/>
        <a:p>
          <a:r>
            <a:rPr lang="en-US" b="0" i="0" baseline="0" dirty="0"/>
            <a:t>Term must be reasonable for costs and length of stay; and</a:t>
          </a:r>
          <a:endParaRPr lang="en-US" dirty="0"/>
        </a:p>
      </dgm:t>
    </dgm:pt>
    <dgm:pt modelId="{5B195798-1E8F-4A6B-B8E4-15303C2C5381}" type="parTrans" cxnId="{B81C27A8-986C-4DFB-860B-6DD14FB09159}">
      <dgm:prSet/>
      <dgm:spPr/>
      <dgm:t>
        <a:bodyPr/>
        <a:lstStyle/>
        <a:p>
          <a:endParaRPr lang="en-US"/>
        </a:p>
      </dgm:t>
    </dgm:pt>
    <dgm:pt modelId="{B3775432-B828-4A69-8DB4-FB4A7D33D247}" type="sibTrans" cxnId="{B81C27A8-986C-4DFB-860B-6DD14FB09159}">
      <dgm:prSet/>
      <dgm:spPr/>
      <dgm:t>
        <a:bodyPr/>
        <a:lstStyle/>
        <a:p>
          <a:endParaRPr lang="en-US"/>
        </a:p>
      </dgm:t>
    </dgm:pt>
    <dgm:pt modelId="{F8C05411-E184-4055-9A70-45B840E3E896}">
      <dgm:prSet/>
      <dgm:spPr/>
      <dgm:t>
        <a:bodyPr/>
        <a:lstStyle/>
        <a:p>
          <a:r>
            <a:rPr lang="en-US" b="0" i="0" baseline="0" dirty="0"/>
            <a:t>Increased housing costs should not exceed the cost of the DSS temporary unit offered by the displacing agency. </a:t>
          </a:r>
          <a:endParaRPr lang="en-US" dirty="0"/>
        </a:p>
      </dgm:t>
    </dgm:pt>
    <dgm:pt modelId="{D4D69D8A-31DE-4BF4-97AA-9BB073728257}" type="parTrans" cxnId="{B25480F1-4D2E-46CD-85BB-E22FCA2E6C53}">
      <dgm:prSet/>
      <dgm:spPr/>
      <dgm:t>
        <a:bodyPr/>
        <a:lstStyle/>
        <a:p>
          <a:endParaRPr lang="en-US"/>
        </a:p>
      </dgm:t>
    </dgm:pt>
    <dgm:pt modelId="{00397EAD-7DE1-4B5F-B06D-006BCC2818AD}" type="sibTrans" cxnId="{B25480F1-4D2E-46CD-85BB-E22FCA2E6C53}">
      <dgm:prSet/>
      <dgm:spPr/>
      <dgm:t>
        <a:bodyPr/>
        <a:lstStyle/>
        <a:p>
          <a:endParaRPr lang="en-US"/>
        </a:p>
      </dgm:t>
    </dgm:pt>
    <dgm:pt modelId="{644457E4-3F28-4C77-9179-055967F1DEE1}">
      <dgm:prSet/>
      <dgm:spPr/>
      <dgm:t>
        <a:bodyPr/>
        <a:lstStyle/>
        <a:p>
          <a:pPr>
            <a:buNone/>
          </a:pPr>
          <a:r>
            <a:rPr lang="en-US" b="0" i="0" baseline="0" dirty="0"/>
            <a:t>HUD requires that a tenant be offered permanent displacement assistance if they will be displaced beyond 12 months. Tenants may be given the opportunity to:</a:t>
          </a:r>
          <a:endParaRPr lang="en-US" dirty="0"/>
        </a:p>
      </dgm:t>
    </dgm:pt>
    <dgm:pt modelId="{B9EBE40A-8247-4E30-BE3A-8DAC61075B2D}" type="parTrans" cxnId="{C61305AC-A3EC-4488-8CC4-5640579978D1}">
      <dgm:prSet/>
      <dgm:spPr/>
      <dgm:t>
        <a:bodyPr/>
        <a:lstStyle/>
        <a:p>
          <a:endParaRPr lang="en-US"/>
        </a:p>
      </dgm:t>
    </dgm:pt>
    <dgm:pt modelId="{6B4575F6-81EF-48A2-8F98-2DDC6F4F00CF}" type="sibTrans" cxnId="{C61305AC-A3EC-4488-8CC4-5640579978D1}">
      <dgm:prSet/>
      <dgm:spPr/>
      <dgm:t>
        <a:bodyPr/>
        <a:lstStyle/>
        <a:p>
          <a:endParaRPr lang="en-US"/>
        </a:p>
      </dgm:t>
    </dgm:pt>
    <dgm:pt modelId="{DE18B1F0-F3C0-4CCC-8A39-3697D931FD20}">
      <dgm:prSet/>
      <dgm:spPr/>
      <dgm:t>
        <a:bodyPr/>
        <a:lstStyle/>
        <a:p>
          <a:r>
            <a:rPr lang="en-US" b="0" i="0" baseline="0" dirty="0"/>
            <a:t>Continue to remain temporarily relocated for an agreed period;</a:t>
          </a:r>
          <a:endParaRPr lang="en-US" dirty="0"/>
        </a:p>
      </dgm:t>
    </dgm:pt>
    <dgm:pt modelId="{86E95DE2-F380-438F-A57F-5E8F254EDAFC}" type="parTrans" cxnId="{225F3275-7BAB-4C9F-9648-B572455A8571}">
      <dgm:prSet/>
      <dgm:spPr/>
      <dgm:t>
        <a:bodyPr/>
        <a:lstStyle/>
        <a:p>
          <a:endParaRPr lang="en-US"/>
        </a:p>
      </dgm:t>
    </dgm:pt>
    <dgm:pt modelId="{B060F3CC-C2F9-4FC6-9DFB-DB73793734BD}" type="sibTrans" cxnId="{225F3275-7BAB-4C9F-9648-B572455A8571}">
      <dgm:prSet/>
      <dgm:spPr/>
      <dgm:t>
        <a:bodyPr/>
        <a:lstStyle/>
        <a:p>
          <a:endParaRPr lang="en-US"/>
        </a:p>
      </dgm:t>
    </dgm:pt>
    <dgm:pt modelId="{D806878F-1809-4FD4-88A6-6759D4EAF7F2}">
      <dgm:prSet/>
      <dgm:spPr/>
      <dgm:t>
        <a:bodyPr/>
        <a:lstStyle/>
        <a:p>
          <a:r>
            <a:rPr lang="en-US" b="0" i="0" baseline="0" dirty="0"/>
            <a:t>Permanently relocate to the unit which has been their temporary unit if it is available to do so; or</a:t>
          </a:r>
          <a:endParaRPr lang="en-US" dirty="0"/>
        </a:p>
      </dgm:t>
    </dgm:pt>
    <dgm:pt modelId="{35AFD57C-0787-4EC3-A0FE-A46BE7EDB1DA}" type="parTrans" cxnId="{3308DF15-AA73-4082-B618-DF76E1675477}">
      <dgm:prSet/>
      <dgm:spPr/>
      <dgm:t>
        <a:bodyPr/>
        <a:lstStyle/>
        <a:p>
          <a:endParaRPr lang="en-US"/>
        </a:p>
      </dgm:t>
    </dgm:pt>
    <dgm:pt modelId="{910A4AE4-5D2B-46DC-BFBF-0669BF8EF181}" type="sibTrans" cxnId="{3308DF15-AA73-4082-B618-DF76E1675477}">
      <dgm:prSet/>
      <dgm:spPr/>
      <dgm:t>
        <a:bodyPr/>
        <a:lstStyle/>
        <a:p>
          <a:endParaRPr lang="en-US"/>
        </a:p>
      </dgm:t>
    </dgm:pt>
    <dgm:pt modelId="{DC31EA84-A557-4714-94FE-2827C0CD198D}">
      <dgm:prSet/>
      <dgm:spPr/>
      <dgm:t>
        <a:bodyPr/>
        <a:lstStyle/>
        <a:p>
          <a:r>
            <a:rPr lang="en-US" b="0" i="0" baseline="0" dirty="0"/>
            <a:t>Choose to permanently relocate elsewhere with URA advisory services. </a:t>
          </a:r>
          <a:endParaRPr lang="en-US" dirty="0"/>
        </a:p>
      </dgm:t>
    </dgm:pt>
    <dgm:pt modelId="{17807837-A8DF-4684-BAEE-8EC6255CF2DC}" type="parTrans" cxnId="{1F7EAC3A-2C55-48A2-AEA0-F88E4844AF1B}">
      <dgm:prSet/>
      <dgm:spPr/>
      <dgm:t>
        <a:bodyPr/>
        <a:lstStyle/>
        <a:p>
          <a:endParaRPr lang="en-US"/>
        </a:p>
      </dgm:t>
    </dgm:pt>
    <dgm:pt modelId="{108977DF-28EC-4112-B770-CF30766B127D}" type="sibTrans" cxnId="{1F7EAC3A-2C55-48A2-AEA0-F88E4844AF1B}">
      <dgm:prSet/>
      <dgm:spPr/>
      <dgm:t>
        <a:bodyPr/>
        <a:lstStyle/>
        <a:p>
          <a:endParaRPr lang="en-US"/>
        </a:p>
      </dgm:t>
    </dgm:pt>
    <dgm:pt modelId="{0920B2E9-13C5-4C44-9F79-F38032C99AAF}">
      <dgm:prSet/>
      <dgm:spPr/>
      <dgm:t>
        <a:bodyPr/>
        <a:lstStyle/>
        <a:p>
          <a:pPr>
            <a:buNone/>
          </a:pPr>
          <a:r>
            <a:rPr lang="en-US" dirty="0"/>
            <a:t>This includes the requirement to explain relocation eligibility requirements, explain relocation services, conduct personal interviews to determine needs and preferences, and provide appropriate services and payments.</a:t>
          </a:r>
        </a:p>
      </dgm:t>
    </dgm:pt>
    <dgm:pt modelId="{A728A3F7-0830-42F7-B5DB-019EA2A20DA3}" type="parTrans" cxnId="{3861D952-DBBE-4CD8-A45C-54CF13F5454C}">
      <dgm:prSet/>
      <dgm:spPr/>
      <dgm:t>
        <a:bodyPr/>
        <a:lstStyle/>
        <a:p>
          <a:endParaRPr lang="en-US"/>
        </a:p>
      </dgm:t>
    </dgm:pt>
    <dgm:pt modelId="{60DDE148-B05C-45EE-B7F9-90DED7C5EAF9}" type="sibTrans" cxnId="{3861D952-DBBE-4CD8-A45C-54CF13F5454C}">
      <dgm:prSet/>
      <dgm:spPr/>
      <dgm:t>
        <a:bodyPr/>
        <a:lstStyle/>
        <a:p>
          <a:endParaRPr lang="en-US"/>
        </a:p>
      </dgm:t>
    </dgm:pt>
    <dgm:pt modelId="{0F59ADFA-BEC1-41CD-B93A-10026614AD17}">
      <dgm:prSet/>
      <dgm:spPr/>
      <dgm:t>
        <a:bodyPr/>
        <a:lstStyle/>
        <a:p>
          <a:endParaRPr lang="en-US" dirty="0"/>
        </a:p>
      </dgm:t>
    </dgm:pt>
    <dgm:pt modelId="{FD3D5BC8-D29B-4EAC-B206-B30F12E922BF}" type="parTrans" cxnId="{45F535AE-27BA-46AD-9223-58F278C83C68}">
      <dgm:prSet/>
      <dgm:spPr/>
      <dgm:t>
        <a:bodyPr/>
        <a:lstStyle/>
        <a:p>
          <a:endParaRPr lang="en-US"/>
        </a:p>
      </dgm:t>
    </dgm:pt>
    <dgm:pt modelId="{450D9062-2EB6-4FCF-83FF-782ADD9CBA8C}" type="sibTrans" cxnId="{45F535AE-27BA-46AD-9223-58F278C83C68}">
      <dgm:prSet/>
      <dgm:spPr/>
      <dgm:t>
        <a:bodyPr/>
        <a:lstStyle/>
        <a:p>
          <a:endParaRPr lang="en-US"/>
        </a:p>
      </dgm:t>
    </dgm:pt>
    <dgm:pt modelId="{E7C2CB22-5483-4BBE-BDD1-6CAE9BE5558E}">
      <dgm:prSet/>
      <dgm:spPr/>
      <dgm:t>
        <a:bodyPr/>
        <a:lstStyle/>
        <a:p>
          <a:r>
            <a:rPr lang="en-US" dirty="0"/>
            <a:t>Date and approximate duration of the temporary relocation;</a:t>
          </a:r>
        </a:p>
      </dgm:t>
    </dgm:pt>
    <dgm:pt modelId="{954F1BE9-CF14-49D8-ABD8-75E8B267D886}" type="parTrans" cxnId="{B741D9BF-6136-48AE-A305-8EE647B5FFDA}">
      <dgm:prSet/>
      <dgm:spPr/>
      <dgm:t>
        <a:bodyPr/>
        <a:lstStyle/>
        <a:p>
          <a:endParaRPr lang="en-US"/>
        </a:p>
      </dgm:t>
    </dgm:pt>
    <dgm:pt modelId="{2FCF22C3-38D6-4111-8D48-8105FD3EAC29}" type="sibTrans" cxnId="{B741D9BF-6136-48AE-A305-8EE647B5FFDA}">
      <dgm:prSet/>
      <dgm:spPr/>
      <dgm:t>
        <a:bodyPr/>
        <a:lstStyle/>
        <a:p>
          <a:endParaRPr lang="en-US"/>
        </a:p>
      </dgm:t>
    </dgm:pt>
    <dgm:pt modelId="{C74A5C86-AE43-484F-B793-A694F347E3E1}">
      <dgm:prSet/>
      <dgm:spPr/>
      <dgm:t>
        <a:bodyPr/>
        <a:lstStyle/>
        <a:p>
          <a:r>
            <a:rPr lang="en-US" dirty="0"/>
            <a:t>Address of the suitable decent, safe, and sanitary dwelling to be made available for the temporary period;</a:t>
          </a:r>
        </a:p>
      </dgm:t>
    </dgm:pt>
    <dgm:pt modelId="{293A7A60-CDE3-4AD0-A638-0569025D07B4}" type="parTrans" cxnId="{20D5CC46-EECC-4C45-BEF8-C43E4F748565}">
      <dgm:prSet/>
      <dgm:spPr/>
      <dgm:t>
        <a:bodyPr/>
        <a:lstStyle/>
        <a:p>
          <a:endParaRPr lang="en-US"/>
        </a:p>
      </dgm:t>
    </dgm:pt>
    <dgm:pt modelId="{3E039270-D1ED-4E89-BA24-A6730B29981A}" type="sibTrans" cxnId="{20D5CC46-EECC-4C45-BEF8-C43E4F748565}">
      <dgm:prSet/>
      <dgm:spPr/>
      <dgm:t>
        <a:bodyPr/>
        <a:lstStyle/>
        <a:p>
          <a:endParaRPr lang="en-US"/>
        </a:p>
      </dgm:t>
    </dgm:pt>
    <dgm:pt modelId="{1E4D8AF9-A49C-49CF-B533-4FFBE8333840}">
      <dgm:prSet/>
      <dgm:spPr/>
      <dgm:t>
        <a:bodyPr/>
        <a:lstStyle/>
        <a:p>
          <a:r>
            <a:rPr lang="en-US" dirty="0"/>
            <a:t>Terms and conditions under which the tenant may lease and occupy a suitable decent, safe and sanitary dwelling in the building/complex upon completion of the project; and</a:t>
          </a:r>
        </a:p>
      </dgm:t>
    </dgm:pt>
    <dgm:pt modelId="{B120BE3F-AD7C-4881-9C9C-68E9CFFD9B00}" type="parTrans" cxnId="{C00DECC5-D780-4571-B74D-A8199963E0AF}">
      <dgm:prSet/>
      <dgm:spPr/>
      <dgm:t>
        <a:bodyPr/>
        <a:lstStyle/>
        <a:p>
          <a:endParaRPr lang="en-US"/>
        </a:p>
      </dgm:t>
    </dgm:pt>
    <dgm:pt modelId="{731F8AA3-9555-4F3C-B84B-C0DB3023ADFA}" type="sibTrans" cxnId="{C00DECC5-D780-4571-B74D-A8199963E0AF}">
      <dgm:prSet/>
      <dgm:spPr/>
      <dgm:t>
        <a:bodyPr/>
        <a:lstStyle/>
        <a:p>
          <a:endParaRPr lang="en-US"/>
        </a:p>
      </dgm:t>
    </dgm:pt>
    <dgm:pt modelId="{D5A7CBEF-4763-4B52-AD13-A25AF08464A4}">
      <dgm:prSet/>
      <dgm:spPr/>
      <dgm:t>
        <a:bodyPr/>
        <a:lstStyle/>
        <a:p>
          <a:r>
            <a:rPr lang="en-US" dirty="0"/>
            <a:t>Provisions of reimbursement for all reasonable out of pocket expenses incurred in connection with the temporary relocation as noted above.</a:t>
          </a:r>
        </a:p>
      </dgm:t>
    </dgm:pt>
    <dgm:pt modelId="{9DDCF464-6EBE-4986-AC22-54C11C773520}" type="parTrans" cxnId="{273DE995-5AE0-410E-9C6A-77A0CF0E3D75}">
      <dgm:prSet/>
      <dgm:spPr/>
      <dgm:t>
        <a:bodyPr/>
        <a:lstStyle/>
        <a:p>
          <a:endParaRPr lang="en-US"/>
        </a:p>
      </dgm:t>
    </dgm:pt>
    <dgm:pt modelId="{7EC9DB8E-9ACE-41DD-B9E4-1997BB1E041E}" type="sibTrans" cxnId="{273DE995-5AE0-410E-9C6A-77A0CF0E3D75}">
      <dgm:prSet/>
      <dgm:spPr/>
      <dgm:t>
        <a:bodyPr/>
        <a:lstStyle/>
        <a:p>
          <a:endParaRPr lang="en-US"/>
        </a:p>
      </dgm:t>
    </dgm:pt>
    <dgm:pt modelId="{8AEC8AAE-B201-4CC0-B388-2C9CD04C0A02}">
      <dgm:prSet/>
      <dgm:spPr/>
      <dgm:t>
        <a:bodyPr/>
        <a:lstStyle/>
        <a:p>
          <a:r>
            <a:rPr lang="en-US" b="0" i="0" baseline="0" dirty="0"/>
            <a:t>Longer notice period may be appropriate for persons who will be temporarily relocated for an extended period or for persons who must move all personal property on-site. </a:t>
          </a:r>
          <a:endParaRPr lang="en-US" dirty="0"/>
        </a:p>
      </dgm:t>
    </dgm:pt>
    <dgm:pt modelId="{CB8C4580-EB2C-44F9-A033-1041BA40CD59}" type="parTrans" cxnId="{E1107854-0AC0-47EC-911D-CDA9A97B3156}">
      <dgm:prSet/>
      <dgm:spPr/>
      <dgm:t>
        <a:bodyPr/>
        <a:lstStyle/>
        <a:p>
          <a:endParaRPr lang="en-US"/>
        </a:p>
      </dgm:t>
    </dgm:pt>
    <dgm:pt modelId="{6F7C8510-2E3C-4C09-8784-1AEA8BBBE039}" type="sibTrans" cxnId="{E1107854-0AC0-47EC-911D-CDA9A97B3156}">
      <dgm:prSet/>
      <dgm:spPr/>
      <dgm:t>
        <a:bodyPr/>
        <a:lstStyle/>
        <a:p>
          <a:endParaRPr lang="en-US"/>
        </a:p>
      </dgm:t>
    </dgm:pt>
    <dgm:pt modelId="{9EF321A7-1D05-4E43-91B8-47C88C3BAB71}">
      <dgm:prSet/>
      <dgm:spPr/>
      <dgm:t>
        <a:bodyPr/>
        <a:lstStyle/>
        <a:p>
          <a:r>
            <a:rPr lang="en-US" b="0" i="0" baseline="0" dirty="0"/>
            <a:t>Shorter notice period (hours or days) may be appropriate based on urgent needs due to danger, health or safety issues or if the person will be temporarily relocated for only a short period of time. </a:t>
          </a:r>
          <a:endParaRPr lang="en-US" dirty="0"/>
        </a:p>
      </dgm:t>
    </dgm:pt>
    <dgm:pt modelId="{EE3EB4B5-5D18-4DD6-B577-3BB7CB52C54C}" type="parTrans" cxnId="{D5FA65BE-D41C-455A-BAB9-824B4AD3A7E9}">
      <dgm:prSet/>
      <dgm:spPr/>
      <dgm:t>
        <a:bodyPr/>
        <a:lstStyle/>
        <a:p>
          <a:endParaRPr lang="en-US"/>
        </a:p>
      </dgm:t>
    </dgm:pt>
    <dgm:pt modelId="{49EA4928-9E74-4A2D-9D1E-3AB5AE7EB868}" type="sibTrans" cxnId="{D5FA65BE-D41C-455A-BAB9-824B4AD3A7E9}">
      <dgm:prSet/>
      <dgm:spPr/>
      <dgm:t>
        <a:bodyPr/>
        <a:lstStyle/>
        <a:p>
          <a:endParaRPr lang="en-US"/>
        </a:p>
      </dgm:t>
    </dgm:pt>
    <dgm:pt modelId="{E819B812-41F1-4EB9-81BA-2EFCCC7E6B43}">
      <dgm:prSet/>
      <dgm:spPr/>
      <dgm:t>
        <a:bodyPr/>
        <a:lstStyle/>
        <a:p>
          <a:pPr>
            <a:buNone/>
          </a:pPr>
          <a:r>
            <a:rPr lang="en-US" u="sng" dirty="0"/>
            <a:t>Reasonable advance written notice of the following:</a:t>
          </a:r>
        </a:p>
      </dgm:t>
    </dgm:pt>
    <dgm:pt modelId="{E2032D59-794F-436F-96FB-03A348EEE734}" type="parTrans" cxnId="{98FB8E86-6547-4A14-A260-7C4679292485}">
      <dgm:prSet/>
      <dgm:spPr/>
      <dgm:t>
        <a:bodyPr/>
        <a:lstStyle/>
        <a:p>
          <a:endParaRPr lang="en-US"/>
        </a:p>
      </dgm:t>
    </dgm:pt>
    <dgm:pt modelId="{A4374232-01B9-48CD-9ECF-4A141A4554FA}" type="sibTrans" cxnId="{98FB8E86-6547-4A14-A260-7C4679292485}">
      <dgm:prSet/>
      <dgm:spPr/>
      <dgm:t>
        <a:bodyPr/>
        <a:lstStyle/>
        <a:p>
          <a:endParaRPr lang="en-US"/>
        </a:p>
      </dgm:t>
    </dgm:pt>
    <dgm:pt modelId="{9FBED224-9CDF-486F-8644-B434FD30BCB9}">
      <dgm:prSet/>
      <dgm:spPr/>
      <dgm:t>
        <a:bodyPr/>
        <a:lstStyle/>
        <a:p>
          <a:pPr>
            <a:buNone/>
          </a:pPr>
          <a:endParaRPr lang="en-US" dirty="0"/>
        </a:p>
      </dgm:t>
    </dgm:pt>
    <dgm:pt modelId="{EC012D0D-22C7-4B09-9801-23AE01D1DEF5}" type="parTrans" cxnId="{FD3AC869-EA56-47DB-BA98-FBCD007755B3}">
      <dgm:prSet/>
      <dgm:spPr/>
      <dgm:t>
        <a:bodyPr/>
        <a:lstStyle/>
        <a:p>
          <a:endParaRPr lang="en-US"/>
        </a:p>
      </dgm:t>
    </dgm:pt>
    <dgm:pt modelId="{1DD62C9A-A914-4489-9732-DE22FAECA31D}" type="sibTrans" cxnId="{FD3AC869-EA56-47DB-BA98-FBCD007755B3}">
      <dgm:prSet/>
      <dgm:spPr/>
      <dgm:t>
        <a:bodyPr/>
        <a:lstStyle/>
        <a:p>
          <a:endParaRPr lang="en-US"/>
        </a:p>
      </dgm:t>
    </dgm:pt>
    <dgm:pt modelId="{F98000FB-F934-42B1-B087-C4557F4A5D69}">
      <dgm:prSet/>
      <dgm:spPr/>
      <dgm:t>
        <a:bodyPr/>
        <a:lstStyle/>
        <a:p>
          <a:endParaRPr lang="en-US" dirty="0"/>
        </a:p>
      </dgm:t>
    </dgm:pt>
    <dgm:pt modelId="{ADF96FC1-ABBF-4EDF-BF07-C5331E458948}" type="parTrans" cxnId="{A60A1718-486B-48DC-AED6-C76DD09D8B9D}">
      <dgm:prSet/>
      <dgm:spPr/>
      <dgm:t>
        <a:bodyPr/>
        <a:lstStyle/>
        <a:p>
          <a:endParaRPr lang="en-US"/>
        </a:p>
      </dgm:t>
    </dgm:pt>
    <dgm:pt modelId="{62BAAC93-947C-4AC5-A369-F86259D3ADC6}" type="sibTrans" cxnId="{A60A1718-486B-48DC-AED6-C76DD09D8B9D}">
      <dgm:prSet/>
      <dgm:spPr/>
      <dgm:t>
        <a:bodyPr/>
        <a:lstStyle/>
        <a:p>
          <a:endParaRPr lang="en-US"/>
        </a:p>
      </dgm:t>
    </dgm:pt>
    <dgm:pt modelId="{5C342419-5841-4403-BDDE-E305C0FCD734}">
      <dgm:prSet/>
      <dgm:spPr/>
      <dgm:t>
        <a:bodyPr/>
        <a:lstStyle/>
        <a:p>
          <a:pPr>
            <a:buNone/>
          </a:pPr>
          <a:endParaRPr lang="en-US" dirty="0"/>
        </a:p>
      </dgm:t>
    </dgm:pt>
    <dgm:pt modelId="{EB7DD7CA-1C1E-4978-ABB5-CC62C152B76C}" type="parTrans" cxnId="{1CB3AB88-3A91-4BDF-A17A-E776D975E04B}">
      <dgm:prSet/>
      <dgm:spPr/>
    </dgm:pt>
    <dgm:pt modelId="{E10BC5B4-37A5-4C5E-98A1-2845796C1515}" type="sibTrans" cxnId="{1CB3AB88-3A91-4BDF-A17A-E776D975E04B}">
      <dgm:prSet/>
      <dgm:spPr/>
    </dgm:pt>
    <dgm:pt modelId="{BC0E2433-2699-4EF3-B8E1-55132A28B713}" type="pres">
      <dgm:prSet presAssocID="{E9F65F09-8F68-487B-A4CE-82FD3837B52A}" presName="Name0" presStyleCnt="0">
        <dgm:presLayoutVars>
          <dgm:dir/>
          <dgm:animLvl val="lvl"/>
          <dgm:resizeHandles val="exact"/>
        </dgm:presLayoutVars>
      </dgm:prSet>
      <dgm:spPr/>
    </dgm:pt>
    <dgm:pt modelId="{45B90F09-A377-4105-91E6-E9CA3B0B4D13}" type="pres">
      <dgm:prSet presAssocID="{C5AA91EA-44FC-48DF-9975-54C5663A7A7E}" presName="composite" presStyleCnt="0"/>
      <dgm:spPr/>
    </dgm:pt>
    <dgm:pt modelId="{F15A6748-AF07-4293-885A-AECC8038CCC7}" type="pres">
      <dgm:prSet presAssocID="{C5AA91EA-44FC-48DF-9975-54C5663A7A7E}" presName="parTx" presStyleLbl="alignNode1" presStyleIdx="0" presStyleCnt="3">
        <dgm:presLayoutVars>
          <dgm:chMax val="0"/>
          <dgm:chPref val="0"/>
          <dgm:bulletEnabled val="1"/>
        </dgm:presLayoutVars>
      </dgm:prSet>
      <dgm:spPr/>
    </dgm:pt>
    <dgm:pt modelId="{D8304574-0E9F-4150-BD60-F2969D5DDEBF}" type="pres">
      <dgm:prSet presAssocID="{C5AA91EA-44FC-48DF-9975-54C5663A7A7E}" presName="desTx" presStyleLbl="alignAccFollowNode1" presStyleIdx="0" presStyleCnt="3">
        <dgm:presLayoutVars>
          <dgm:bulletEnabled val="1"/>
        </dgm:presLayoutVars>
      </dgm:prSet>
      <dgm:spPr/>
    </dgm:pt>
    <dgm:pt modelId="{6B27DAFC-FF33-4CA5-A7D1-383CD533C36E}" type="pres">
      <dgm:prSet presAssocID="{EE95903D-126B-4CF5-A20D-F5FE0C8D5ED5}" presName="space" presStyleCnt="0"/>
      <dgm:spPr/>
    </dgm:pt>
    <dgm:pt modelId="{7356AC6A-2B52-4759-9F73-E699A2E5279E}" type="pres">
      <dgm:prSet presAssocID="{1D331D4A-919C-4807-99F9-DBF9E356C514}" presName="composite" presStyleCnt="0"/>
      <dgm:spPr/>
    </dgm:pt>
    <dgm:pt modelId="{299A0365-0F2D-4ED4-A2DA-4A276ABE5E72}" type="pres">
      <dgm:prSet presAssocID="{1D331D4A-919C-4807-99F9-DBF9E356C514}" presName="parTx" presStyleLbl="alignNode1" presStyleIdx="1" presStyleCnt="3">
        <dgm:presLayoutVars>
          <dgm:chMax val="0"/>
          <dgm:chPref val="0"/>
          <dgm:bulletEnabled val="1"/>
        </dgm:presLayoutVars>
      </dgm:prSet>
      <dgm:spPr/>
    </dgm:pt>
    <dgm:pt modelId="{2F5EF06E-5BB9-4942-8F4E-F75881B1119B}" type="pres">
      <dgm:prSet presAssocID="{1D331D4A-919C-4807-99F9-DBF9E356C514}" presName="desTx" presStyleLbl="alignAccFollowNode1" presStyleIdx="1" presStyleCnt="3">
        <dgm:presLayoutVars>
          <dgm:bulletEnabled val="1"/>
        </dgm:presLayoutVars>
      </dgm:prSet>
      <dgm:spPr/>
    </dgm:pt>
    <dgm:pt modelId="{351E6F79-13CB-4270-9D5C-4DDD28223786}" type="pres">
      <dgm:prSet presAssocID="{8D10FC19-79F0-44A5-820A-6011940E1456}" presName="space" presStyleCnt="0"/>
      <dgm:spPr/>
    </dgm:pt>
    <dgm:pt modelId="{5E4EEA68-C468-47CC-BF37-9CDB5E784C26}" type="pres">
      <dgm:prSet presAssocID="{9FD646D5-E008-4532-9665-876B1DE6C101}" presName="composite" presStyleCnt="0"/>
      <dgm:spPr/>
    </dgm:pt>
    <dgm:pt modelId="{F136DB8E-9808-4C88-9FA2-32AD1C77049D}" type="pres">
      <dgm:prSet presAssocID="{9FD646D5-E008-4532-9665-876B1DE6C101}" presName="parTx" presStyleLbl="alignNode1" presStyleIdx="2" presStyleCnt="3">
        <dgm:presLayoutVars>
          <dgm:chMax val="0"/>
          <dgm:chPref val="0"/>
          <dgm:bulletEnabled val="1"/>
        </dgm:presLayoutVars>
      </dgm:prSet>
      <dgm:spPr/>
    </dgm:pt>
    <dgm:pt modelId="{E7405337-4BDE-4928-A682-CAEECE761A7F}" type="pres">
      <dgm:prSet presAssocID="{9FD646D5-E008-4532-9665-876B1DE6C101}" presName="desTx" presStyleLbl="alignAccFollowNode1" presStyleIdx="2" presStyleCnt="3">
        <dgm:presLayoutVars>
          <dgm:bulletEnabled val="1"/>
        </dgm:presLayoutVars>
      </dgm:prSet>
      <dgm:spPr/>
    </dgm:pt>
  </dgm:ptLst>
  <dgm:cxnLst>
    <dgm:cxn modelId="{E4686F01-14B5-4326-A95E-1971CB28698F}" type="presOf" srcId="{D5A7CBEF-4763-4B52-AD13-A25AF08464A4}" destId="{D8304574-0E9F-4150-BD60-F2969D5DDEBF}" srcOrd="0" destOrd="4" presId="urn:microsoft.com/office/officeart/2005/8/layout/hList1"/>
    <dgm:cxn modelId="{0BDD2606-FF22-434B-B07C-B9A7F41DFB6E}" type="presOf" srcId="{0920B2E9-13C5-4C44-9F79-F38032C99AAF}" destId="{2F5EF06E-5BB9-4942-8F4E-F75881B1119B}" srcOrd="0" destOrd="2" presId="urn:microsoft.com/office/officeart/2005/8/layout/hList1"/>
    <dgm:cxn modelId="{3308DF15-AA73-4082-B618-DF76E1675477}" srcId="{644457E4-3F28-4C77-9179-055967F1DEE1}" destId="{D806878F-1809-4FD4-88A6-6759D4EAF7F2}" srcOrd="1" destOrd="0" parTransId="{35AFD57C-0787-4EC3-A0FE-A46BE7EDB1DA}" sibTransId="{910A4AE4-5D2B-46DC-BFBF-0669BF8EF181}"/>
    <dgm:cxn modelId="{A60A1718-486B-48DC-AED6-C76DD09D8B9D}" srcId="{E819B812-41F1-4EB9-81BA-2EFCCC7E6B43}" destId="{F98000FB-F934-42B1-B087-C4557F4A5D69}" srcOrd="4" destOrd="0" parTransId="{ADF96FC1-ABBF-4EDF-BF07-C5331E458948}" sibTransId="{62BAAC93-947C-4AC5-A369-F86259D3ADC6}"/>
    <dgm:cxn modelId="{2DB58C1D-2B3F-444F-9884-81CF1ECC0CD6}" type="presOf" srcId="{E7C2CB22-5483-4BBE-BDD1-6CAE9BE5558E}" destId="{D8304574-0E9F-4150-BD60-F2969D5DDEBF}" srcOrd="0" destOrd="1" presId="urn:microsoft.com/office/officeart/2005/8/layout/hList1"/>
    <dgm:cxn modelId="{61F2981D-D4A6-4177-96B8-D419C2A7198F}" srcId="{1D331D4A-919C-4807-99F9-DBF9E356C514}" destId="{172B449E-86CB-4F6E-A072-21C2FE499325}" srcOrd="0" destOrd="0" parTransId="{FFDAEAC6-91AA-4B4A-95DE-249F95D3E9CD}" sibTransId="{C6268DEB-C23F-4635-A92C-48164CE62903}"/>
    <dgm:cxn modelId="{0329AC2A-7564-4CBC-B216-FAD7BB89EC6A}" type="presOf" srcId="{1D331D4A-919C-4807-99F9-DBF9E356C514}" destId="{299A0365-0F2D-4ED4-A2DA-4A276ABE5E72}" srcOrd="0" destOrd="0" presId="urn:microsoft.com/office/officeart/2005/8/layout/hList1"/>
    <dgm:cxn modelId="{1F7EAC3A-2C55-48A2-AEA0-F88E4844AF1B}" srcId="{644457E4-3F28-4C77-9179-055967F1DEE1}" destId="{DC31EA84-A557-4714-94FE-2827C0CD198D}" srcOrd="2" destOrd="0" parTransId="{17807837-A8DF-4684-BAEE-8EC6255CF2DC}" sibTransId="{108977DF-28EC-4112-B770-CF30766B127D}"/>
    <dgm:cxn modelId="{8D60E93F-762C-45BC-973D-9AE2F7506CF7}" type="presOf" srcId="{DF6EFFD4-A8F9-4FC3-9205-E9EE046362BE}" destId="{D8304574-0E9F-4150-BD60-F2969D5DDEBF}" srcOrd="0" destOrd="6" presId="urn:microsoft.com/office/officeart/2005/8/layout/hList1"/>
    <dgm:cxn modelId="{071FA041-89CA-4A01-B366-00FD577A0FA3}" type="presOf" srcId="{1E4D8AF9-A49C-49CF-B533-4FFBE8333840}" destId="{D8304574-0E9F-4150-BD60-F2969D5DDEBF}" srcOrd="0" destOrd="3" presId="urn:microsoft.com/office/officeart/2005/8/layout/hList1"/>
    <dgm:cxn modelId="{1A93DB42-B9E1-4F13-9AB3-D99C03B8C95B}" srcId="{E9F65F09-8F68-487B-A4CE-82FD3837B52A}" destId="{1D331D4A-919C-4807-99F9-DBF9E356C514}" srcOrd="1" destOrd="0" parTransId="{6D0861AD-7FB3-4273-B668-AE44AC315272}" sibTransId="{8D10FC19-79F0-44A5-820A-6011940E1456}"/>
    <dgm:cxn modelId="{CD50BC45-1936-4334-8565-E3DFB6E9A1BF}" type="presOf" srcId="{0F59ADFA-BEC1-41CD-B93A-10026614AD17}" destId="{2F5EF06E-5BB9-4942-8F4E-F75881B1119B}" srcOrd="0" destOrd="3" presId="urn:microsoft.com/office/officeart/2005/8/layout/hList1"/>
    <dgm:cxn modelId="{20D5CC46-EECC-4C45-BEF8-C43E4F748565}" srcId="{E819B812-41F1-4EB9-81BA-2EFCCC7E6B43}" destId="{C74A5C86-AE43-484F-B793-A694F347E3E1}" srcOrd="1" destOrd="0" parTransId="{293A7A60-CDE3-4AD0-A638-0569025D07B4}" sibTransId="{3E039270-D1ED-4E89-BA24-A6730B29981A}"/>
    <dgm:cxn modelId="{CFDFE568-8E88-4565-B8B9-BCBC6E3A6E15}" srcId="{0E1A05BE-6F38-4975-AA51-EA13E1BF8ED2}" destId="{26A536AC-AB94-402F-B9F8-FE7EF7A0FCBC}" srcOrd="1" destOrd="0" parTransId="{74DB909A-C75C-4DEA-B717-8D332CD9E3B0}" sibTransId="{55DB4384-9BBA-41C0-8A8F-AFE9E240F887}"/>
    <dgm:cxn modelId="{FD3AC869-EA56-47DB-BA98-FBCD007755B3}" srcId="{1D331D4A-919C-4807-99F9-DBF9E356C514}" destId="{9FBED224-9CDF-486F-8644-B434FD30BCB9}" srcOrd="1" destOrd="0" parTransId="{EC012D0D-22C7-4B09-9801-23AE01D1DEF5}" sibTransId="{1DD62C9A-A914-4489-9732-DE22FAECA31D}"/>
    <dgm:cxn modelId="{DB49BD6A-8253-4C7B-A5BE-3F96D6692CF2}" srcId="{C5AA91EA-44FC-48DF-9975-54C5663A7A7E}" destId="{DF6EFFD4-A8F9-4FC3-9205-E9EE046362BE}" srcOrd="1" destOrd="0" parTransId="{2198501C-710B-4921-A8FD-9166BAC4ADB6}" sibTransId="{47396D21-6D6F-4796-AB15-BE64D69E19EE}"/>
    <dgm:cxn modelId="{B6276D72-E707-4D68-B7B0-85918E1603FA}" type="presOf" srcId="{DEF98E81-3EEB-4A5B-B5D5-E277A2F06088}" destId="{E7405337-4BDE-4928-A682-CAEECE761A7F}" srcOrd="0" destOrd="1" presId="urn:microsoft.com/office/officeart/2005/8/layout/hList1"/>
    <dgm:cxn modelId="{3861D952-DBBE-4CD8-A45C-54CF13F5454C}" srcId="{1D331D4A-919C-4807-99F9-DBF9E356C514}" destId="{0920B2E9-13C5-4C44-9F79-F38032C99AAF}" srcOrd="2" destOrd="0" parTransId="{A728A3F7-0830-42F7-B5DB-019EA2A20DA3}" sibTransId="{60DDE148-B05C-45EE-B7F9-90DED7C5EAF9}"/>
    <dgm:cxn modelId="{880CE773-ED0F-4E4D-B27E-7D09C012DABD}" type="presOf" srcId="{E9F65F09-8F68-487B-A4CE-82FD3837B52A}" destId="{BC0E2433-2699-4EF3-B8E1-55132A28B713}" srcOrd="0" destOrd="0" presId="urn:microsoft.com/office/officeart/2005/8/layout/hList1"/>
    <dgm:cxn modelId="{E1107854-0AC0-47EC-911D-CDA9A97B3156}" srcId="{DF6EFFD4-A8F9-4FC3-9205-E9EE046362BE}" destId="{8AEC8AAE-B201-4CC0-B388-2C9CD04C0A02}" srcOrd="0" destOrd="0" parTransId="{CB8C4580-EB2C-44F9-A033-1041BA40CD59}" sibTransId="{6F7C8510-2E3C-4C09-8784-1AEA8BBBE039}"/>
    <dgm:cxn modelId="{8C869174-84F8-4E99-8161-5042B6BE57B3}" type="presOf" srcId="{C5AA91EA-44FC-48DF-9975-54C5663A7A7E}" destId="{F15A6748-AF07-4293-885A-AECC8038CCC7}" srcOrd="0" destOrd="0" presId="urn:microsoft.com/office/officeart/2005/8/layout/hList1"/>
    <dgm:cxn modelId="{6A8BFF74-77E7-4F0C-AE82-05FDA8BAAD3F}" type="presOf" srcId="{DC31EA84-A557-4714-94FE-2827C0CD198D}" destId="{E7405337-4BDE-4928-A682-CAEECE761A7F}" srcOrd="0" destOrd="9" presId="urn:microsoft.com/office/officeart/2005/8/layout/hList1"/>
    <dgm:cxn modelId="{225F3275-7BAB-4C9F-9648-B572455A8571}" srcId="{644457E4-3F28-4C77-9179-055967F1DEE1}" destId="{DE18B1F0-F3C0-4CCC-8A39-3697D931FD20}" srcOrd="0" destOrd="0" parTransId="{86E95DE2-F380-438F-A57F-5E8F254EDAFC}" sibTransId="{B060F3CC-C2F9-4FC6-9DFB-DB73793734BD}"/>
    <dgm:cxn modelId="{9EB36B58-6226-4F85-BB2E-BC1A1E8ADDA1}" type="presOf" srcId="{44EDF8D7-0AAD-4C56-8FD0-72CC1C0C8E72}" destId="{E7405337-4BDE-4928-A682-CAEECE761A7F}" srcOrd="0" destOrd="3" presId="urn:microsoft.com/office/officeart/2005/8/layout/hList1"/>
    <dgm:cxn modelId="{7767757E-9908-4B3D-A324-3202D85779B6}" srcId="{E9F65F09-8F68-487B-A4CE-82FD3837B52A}" destId="{9FD646D5-E008-4532-9665-876B1DE6C101}" srcOrd="2" destOrd="0" parTransId="{13A8E717-9038-4E00-AD6D-4772725EF811}" sibTransId="{EE601146-D66E-4C93-8996-543D50B97053}"/>
    <dgm:cxn modelId="{CBA85D7F-943E-4387-9075-5A278CDE2C83}" type="presOf" srcId="{DE18B1F0-F3C0-4CCC-8A39-3697D931FD20}" destId="{E7405337-4BDE-4928-A682-CAEECE761A7F}" srcOrd="0" destOrd="7" presId="urn:microsoft.com/office/officeart/2005/8/layout/hList1"/>
    <dgm:cxn modelId="{B2071C83-4745-4E34-AB5C-D4FC93E689F0}" type="presOf" srcId="{9FBED224-9CDF-486F-8644-B434FD30BCB9}" destId="{2F5EF06E-5BB9-4942-8F4E-F75881B1119B}" srcOrd="0" destOrd="1" presId="urn:microsoft.com/office/officeart/2005/8/layout/hList1"/>
    <dgm:cxn modelId="{98FB8E86-6547-4A14-A260-7C4679292485}" srcId="{C5AA91EA-44FC-48DF-9975-54C5663A7A7E}" destId="{E819B812-41F1-4EB9-81BA-2EFCCC7E6B43}" srcOrd="0" destOrd="0" parTransId="{E2032D59-794F-436F-96FB-03A348EEE734}" sibTransId="{A4374232-01B9-48CD-9ECF-4A141A4554FA}"/>
    <dgm:cxn modelId="{1CB3AB88-3A91-4BDF-A17A-E776D975E04B}" srcId="{9FD646D5-E008-4532-9665-876B1DE6C101}" destId="{5C342419-5841-4403-BDDE-E305C0FCD734}" srcOrd="1" destOrd="0" parTransId="{EB7DD7CA-1C1E-4978-ABB5-CC62C152B76C}" sibTransId="{E10BC5B4-37A5-4C5E-98A1-2845796C1515}"/>
    <dgm:cxn modelId="{3AB9F88B-E71A-4251-934C-90F0260B92E5}" srcId="{9FD646D5-E008-4532-9665-876B1DE6C101}" destId="{0E1A05BE-6F38-4975-AA51-EA13E1BF8ED2}" srcOrd="0" destOrd="0" parTransId="{698381BC-1939-4D80-92C4-3DAA3ED97D87}" sibTransId="{84933C44-FFC3-41C4-85BD-E6F2EDBE4A10}"/>
    <dgm:cxn modelId="{273DE995-5AE0-410E-9C6A-77A0CF0E3D75}" srcId="{E819B812-41F1-4EB9-81BA-2EFCCC7E6B43}" destId="{D5A7CBEF-4763-4B52-AD13-A25AF08464A4}" srcOrd="3" destOrd="0" parTransId="{9DDCF464-6EBE-4986-AC22-54C11C773520}" sibTransId="{7EC9DB8E-9ACE-41DD-B9E4-1997BB1E041E}"/>
    <dgm:cxn modelId="{A33E4F98-542E-493A-A786-91E94B1DDF3A}" type="presOf" srcId="{F98000FB-F934-42B1-B087-C4557F4A5D69}" destId="{D8304574-0E9F-4150-BD60-F2969D5DDEBF}" srcOrd="0" destOrd="5" presId="urn:microsoft.com/office/officeart/2005/8/layout/hList1"/>
    <dgm:cxn modelId="{FBBCE1A6-9001-47C0-8C03-B39370853EB0}" srcId="{E9F65F09-8F68-487B-A4CE-82FD3837B52A}" destId="{C5AA91EA-44FC-48DF-9975-54C5663A7A7E}" srcOrd="0" destOrd="0" parTransId="{B89D88B7-1F73-4E09-A74C-2E48F192F0A1}" sibTransId="{EE95903D-126B-4CF5-A20D-F5FE0C8D5ED5}"/>
    <dgm:cxn modelId="{B81C27A8-986C-4DFB-860B-6DD14FB09159}" srcId="{0E1A05BE-6F38-4975-AA51-EA13E1BF8ED2}" destId="{44EDF8D7-0AAD-4C56-8FD0-72CC1C0C8E72}" srcOrd="2" destOrd="0" parTransId="{5B195798-1E8F-4A6B-B8E4-15303C2C5381}" sibTransId="{B3775432-B828-4A69-8DB4-FB4A7D33D247}"/>
    <dgm:cxn modelId="{309B1EAA-DD2C-413E-8725-6AD4EF1EBA3A}" type="presOf" srcId="{F8C05411-E184-4055-9A70-45B840E3E896}" destId="{E7405337-4BDE-4928-A682-CAEECE761A7F}" srcOrd="0" destOrd="4" presId="urn:microsoft.com/office/officeart/2005/8/layout/hList1"/>
    <dgm:cxn modelId="{C61305AC-A3EC-4488-8CC4-5640579978D1}" srcId="{9FD646D5-E008-4532-9665-876B1DE6C101}" destId="{644457E4-3F28-4C77-9179-055967F1DEE1}" srcOrd="2" destOrd="0" parTransId="{B9EBE40A-8247-4E30-BE3A-8DAC61075B2D}" sibTransId="{6B4575F6-81EF-48A2-8F98-2DDC6F4F00CF}"/>
    <dgm:cxn modelId="{45F535AE-27BA-46AD-9223-58F278C83C68}" srcId="{1D331D4A-919C-4807-99F9-DBF9E356C514}" destId="{0F59ADFA-BEC1-41CD-B93A-10026614AD17}" srcOrd="3" destOrd="0" parTransId="{FD3D5BC8-D29B-4EAC-B206-B30F12E922BF}" sibTransId="{450D9062-2EB6-4FCF-83FF-782ADD9CBA8C}"/>
    <dgm:cxn modelId="{DBC884BC-35A8-4EF9-BB4F-6C3F09B2C8D4}" type="presOf" srcId="{9FD646D5-E008-4532-9665-876B1DE6C101}" destId="{F136DB8E-9808-4C88-9FA2-32AD1C77049D}" srcOrd="0" destOrd="0" presId="urn:microsoft.com/office/officeart/2005/8/layout/hList1"/>
    <dgm:cxn modelId="{D5FA65BE-D41C-455A-BAB9-824B4AD3A7E9}" srcId="{DF6EFFD4-A8F9-4FC3-9205-E9EE046362BE}" destId="{9EF321A7-1D05-4E43-91B8-47C88C3BAB71}" srcOrd="1" destOrd="0" parTransId="{EE3EB4B5-5D18-4DD6-B577-3BB7CB52C54C}" sibTransId="{49EA4928-9E74-4A2D-9D1E-3AB5AE7EB868}"/>
    <dgm:cxn modelId="{B741D9BF-6136-48AE-A305-8EE647B5FFDA}" srcId="{E819B812-41F1-4EB9-81BA-2EFCCC7E6B43}" destId="{E7C2CB22-5483-4BBE-BDD1-6CAE9BE5558E}" srcOrd="0" destOrd="0" parTransId="{954F1BE9-CF14-49D8-ABD8-75E8B267D886}" sibTransId="{2FCF22C3-38D6-4111-8D48-8105FD3EAC29}"/>
    <dgm:cxn modelId="{442112C1-7267-4FBE-8809-1083953AEF11}" type="presOf" srcId="{8AEC8AAE-B201-4CC0-B388-2C9CD04C0A02}" destId="{D8304574-0E9F-4150-BD60-F2969D5DDEBF}" srcOrd="0" destOrd="7" presId="urn:microsoft.com/office/officeart/2005/8/layout/hList1"/>
    <dgm:cxn modelId="{D1B5C9C2-EB64-4532-860C-4FBB6E1491E7}" type="presOf" srcId="{9EF321A7-1D05-4E43-91B8-47C88C3BAB71}" destId="{D8304574-0E9F-4150-BD60-F2969D5DDEBF}" srcOrd="0" destOrd="8" presId="urn:microsoft.com/office/officeart/2005/8/layout/hList1"/>
    <dgm:cxn modelId="{C00DECC5-D780-4571-B74D-A8199963E0AF}" srcId="{E819B812-41F1-4EB9-81BA-2EFCCC7E6B43}" destId="{1E4D8AF9-A49C-49CF-B533-4FFBE8333840}" srcOrd="2" destOrd="0" parTransId="{B120BE3F-AD7C-4881-9C9C-68E9CFFD9B00}" sibTransId="{731F8AA3-9555-4F3C-B84B-C0DB3023ADFA}"/>
    <dgm:cxn modelId="{D9F240CE-3A43-4422-9859-54D933D45309}" type="presOf" srcId="{D806878F-1809-4FD4-88A6-6759D4EAF7F2}" destId="{E7405337-4BDE-4928-A682-CAEECE761A7F}" srcOrd="0" destOrd="8" presId="urn:microsoft.com/office/officeart/2005/8/layout/hList1"/>
    <dgm:cxn modelId="{F2E9D3CF-85CA-4A4B-8B3B-37670478DF80}" type="presOf" srcId="{C74A5C86-AE43-484F-B793-A694F347E3E1}" destId="{D8304574-0E9F-4150-BD60-F2969D5DDEBF}" srcOrd="0" destOrd="2" presId="urn:microsoft.com/office/officeart/2005/8/layout/hList1"/>
    <dgm:cxn modelId="{63B85CD6-4C34-4BDB-9D44-8ACD9BA682E9}" type="presOf" srcId="{E819B812-41F1-4EB9-81BA-2EFCCC7E6B43}" destId="{D8304574-0E9F-4150-BD60-F2969D5DDEBF}" srcOrd="0" destOrd="0" presId="urn:microsoft.com/office/officeart/2005/8/layout/hList1"/>
    <dgm:cxn modelId="{DEF49FD7-7A87-4DC2-B51E-F9D2FEFF25D9}" type="presOf" srcId="{26A536AC-AB94-402F-B9F8-FE7EF7A0FCBC}" destId="{E7405337-4BDE-4928-A682-CAEECE761A7F}" srcOrd="0" destOrd="2" presId="urn:microsoft.com/office/officeart/2005/8/layout/hList1"/>
    <dgm:cxn modelId="{33F015D8-1A6F-40E4-9A2A-6B5225815935}" type="presOf" srcId="{172B449E-86CB-4F6E-A072-21C2FE499325}" destId="{2F5EF06E-5BB9-4942-8F4E-F75881B1119B}" srcOrd="0" destOrd="0" presId="urn:microsoft.com/office/officeart/2005/8/layout/hList1"/>
    <dgm:cxn modelId="{866A71D9-A108-4F88-95C4-E5E70EC04C14}" srcId="{0E1A05BE-6F38-4975-AA51-EA13E1BF8ED2}" destId="{DEF98E81-3EEB-4A5B-B5D5-E277A2F06088}" srcOrd="0" destOrd="0" parTransId="{C9BEA157-8774-48DA-9C89-6D665F622A12}" sibTransId="{2D06B6A2-7136-45D4-8759-D01CA18BC5DD}"/>
    <dgm:cxn modelId="{926CC0DD-F656-47B5-AF11-EBBF6A088CAC}" type="presOf" srcId="{5C342419-5841-4403-BDDE-E305C0FCD734}" destId="{E7405337-4BDE-4928-A682-CAEECE761A7F}" srcOrd="0" destOrd="5" presId="urn:microsoft.com/office/officeart/2005/8/layout/hList1"/>
    <dgm:cxn modelId="{2A6CD6E6-97CE-4FE7-B901-0493337726D8}" type="presOf" srcId="{0E1A05BE-6F38-4975-AA51-EA13E1BF8ED2}" destId="{E7405337-4BDE-4928-A682-CAEECE761A7F}" srcOrd="0" destOrd="0" presId="urn:microsoft.com/office/officeart/2005/8/layout/hList1"/>
    <dgm:cxn modelId="{1EEDA9F0-B942-4F85-B389-1E1E0D3077DB}" type="presOf" srcId="{644457E4-3F28-4C77-9179-055967F1DEE1}" destId="{E7405337-4BDE-4928-A682-CAEECE761A7F}" srcOrd="0" destOrd="6" presId="urn:microsoft.com/office/officeart/2005/8/layout/hList1"/>
    <dgm:cxn modelId="{B25480F1-4D2E-46CD-85BB-E22FCA2E6C53}" srcId="{0E1A05BE-6F38-4975-AA51-EA13E1BF8ED2}" destId="{F8C05411-E184-4055-9A70-45B840E3E896}" srcOrd="3" destOrd="0" parTransId="{D4D69D8A-31DE-4BF4-97AA-9BB073728257}" sibTransId="{00397EAD-7DE1-4B5F-B06D-006BCC2818AD}"/>
    <dgm:cxn modelId="{F693332F-1197-4C07-9A61-8FB84978F189}" type="presParOf" srcId="{BC0E2433-2699-4EF3-B8E1-55132A28B713}" destId="{45B90F09-A377-4105-91E6-E9CA3B0B4D13}" srcOrd="0" destOrd="0" presId="urn:microsoft.com/office/officeart/2005/8/layout/hList1"/>
    <dgm:cxn modelId="{F6086DC8-73A1-4C88-B432-A638BFA80B3B}" type="presParOf" srcId="{45B90F09-A377-4105-91E6-E9CA3B0B4D13}" destId="{F15A6748-AF07-4293-885A-AECC8038CCC7}" srcOrd="0" destOrd="0" presId="urn:microsoft.com/office/officeart/2005/8/layout/hList1"/>
    <dgm:cxn modelId="{6DE249A4-94A0-47E5-9879-4B7C0321D783}" type="presParOf" srcId="{45B90F09-A377-4105-91E6-E9CA3B0B4D13}" destId="{D8304574-0E9F-4150-BD60-F2969D5DDEBF}" srcOrd="1" destOrd="0" presId="urn:microsoft.com/office/officeart/2005/8/layout/hList1"/>
    <dgm:cxn modelId="{9EB1F157-07A2-45C7-A89A-2BDBF0749C72}" type="presParOf" srcId="{BC0E2433-2699-4EF3-B8E1-55132A28B713}" destId="{6B27DAFC-FF33-4CA5-A7D1-383CD533C36E}" srcOrd="1" destOrd="0" presId="urn:microsoft.com/office/officeart/2005/8/layout/hList1"/>
    <dgm:cxn modelId="{BF1A4E7B-B11D-4FB1-821E-ED0922FAB597}" type="presParOf" srcId="{BC0E2433-2699-4EF3-B8E1-55132A28B713}" destId="{7356AC6A-2B52-4759-9F73-E699A2E5279E}" srcOrd="2" destOrd="0" presId="urn:microsoft.com/office/officeart/2005/8/layout/hList1"/>
    <dgm:cxn modelId="{7C6E5253-A274-4DD3-B095-36C366CC6105}" type="presParOf" srcId="{7356AC6A-2B52-4759-9F73-E699A2E5279E}" destId="{299A0365-0F2D-4ED4-A2DA-4A276ABE5E72}" srcOrd="0" destOrd="0" presId="urn:microsoft.com/office/officeart/2005/8/layout/hList1"/>
    <dgm:cxn modelId="{B8DD5ABD-F792-4797-8B31-1A03B1892573}" type="presParOf" srcId="{7356AC6A-2B52-4759-9F73-E699A2E5279E}" destId="{2F5EF06E-5BB9-4942-8F4E-F75881B1119B}" srcOrd="1" destOrd="0" presId="urn:microsoft.com/office/officeart/2005/8/layout/hList1"/>
    <dgm:cxn modelId="{BFDF32B1-6410-472B-9F45-AD8BBE018143}" type="presParOf" srcId="{BC0E2433-2699-4EF3-B8E1-55132A28B713}" destId="{351E6F79-13CB-4270-9D5C-4DDD28223786}" srcOrd="3" destOrd="0" presId="urn:microsoft.com/office/officeart/2005/8/layout/hList1"/>
    <dgm:cxn modelId="{2C8D51AB-65F9-4AD9-ACAF-D23CEA16905F}" type="presParOf" srcId="{BC0E2433-2699-4EF3-B8E1-55132A28B713}" destId="{5E4EEA68-C468-47CC-BF37-9CDB5E784C26}" srcOrd="4" destOrd="0" presId="urn:microsoft.com/office/officeart/2005/8/layout/hList1"/>
    <dgm:cxn modelId="{E94E122F-7D40-473F-97DC-8F5E35CDA288}" type="presParOf" srcId="{5E4EEA68-C468-47CC-BF37-9CDB5E784C26}" destId="{F136DB8E-9808-4C88-9FA2-32AD1C77049D}" srcOrd="0" destOrd="0" presId="urn:microsoft.com/office/officeart/2005/8/layout/hList1"/>
    <dgm:cxn modelId="{30BFFA0A-456E-414E-98C9-F0A59D2D7496}" type="presParOf" srcId="{5E4EEA68-C468-47CC-BF37-9CDB5E784C26}" destId="{E7405337-4BDE-4928-A682-CAEECE761A7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DBC29C-0E49-415B-8172-B08F5FC56F6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54AB5CF0-02B3-42FF-A13F-AE1837B0B294}">
      <dgm:prSet/>
      <dgm:spPr/>
      <dgm:t>
        <a:bodyPr/>
        <a:lstStyle/>
        <a:p>
          <a:r>
            <a:rPr lang="en-US" dirty="0"/>
            <a:t>Community Planning &amp; Development</a:t>
          </a:r>
        </a:p>
      </dgm:t>
    </dgm:pt>
    <dgm:pt modelId="{9D513C19-916E-476F-B7EA-646A96E1201D}" type="parTrans" cxnId="{B2E011DD-231E-4BAE-9ED4-BA277907F478}">
      <dgm:prSet/>
      <dgm:spPr/>
      <dgm:t>
        <a:bodyPr/>
        <a:lstStyle/>
        <a:p>
          <a:endParaRPr lang="en-US"/>
        </a:p>
      </dgm:t>
    </dgm:pt>
    <dgm:pt modelId="{94B060CC-85C4-4B01-AC09-BF88A3346EB2}" type="sibTrans" cxnId="{B2E011DD-231E-4BAE-9ED4-BA277907F478}">
      <dgm:prSet/>
      <dgm:spPr/>
      <dgm:t>
        <a:bodyPr/>
        <a:lstStyle/>
        <a:p>
          <a:endParaRPr lang="en-US"/>
        </a:p>
      </dgm:t>
    </dgm:pt>
    <dgm:pt modelId="{69796E45-7DBF-4742-A065-C2C378898B46}">
      <dgm:prSet/>
      <dgm:spPr/>
      <dgm:t>
        <a:bodyPr/>
        <a:lstStyle/>
        <a:p>
          <a:r>
            <a:rPr lang="en-US"/>
            <a:t>Community Development Block Grants (CDBG)</a:t>
          </a:r>
        </a:p>
      </dgm:t>
    </dgm:pt>
    <dgm:pt modelId="{A124B385-E34F-4A0F-A8C8-AA089812DE63}" type="parTrans" cxnId="{3E3D937C-50C2-48CB-8782-F67F3160101D}">
      <dgm:prSet/>
      <dgm:spPr/>
      <dgm:t>
        <a:bodyPr/>
        <a:lstStyle/>
        <a:p>
          <a:endParaRPr lang="en-US"/>
        </a:p>
      </dgm:t>
    </dgm:pt>
    <dgm:pt modelId="{840BDA4A-7F5C-4A02-AA2F-47E910131EDB}" type="sibTrans" cxnId="{3E3D937C-50C2-48CB-8782-F67F3160101D}">
      <dgm:prSet/>
      <dgm:spPr/>
      <dgm:t>
        <a:bodyPr/>
        <a:lstStyle/>
        <a:p>
          <a:endParaRPr lang="en-US"/>
        </a:p>
      </dgm:t>
    </dgm:pt>
    <dgm:pt modelId="{B0386245-B830-4EC6-96FE-22621B6F587F}">
      <dgm:prSet/>
      <dgm:spPr/>
      <dgm:t>
        <a:bodyPr/>
        <a:lstStyle/>
        <a:p>
          <a:r>
            <a:rPr lang="en-US"/>
            <a:t>CDBG-Disaster Recovery </a:t>
          </a:r>
        </a:p>
      </dgm:t>
    </dgm:pt>
    <dgm:pt modelId="{E1AE63F4-B74C-4A4C-8892-91FF2C260F08}" type="parTrans" cxnId="{A70ED5A1-D398-4150-B8E5-61532C6430EC}">
      <dgm:prSet/>
      <dgm:spPr/>
      <dgm:t>
        <a:bodyPr/>
        <a:lstStyle/>
        <a:p>
          <a:endParaRPr lang="en-US"/>
        </a:p>
      </dgm:t>
    </dgm:pt>
    <dgm:pt modelId="{241C35DF-A96B-43C1-B046-1EB379118DCE}" type="sibTrans" cxnId="{A70ED5A1-D398-4150-B8E5-61532C6430EC}">
      <dgm:prSet/>
      <dgm:spPr/>
      <dgm:t>
        <a:bodyPr/>
        <a:lstStyle/>
        <a:p>
          <a:endParaRPr lang="en-US"/>
        </a:p>
      </dgm:t>
    </dgm:pt>
    <dgm:pt modelId="{AF3A19C7-2139-4AFD-B6F4-A99625754F68}">
      <dgm:prSet/>
      <dgm:spPr/>
      <dgm:t>
        <a:bodyPr/>
        <a:lstStyle/>
        <a:p>
          <a:r>
            <a:rPr lang="en-US"/>
            <a:t>Section 108 Loan Guarantees</a:t>
          </a:r>
        </a:p>
      </dgm:t>
    </dgm:pt>
    <dgm:pt modelId="{F6670FE9-1BA7-4658-B4CD-34E0D01A24A3}" type="parTrans" cxnId="{75F12F68-24F9-47F9-ADA3-E1E7A380F297}">
      <dgm:prSet/>
      <dgm:spPr/>
      <dgm:t>
        <a:bodyPr/>
        <a:lstStyle/>
        <a:p>
          <a:endParaRPr lang="en-US"/>
        </a:p>
      </dgm:t>
    </dgm:pt>
    <dgm:pt modelId="{685DEB95-3EC8-4313-BCAD-EB06B4273C77}" type="sibTrans" cxnId="{75F12F68-24F9-47F9-ADA3-E1E7A380F297}">
      <dgm:prSet/>
      <dgm:spPr/>
      <dgm:t>
        <a:bodyPr/>
        <a:lstStyle/>
        <a:p>
          <a:endParaRPr lang="en-US"/>
        </a:p>
      </dgm:t>
    </dgm:pt>
    <dgm:pt modelId="{7554B144-267D-4A14-BA1A-F348247BA7A7}">
      <dgm:prSet/>
      <dgm:spPr/>
      <dgm:t>
        <a:bodyPr/>
        <a:lstStyle/>
        <a:p>
          <a:r>
            <a:rPr lang="en-US" dirty="0"/>
            <a:t>HOME Investment Partnerships Program (HOME)</a:t>
          </a:r>
        </a:p>
      </dgm:t>
    </dgm:pt>
    <dgm:pt modelId="{2EE02A15-6D55-4CC4-85D5-5976D5DF8F37}" type="parTrans" cxnId="{163EC3AF-4212-4845-81B5-C8E822673E08}">
      <dgm:prSet/>
      <dgm:spPr/>
      <dgm:t>
        <a:bodyPr/>
        <a:lstStyle/>
        <a:p>
          <a:endParaRPr lang="en-US"/>
        </a:p>
      </dgm:t>
    </dgm:pt>
    <dgm:pt modelId="{0B76159D-24C3-45E0-880B-383852C26B1E}" type="sibTrans" cxnId="{163EC3AF-4212-4845-81B5-C8E822673E08}">
      <dgm:prSet/>
      <dgm:spPr/>
      <dgm:t>
        <a:bodyPr/>
        <a:lstStyle/>
        <a:p>
          <a:endParaRPr lang="en-US"/>
        </a:p>
      </dgm:t>
    </dgm:pt>
    <dgm:pt modelId="{3A11D02C-FB9D-4BE0-9F0F-E22E8AA555DA}">
      <dgm:prSet/>
      <dgm:spPr/>
      <dgm:t>
        <a:bodyPr/>
        <a:lstStyle/>
        <a:p>
          <a:r>
            <a:rPr lang="en-US"/>
            <a:t>Housing Trust Fund (HTF)</a:t>
          </a:r>
        </a:p>
      </dgm:t>
    </dgm:pt>
    <dgm:pt modelId="{DA2D9D87-C2F5-4A00-A5EB-852C511827D1}" type="parTrans" cxnId="{70AD406C-D612-450D-B28F-61AA572DE0A2}">
      <dgm:prSet/>
      <dgm:spPr/>
      <dgm:t>
        <a:bodyPr/>
        <a:lstStyle/>
        <a:p>
          <a:endParaRPr lang="en-US"/>
        </a:p>
      </dgm:t>
    </dgm:pt>
    <dgm:pt modelId="{F5A5E774-E399-4B48-9EF3-72BDBD1E79DC}" type="sibTrans" cxnId="{70AD406C-D612-450D-B28F-61AA572DE0A2}">
      <dgm:prSet/>
      <dgm:spPr/>
      <dgm:t>
        <a:bodyPr/>
        <a:lstStyle/>
        <a:p>
          <a:endParaRPr lang="en-US"/>
        </a:p>
      </dgm:t>
    </dgm:pt>
    <dgm:pt modelId="{B8B90272-5220-45D9-B783-D4EE3B409149}">
      <dgm:prSet/>
      <dgm:spPr/>
      <dgm:t>
        <a:bodyPr/>
        <a:lstStyle/>
        <a:p>
          <a:r>
            <a:rPr lang="en-US"/>
            <a:t>Homeless Assistance Programs</a:t>
          </a:r>
        </a:p>
      </dgm:t>
    </dgm:pt>
    <dgm:pt modelId="{662D63AB-C7E9-4D2C-B1C7-1119969190C2}" type="parTrans" cxnId="{F9FE7193-D7A6-4DE4-92F8-83DAD4FE8A10}">
      <dgm:prSet/>
      <dgm:spPr/>
      <dgm:t>
        <a:bodyPr/>
        <a:lstStyle/>
        <a:p>
          <a:endParaRPr lang="en-US"/>
        </a:p>
      </dgm:t>
    </dgm:pt>
    <dgm:pt modelId="{105F18F2-F5BA-48A8-92BF-EE3684E86E0D}" type="sibTrans" cxnId="{F9FE7193-D7A6-4DE4-92F8-83DAD4FE8A10}">
      <dgm:prSet/>
      <dgm:spPr/>
      <dgm:t>
        <a:bodyPr/>
        <a:lstStyle/>
        <a:p>
          <a:endParaRPr lang="en-US"/>
        </a:p>
      </dgm:t>
    </dgm:pt>
    <dgm:pt modelId="{89785D03-14F9-4ADF-BFBC-A8FE8320C9BD}">
      <dgm:prSet/>
      <dgm:spPr/>
      <dgm:t>
        <a:bodyPr/>
        <a:lstStyle/>
        <a:p>
          <a:r>
            <a:rPr lang="en-US"/>
            <a:t>Public Housing</a:t>
          </a:r>
        </a:p>
      </dgm:t>
    </dgm:pt>
    <dgm:pt modelId="{1560009F-2BBC-49BC-8DF6-031D156DB592}" type="parTrans" cxnId="{FB175890-3718-4523-BFD7-7371F9831ADE}">
      <dgm:prSet/>
      <dgm:spPr/>
      <dgm:t>
        <a:bodyPr/>
        <a:lstStyle/>
        <a:p>
          <a:endParaRPr lang="en-US"/>
        </a:p>
      </dgm:t>
    </dgm:pt>
    <dgm:pt modelId="{06BE602C-E7BD-4C69-97CA-7C7CCA8FDFF7}" type="sibTrans" cxnId="{FB175890-3718-4523-BFD7-7371F9831ADE}">
      <dgm:prSet/>
      <dgm:spPr/>
      <dgm:t>
        <a:bodyPr/>
        <a:lstStyle/>
        <a:p>
          <a:endParaRPr lang="en-US"/>
        </a:p>
      </dgm:t>
    </dgm:pt>
    <dgm:pt modelId="{81A0BC53-67D8-4F57-9B7B-9738A598EF9E}">
      <dgm:prSet/>
      <dgm:spPr/>
      <dgm:t>
        <a:bodyPr/>
        <a:lstStyle/>
        <a:p>
          <a:r>
            <a:rPr lang="en-US"/>
            <a:t>Choice Neighborhoods</a:t>
          </a:r>
        </a:p>
      </dgm:t>
    </dgm:pt>
    <dgm:pt modelId="{B82C9C27-62FB-4B44-B92F-2B0F75C8D9E5}" type="parTrans" cxnId="{7AA74C33-DEF2-44DE-B180-5AADDC2F4C4B}">
      <dgm:prSet/>
      <dgm:spPr/>
      <dgm:t>
        <a:bodyPr/>
        <a:lstStyle/>
        <a:p>
          <a:endParaRPr lang="en-US"/>
        </a:p>
      </dgm:t>
    </dgm:pt>
    <dgm:pt modelId="{E4ACD816-D5C0-4D5F-89AE-4CF4C4AF4564}" type="sibTrans" cxnId="{7AA74C33-DEF2-44DE-B180-5AADDC2F4C4B}">
      <dgm:prSet/>
      <dgm:spPr/>
      <dgm:t>
        <a:bodyPr/>
        <a:lstStyle/>
        <a:p>
          <a:endParaRPr lang="en-US"/>
        </a:p>
      </dgm:t>
    </dgm:pt>
    <dgm:pt modelId="{E183CD7D-52ED-4BFE-91F5-D8F12E48E397}">
      <dgm:prSet/>
      <dgm:spPr/>
      <dgm:t>
        <a:bodyPr/>
        <a:lstStyle/>
        <a:p>
          <a:r>
            <a:rPr lang="en-US"/>
            <a:t>Capital Fund Program</a:t>
          </a:r>
        </a:p>
      </dgm:t>
    </dgm:pt>
    <dgm:pt modelId="{6903375C-072D-40A8-A733-70FFAB53AEF2}" type="parTrans" cxnId="{2F04C18A-6BE8-47A0-AC6B-DC241ABF6B84}">
      <dgm:prSet/>
      <dgm:spPr/>
      <dgm:t>
        <a:bodyPr/>
        <a:lstStyle/>
        <a:p>
          <a:endParaRPr lang="en-US"/>
        </a:p>
      </dgm:t>
    </dgm:pt>
    <dgm:pt modelId="{EBE8F874-32A4-4EE6-B8F1-0D07BD69EC98}" type="sibTrans" cxnId="{2F04C18A-6BE8-47A0-AC6B-DC241ABF6B84}">
      <dgm:prSet/>
      <dgm:spPr/>
      <dgm:t>
        <a:bodyPr/>
        <a:lstStyle/>
        <a:p>
          <a:endParaRPr lang="en-US"/>
        </a:p>
      </dgm:t>
    </dgm:pt>
    <dgm:pt modelId="{CCC55A5C-6FCC-4263-9098-941221946564}">
      <dgm:prSet/>
      <dgm:spPr/>
      <dgm:t>
        <a:bodyPr/>
        <a:lstStyle/>
        <a:p>
          <a:r>
            <a:rPr lang="en-US"/>
            <a:t>Project Based Voucher Program (PBV)</a:t>
          </a:r>
        </a:p>
      </dgm:t>
    </dgm:pt>
    <dgm:pt modelId="{53A51856-7750-41A1-8691-F90876617A7B}" type="parTrans" cxnId="{3C5CFAA1-DA1C-4366-B1DC-DCEA20164F4F}">
      <dgm:prSet/>
      <dgm:spPr/>
      <dgm:t>
        <a:bodyPr/>
        <a:lstStyle/>
        <a:p>
          <a:endParaRPr lang="en-US"/>
        </a:p>
      </dgm:t>
    </dgm:pt>
    <dgm:pt modelId="{4EE425FC-3CFD-4336-85DD-2BD2E7CD1EF6}" type="sibTrans" cxnId="{3C5CFAA1-DA1C-4366-B1DC-DCEA20164F4F}">
      <dgm:prSet/>
      <dgm:spPr/>
      <dgm:t>
        <a:bodyPr/>
        <a:lstStyle/>
        <a:p>
          <a:endParaRPr lang="en-US"/>
        </a:p>
      </dgm:t>
    </dgm:pt>
    <dgm:pt modelId="{C177BDCA-B669-4750-8EF0-404AB99DE3B4}">
      <dgm:prSet/>
      <dgm:spPr/>
      <dgm:t>
        <a:bodyPr/>
        <a:lstStyle/>
        <a:p>
          <a:r>
            <a:rPr lang="en-US"/>
            <a:t>Housing</a:t>
          </a:r>
        </a:p>
      </dgm:t>
    </dgm:pt>
    <dgm:pt modelId="{318F2D17-F629-4F28-8F3A-EAC22AEA97D3}" type="parTrans" cxnId="{DB0F3EDB-431D-4116-BF09-11ACFD0008C6}">
      <dgm:prSet/>
      <dgm:spPr/>
      <dgm:t>
        <a:bodyPr/>
        <a:lstStyle/>
        <a:p>
          <a:endParaRPr lang="en-US"/>
        </a:p>
      </dgm:t>
    </dgm:pt>
    <dgm:pt modelId="{36DE272D-FE1B-4F9C-9908-4D31132DD5A2}" type="sibTrans" cxnId="{DB0F3EDB-431D-4116-BF09-11ACFD0008C6}">
      <dgm:prSet/>
      <dgm:spPr/>
      <dgm:t>
        <a:bodyPr/>
        <a:lstStyle/>
        <a:p>
          <a:endParaRPr lang="en-US"/>
        </a:p>
      </dgm:t>
    </dgm:pt>
    <dgm:pt modelId="{ECFC39A5-1F87-4884-9A7A-37C849E5233D}">
      <dgm:prSet/>
      <dgm:spPr/>
      <dgm:t>
        <a:bodyPr/>
        <a:lstStyle/>
        <a:p>
          <a:r>
            <a:rPr lang="en-US"/>
            <a:t>Rental Assistance Demonstration (AD)</a:t>
          </a:r>
        </a:p>
      </dgm:t>
    </dgm:pt>
    <dgm:pt modelId="{F679370D-2715-4693-8DFF-6D13F45A6FFC}" type="parTrans" cxnId="{2713DB23-B6A0-46C0-B301-692FE50F74BD}">
      <dgm:prSet/>
      <dgm:spPr/>
      <dgm:t>
        <a:bodyPr/>
        <a:lstStyle/>
        <a:p>
          <a:endParaRPr lang="en-US"/>
        </a:p>
      </dgm:t>
    </dgm:pt>
    <dgm:pt modelId="{72E533DB-FDE4-46D3-A0DD-924415F7FF51}" type="sibTrans" cxnId="{2713DB23-B6A0-46C0-B301-692FE50F74BD}">
      <dgm:prSet/>
      <dgm:spPr/>
      <dgm:t>
        <a:bodyPr/>
        <a:lstStyle/>
        <a:p>
          <a:endParaRPr lang="en-US"/>
        </a:p>
      </dgm:t>
    </dgm:pt>
    <dgm:pt modelId="{F088B02F-679B-4E61-88C2-26365BD2DD0E}">
      <dgm:prSet/>
      <dgm:spPr/>
      <dgm:t>
        <a:bodyPr/>
        <a:lstStyle/>
        <a:p>
          <a:r>
            <a:rPr lang="en-US"/>
            <a:t>Project Based Rental Assistance Program (PBRA)</a:t>
          </a:r>
        </a:p>
      </dgm:t>
    </dgm:pt>
    <dgm:pt modelId="{2AABE98A-09AF-447B-80EE-63FE2DBA2389}" type="parTrans" cxnId="{364A87BB-193E-450B-9990-5CBA70F27DE5}">
      <dgm:prSet/>
      <dgm:spPr/>
      <dgm:t>
        <a:bodyPr/>
        <a:lstStyle/>
        <a:p>
          <a:endParaRPr lang="en-US"/>
        </a:p>
      </dgm:t>
    </dgm:pt>
    <dgm:pt modelId="{EAF22A35-608B-47A3-80F7-8CEAE91C20C9}" type="sibTrans" cxnId="{364A87BB-193E-450B-9990-5CBA70F27DE5}">
      <dgm:prSet/>
      <dgm:spPr/>
      <dgm:t>
        <a:bodyPr/>
        <a:lstStyle/>
        <a:p>
          <a:endParaRPr lang="en-US"/>
        </a:p>
      </dgm:t>
    </dgm:pt>
    <dgm:pt modelId="{A9C59D94-546B-46F6-90E7-CD9B47352CED}" type="pres">
      <dgm:prSet presAssocID="{A6DBC29C-0E49-415B-8172-B08F5FC56F63}" presName="linear" presStyleCnt="0">
        <dgm:presLayoutVars>
          <dgm:dir/>
          <dgm:animLvl val="lvl"/>
          <dgm:resizeHandles val="exact"/>
        </dgm:presLayoutVars>
      </dgm:prSet>
      <dgm:spPr/>
    </dgm:pt>
    <dgm:pt modelId="{A639FB17-1EF3-46AC-8E83-11A70906E963}" type="pres">
      <dgm:prSet presAssocID="{54AB5CF0-02B3-42FF-A13F-AE1837B0B294}" presName="parentLin" presStyleCnt="0"/>
      <dgm:spPr/>
    </dgm:pt>
    <dgm:pt modelId="{81A9FBAF-54E4-4C0E-98D3-6FAAA7129439}" type="pres">
      <dgm:prSet presAssocID="{54AB5CF0-02B3-42FF-A13F-AE1837B0B294}" presName="parentLeftMargin" presStyleLbl="node1" presStyleIdx="0" presStyleCnt="3"/>
      <dgm:spPr/>
    </dgm:pt>
    <dgm:pt modelId="{604F9510-2418-447D-97F6-E84AB441E12B}" type="pres">
      <dgm:prSet presAssocID="{54AB5CF0-02B3-42FF-A13F-AE1837B0B294}" presName="parentText" presStyleLbl="node1" presStyleIdx="0" presStyleCnt="3">
        <dgm:presLayoutVars>
          <dgm:chMax val="0"/>
          <dgm:bulletEnabled val="1"/>
        </dgm:presLayoutVars>
      </dgm:prSet>
      <dgm:spPr/>
    </dgm:pt>
    <dgm:pt modelId="{B489C80B-A8FA-41EE-B6E7-518000618E76}" type="pres">
      <dgm:prSet presAssocID="{54AB5CF0-02B3-42FF-A13F-AE1837B0B294}" presName="negativeSpace" presStyleCnt="0"/>
      <dgm:spPr/>
    </dgm:pt>
    <dgm:pt modelId="{9A73C6D4-A766-41B1-BEC6-D3FFB849A195}" type="pres">
      <dgm:prSet presAssocID="{54AB5CF0-02B3-42FF-A13F-AE1837B0B294}" presName="childText" presStyleLbl="conFgAcc1" presStyleIdx="0" presStyleCnt="3" custLinFactNeighborX="486" custLinFactNeighborY="-46782">
        <dgm:presLayoutVars>
          <dgm:bulletEnabled val="1"/>
        </dgm:presLayoutVars>
      </dgm:prSet>
      <dgm:spPr/>
    </dgm:pt>
    <dgm:pt modelId="{2EF68B56-C4A3-4790-B4DF-B074BF536172}" type="pres">
      <dgm:prSet presAssocID="{94B060CC-85C4-4B01-AC09-BF88A3346EB2}" presName="spaceBetweenRectangles" presStyleCnt="0"/>
      <dgm:spPr/>
    </dgm:pt>
    <dgm:pt modelId="{9283DCF7-AFD6-4FF0-B3F8-8EEA760174C7}" type="pres">
      <dgm:prSet presAssocID="{89785D03-14F9-4ADF-BFBC-A8FE8320C9BD}" presName="parentLin" presStyleCnt="0"/>
      <dgm:spPr/>
    </dgm:pt>
    <dgm:pt modelId="{D31C919E-9B19-41AA-8E3A-06D9E80DF200}" type="pres">
      <dgm:prSet presAssocID="{89785D03-14F9-4ADF-BFBC-A8FE8320C9BD}" presName="parentLeftMargin" presStyleLbl="node1" presStyleIdx="0" presStyleCnt="3"/>
      <dgm:spPr/>
    </dgm:pt>
    <dgm:pt modelId="{197DCCA4-ABD4-4D95-BBF8-ADDBD3A58053}" type="pres">
      <dgm:prSet presAssocID="{89785D03-14F9-4ADF-BFBC-A8FE8320C9BD}" presName="parentText" presStyleLbl="node1" presStyleIdx="1" presStyleCnt="3">
        <dgm:presLayoutVars>
          <dgm:chMax val="0"/>
          <dgm:bulletEnabled val="1"/>
        </dgm:presLayoutVars>
      </dgm:prSet>
      <dgm:spPr/>
    </dgm:pt>
    <dgm:pt modelId="{0ADEB8F8-5A3F-410C-989E-30951AA26AE3}" type="pres">
      <dgm:prSet presAssocID="{89785D03-14F9-4ADF-BFBC-A8FE8320C9BD}" presName="negativeSpace" presStyleCnt="0"/>
      <dgm:spPr/>
    </dgm:pt>
    <dgm:pt modelId="{EC0101B8-1340-48D3-9133-9B4D7EB22689}" type="pres">
      <dgm:prSet presAssocID="{89785D03-14F9-4ADF-BFBC-A8FE8320C9BD}" presName="childText" presStyleLbl="conFgAcc1" presStyleIdx="1" presStyleCnt="3">
        <dgm:presLayoutVars>
          <dgm:bulletEnabled val="1"/>
        </dgm:presLayoutVars>
      </dgm:prSet>
      <dgm:spPr/>
    </dgm:pt>
    <dgm:pt modelId="{58BBF10C-F998-4E63-87F2-658B64C0CE06}" type="pres">
      <dgm:prSet presAssocID="{06BE602C-E7BD-4C69-97CA-7C7CCA8FDFF7}" presName="spaceBetweenRectangles" presStyleCnt="0"/>
      <dgm:spPr/>
    </dgm:pt>
    <dgm:pt modelId="{1156BD20-91EC-409E-B2B6-24F8B4193DF5}" type="pres">
      <dgm:prSet presAssocID="{C177BDCA-B669-4750-8EF0-404AB99DE3B4}" presName="parentLin" presStyleCnt="0"/>
      <dgm:spPr/>
    </dgm:pt>
    <dgm:pt modelId="{C1700C87-15E1-4773-B636-D75B3CAE004C}" type="pres">
      <dgm:prSet presAssocID="{C177BDCA-B669-4750-8EF0-404AB99DE3B4}" presName="parentLeftMargin" presStyleLbl="node1" presStyleIdx="1" presStyleCnt="3"/>
      <dgm:spPr/>
    </dgm:pt>
    <dgm:pt modelId="{7CDD3DB4-0D48-4988-99FA-8419C36AC289}" type="pres">
      <dgm:prSet presAssocID="{C177BDCA-B669-4750-8EF0-404AB99DE3B4}" presName="parentText" presStyleLbl="node1" presStyleIdx="2" presStyleCnt="3">
        <dgm:presLayoutVars>
          <dgm:chMax val="0"/>
          <dgm:bulletEnabled val="1"/>
        </dgm:presLayoutVars>
      </dgm:prSet>
      <dgm:spPr/>
    </dgm:pt>
    <dgm:pt modelId="{0A62FEFA-5694-4EEE-8881-13C02036D9D0}" type="pres">
      <dgm:prSet presAssocID="{C177BDCA-B669-4750-8EF0-404AB99DE3B4}" presName="negativeSpace" presStyleCnt="0"/>
      <dgm:spPr/>
    </dgm:pt>
    <dgm:pt modelId="{1B190E4C-2A50-4570-9C69-778CF53F136D}" type="pres">
      <dgm:prSet presAssocID="{C177BDCA-B669-4750-8EF0-404AB99DE3B4}" presName="childText" presStyleLbl="conFgAcc1" presStyleIdx="2" presStyleCnt="3">
        <dgm:presLayoutVars>
          <dgm:bulletEnabled val="1"/>
        </dgm:presLayoutVars>
      </dgm:prSet>
      <dgm:spPr/>
    </dgm:pt>
  </dgm:ptLst>
  <dgm:cxnLst>
    <dgm:cxn modelId="{50FD3D00-272F-448E-980A-13817268FEF2}" type="presOf" srcId="{89785D03-14F9-4ADF-BFBC-A8FE8320C9BD}" destId="{D31C919E-9B19-41AA-8E3A-06D9E80DF200}" srcOrd="0" destOrd="0" presId="urn:microsoft.com/office/officeart/2005/8/layout/list1"/>
    <dgm:cxn modelId="{6823851C-B15D-431F-BD23-6F56B7A89A58}" type="presOf" srcId="{81A0BC53-67D8-4F57-9B7B-9738A598EF9E}" destId="{EC0101B8-1340-48D3-9133-9B4D7EB22689}" srcOrd="0" destOrd="0" presId="urn:microsoft.com/office/officeart/2005/8/layout/list1"/>
    <dgm:cxn modelId="{2713DB23-B6A0-46C0-B301-692FE50F74BD}" srcId="{C177BDCA-B669-4750-8EF0-404AB99DE3B4}" destId="{ECFC39A5-1F87-4884-9A7A-37C849E5233D}" srcOrd="0" destOrd="0" parTransId="{F679370D-2715-4693-8DFF-6D13F45A6FFC}" sibTransId="{72E533DB-FDE4-46D3-A0DD-924415F7FF51}"/>
    <dgm:cxn modelId="{580D0127-B9EA-4430-ADED-93AC709FB86E}" type="presOf" srcId="{ECFC39A5-1F87-4884-9A7A-37C849E5233D}" destId="{1B190E4C-2A50-4570-9C69-778CF53F136D}" srcOrd="0" destOrd="0" presId="urn:microsoft.com/office/officeart/2005/8/layout/list1"/>
    <dgm:cxn modelId="{FCCAD92F-308A-4F0F-A759-08F09622E59E}" type="presOf" srcId="{B0386245-B830-4EC6-96FE-22621B6F587F}" destId="{9A73C6D4-A766-41B1-BEC6-D3FFB849A195}" srcOrd="0" destOrd="1" presId="urn:microsoft.com/office/officeart/2005/8/layout/list1"/>
    <dgm:cxn modelId="{7AA74C33-DEF2-44DE-B180-5AADDC2F4C4B}" srcId="{89785D03-14F9-4ADF-BFBC-A8FE8320C9BD}" destId="{81A0BC53-67D8-4F57-9B7B-9738A598EF9E}" srcOrd="0" destOrd="0" parTransId="{B82C9C27-62FB-4B44-B92F-2B0F75C8D9E5}" sibTransId="{E4ACD816-D5C0-4D5F-89AE-4CF4C4AF4564}"/>
    <dgm:cxn modelId="{ABDD2339-9581-4287-8709-385703C6B86D}" type="presOf" srcId="{F088B02F-679B-4E61-88C2-26365BD2DD0E}" destId="{1B190E4C-2A50-4570-9C69-778CF53F136D}" srcOrd="0" destOrd="1" presId="urn:microsoft.com/office/officeart/2005/8/layout/list1"/>
    <dgm:cxn modelId="{EEF27E60-8FCF-4F19-ABFD-4308E7D9FC3F}" type="presOf" srcId="{E183CD7D-52ED-4BFE-91F5-D8F12E48E397}" destId="{EC0101B8-1340-48D3-9133-9B4D7EB22689}" srcOrd="0" destOrd="1" presId="urn:microsoft.com/office/officeart/2005/8/layout/list1"/>
    <dgm:cxn modelId="{75F12F68-24F9-47F9-ADA3-E1E7A380F297}" srcId="{54AB5CF0-02B3-42FF-A13F-AE1837B0B294}" destId="{AF3A19C7-2139-4AFD-B6F4-A99625754F68}" srcOrd="2" destOrd="0" parTransId="{F6670FE9-1BA7-4658-B4CD-34E0D01A24A3}" sibTransId="{685DEB95-3EC8-4313-BCAD-EB06B4273C77}"/>
    <dgm:cxn modelId="{6C5AE848-92AF-4E8B-B469-AF0372BEE52C}" type="presOf" srcId="{CCC55A5C-6FCC-4263-9098-941221946564}" destId="{EC0101B8-1340-48D3-9133-9B4D7EB22689}" srcOrd="0" destOrd="2" presId="urn:microsoft.com/office/officeart/2005/8/layout/list1"/>
    <dgm:cxn modelId="{70AD406C-D612-450D-B28F-61AA572DE0A2}" srcId="{54AB5CF0-02B3-42FF-A13F-AE1837B0B294}" destId="{3A11D02C-FB9D-4BE0-9F0F-E22E8AA555DA}" srcOrd="4" destOrd="0" parTransId="{DA2D9D87-C2F5-4A00-A5EB-852C511827D1}" sibTransId="{F5A5E774-E399-4B48-9EF3-72BDBD1E79DC}"/>
    <dgm:cxn modelId="{FAE6B679-CDAD-4258-8273-1E0A49E132A2}" type="presOf" srcId="{B8B90272-5220-45D9-B783-D4EE3B409149}" destId="{9A73C6D4-A766-41B1-BEC6-D3FFB849A195}" srcOrd="0" destOrd="5" presId="urn:microsoft.com/office/officeart/2005/8/layout/list1"/>
    <dgm:cxn modelId="{3E3D937C-50C2-48CB-8782-F67F3160101D}" srcId="{54AB5CF0-02B3-42FF-A13F-AE1837B0B294}" destId="{69796E45-7DBF-4742-A065-C2C378898B46}" srcOrd="0" destOrd="0" parTransId="{A124B385-E34F-4A0F-A8C8-AA089812DE63}" sibTransId="{840BDA4A-7F5C-4A02-AA2F-47E910131EDB}"/>
    <dgm:cxn modelId="{431CAC81-7990-4656-9982-E682E2BD75CF}" type="presOf" srcId="{69796E45-7DBF-4742-A065-C2C378898B46}" destId="{9A73C6D4-A766-41B1-BEC6-D3FFB849A195}" srcOrd="0" destOrd="0" presId="urn:microsoft.com/office/officeart/2005/8/layout/list1"/>
    <dgm:cxn modelId="{76B11788-0154-4EF0-AF12-709BB6C7B6CF}" type="presOf" srcId="{54AB5CF0-02B3-42FF-A13F-AE1837B0B294}" destId="{604F9510-2418-447D-97F6-E84AB441E12B}" srcOrd="1" destOrd="0" presId="urn:microsoft.com/office/officeart/2005/8/layout/list1"/>
    <dgm:cxn modelId="{1F312D8A-A01E-439A-A88A-8FAF996469C9}" type="presOf" srcId="{7554B144-267D-4A14-BA1A-F348247BA7A7}" destId="{9A73C6D4-A766-41B1-BEC6-D3FFB849A195}" srcOrd="0" destOrd="3" presId="urn:microsoft.com/office/officeart/2005/8/layout/list1"/>
    <dgm:cxn modelId="{2F04C18A-6BE8-47A0-AC6B-DC241ABF6B84}" srcId="{89785D03-14F9-4ADF-BFBC-A8FE8320C9BD}" destId="{E183CD7D-52ED-4BFE-91F5-D8F12E48E397}" srcOrd="1" destOrd="0" parTransId="{6903375C-072D-40A8-A733-70FFAB53AEF2}" sibTransId="{EBE8F874-32A4-4EE6-B8F1-0D07BD69EC98}"/>
    <dgm:cxn modelId="{FB175890-3718-4523-BFD7-7371F9831ADE}" srcId="{A6DBC29C-0E49-415B-8172-B08F5FC56F63}" destId="{89785D03-14F9-4ADF-BFBC-A8FE8320C9BD}" srcOrd="1" destOrd="0" parTransId="{1560009F-2BBC-49BC-8DF6-031D156DB592}" sibTransId="{06BE602C-E7BD-4C69-97CA-7C7CCA8FDFF7}"/>
    <dgm:cxn modelId="{F9FE7193-D7A6-4DE4-92F8-83DAD4FE8A10}" srcId="{54AB5CF0-02B3-42FF-A13F-AE1837B0B294}" destId="{B8B90272-5220-45D9-B783-D4EE3B409149}" srcOrd="5" destOrd="0" parTransId="{662D63AB-C7E9-4D2C-B1C7-1119969190C2}" sibTransId="{105F18F2-F5BA-48A8-92BF-EE3684E86E0D}"/>
    <dgm:cxn modelId="{6BED8097-DE8B-467B-ABFD-73FA8F3EF40C}" type="presOf" srcId="{54AB5CF0-02B3-42FF-A13F-AE1837B0B294}" destId="{81A9FBAF-54E4-4C0E-98D3-6FAAA7129439}" srcOrd="0" destOrd="0" presId="urn:microsoft.com/office/officeart/2005/8/layout/list1"/>
    <dgm:cxn modelId="{F12DCA9B-B907-4612-947C-D98A41721352}" type="presOf" srcId="{AF3A19C7-2139-4AFD-B6F4-A99625754F68}" destId="{9A73C6D4-A766-41B1-BEC6-D3FFB849A195}" srcOrd="0" destOrd="2" presId="urn:microsoft.com/office/officeart/2005/8/layout/list1"/>
    <dgm:cxn modelId="{A70ED5A1-D398-4150-B8E5-61532C6430EC}" srcId="{54AB5CF0-02B3-42FF-A13F-AE1837B0B294}" destId="{B0386245-B830-4EC6-96FE-22621B6F587F}" srcOrd="1" destOrd="0" parTransId="{E1AE63F4-B74C-4A4C-8892-91FF2C260F08}" sibTransId="{241C35DF-A96B-43C1-B046-1EB379118DCE}"/>
    <dgm:cxn modelId="{3C5CFAA1-DA1C-4366-B1DC-DCEA20164F4F}" srcId="{89785D03-14F9-4ADF-BFBC-A8FE8320C9BD}" destId="{CCC55A5C-6FCC-4263-9098-941221946564}" srcOrd="2" destOrd="0" parTransId="{53A51856-7750-41A1-8691-F90876617A7B}" sibTransId="{4EE425FC-3CFD-4336-85DD-2BD2E7CD1EF6}"/>
    <dgm:cxn modelId="{163EC3AF-4212-4845-81B5-C8E822673E08}" srcId="{54AB5CF0-02B3-42FF-A13F-AE1837B0B294}" destId="{7554B144-267D-4A14-BA1A-F348247BA7A7}" srcOrd="3" destOrd="0" parTransId="{2EE02A15-6D55-4CC4-85D5-5976D5DF8F37}" sibTransId="{0B76159D-24C3-45E0-880B-383852C26B1E}"/>
    <dgm:cxn modelId="{998F01B5-F009-4259-8320-D3AA3A479E4F}" type="presOf" srcId="{C177BDCA-B669-4750-8EF0-404AB99DE3B4}" destId="{C1700C87-15E1-4773-B636-D75B3CAE004C}" srcOrd="0" destOrd="0" presId="urn:microsoft.com/office/officeart/2005/8/layout/list1"/>
    <dgm:cxn modelId="{364A87BB-193E-450B-9990-5CBA70F27DE5}" srcId="{C177BDCA-B669-4750-8EF0-404AB99DE3B4}" destId="{F088B02F-679B-4E61-88C2-26365BD2DD0E}" srcOrd="1" destOrd="0" parTransId="{2AABE98A-09AF-447B-80EE-63FE2DBA2389}" sibTransId="{EAF22A35-608B-47A3-80F7-8CEAE91C20C9}"/>
    <dgm:cxn modelId="{33968ACF-DC80-4722-B413-8EB541806C49}" type="presOf" srcId="{89785D03-14F9-4ADF-BFBC-A8FE8320C9BD}" destId="{197DCCA4-ABD4-4D95-BBF8-ADDBD3A58053}" srcOrd="1" destOrd="0" presId="urn:microsoft.com/office/officeart/2005/8/layout/list1"/>
    <dgm:cxn modelId="{43A3B5D7-DA1C-401E-9FD0-A85147DBA2D9}" type="presOf" srcId="{A6DBC29C-0E49-415B-8172-B08F5FC56F63}" destId="{A9C59D94-546B-46F6-90E7-CD9B47352CED}" srcOrd="0" destOrd="0" presId="urn:microsoft.com/office/officeart/2005/8/layout/list1"/>
    <dgm:cxn modelId="{DB0F3EDB-431D-4116-BF09-11ACFD0008C6}" srcId="{A6DBC29C-0E49-415B-8172-B08F5FC56F63}" destId="{C177BDCA-B669-4750-8EF0-404AB99DE3B4}" srcOrd="2" destOrd="0" parTransId="{318F2D17-F629-4F28-8F3A-EAC22AEA97D3}" sibTransId="{36DE272D-FE1B-4F9C-9908-4D31132DD5A2}"/>
    <dgm:cxn modelId="{B2E011DD-231E-4BAE-9ED4-BA277907F478}" srcId="{A6DBC29C-0E49-415B-8172-B08F5FC56F63}" destId="{54AB5CF0-02B3-42FF-A13F-AE1837B0B294}" srcOrd="0" destOrd="0" parTransId="{9D513C19-916E-476F-B7EA-646A96E1201D}" sibTransId="{94B060CC-85C4-4B01-AC09-BF88A3346EB2}"/>
    <dgm:cxn modelId="{634FE9DF-4824-4EC1-8889-3473FA319F67}" type="presOf" srcId="{C177BDCA-B669-4750-8EF0-404AB99DE3B4}" destId="{7CDD3DB4-0D48-4988-99FA-8419C36AC289}" srcOrd="1" destOrd="0" presId="urn:microsoft.com/office/officeart/2005/8/layout/list1"/>
    <dgm:cxn modelId="{9FC41DED-3CC3-49E5-A42A-1D0EFAF52836}" type="presOf" srcId="{3A11D02C-FB9D-4BE0-9F0F-E22E8AA555DA}" destId="{9A73C6D4-A766-41B1-BEC6-D3FFB849A195}" srcOrd="0" destOrd="4" presId="urn:microsoft.com/office/officeart/2005/8/layout/list1"/>
    <dgm:cxn modelId="{87D75B53-B24A-4E62-AEDC-90DFF8F6F342}" type="presParOf" srcId="{A9C59D94-546B-46F6-90E7-CD9B47352CED}" destId="{A639FB17-1EF3-46AC-8E83-11A70906E963}" srcOrd="0" destOrd="0" presId="urn:microsoft.com/office/officeart/2005/8/layout/list1"/>
    <dgm:cxn modelId="{A753F413-06ED-439E-AB7C-86E99B5E3B62}" type="presParOf" srcId="{A639FB17-1EF3-46AC-8E83-11A70906E963}" destId="{81A9FBAF-54E4-4C0E-98D3-6FAAA7129439}" srcOrd="0" destOrd="0" presId="urn:microsoft.com/office/officeart/2005/8/layout/list1"/>
    <dgm:cxn modelId="{11F125B3-E140-4111-9443-C4B551BE1809}" type="presParOf" srcId="{A639FB17-1EF3-46AC-8E83-11A70906E963}" destId="{604F9510-2418-447D-97F6-E84AB441E12B}" srcOrd="1" destOrd="0" presId="urn:microsoft.com/office/officeart/2005/8/layout/list1"/>
    <dgm:cxn modelId="{A7A73EEA-D0C2-4AFC-8F9C-BDAE8318B3EC}" type="presParOf" srcId="{A9C59D94-546B-46F6-90E7-CD9B47352CED}" destId="{B489C80B-A8FA-41EE-B6E7-518000618E76}" srcOrd="1" destOrd="0" presId="urn:microsoft.com/office/officeart/2005/8/layout/list1"/>
    <dgm:cxn modelId="{639BC222-7D44-4BC7-9A21-C69A7F1A521A}" type="presParOf" srcId="{A9C59D94-546B-46F6-90E7-CD9B47352CED}" destId="{9A73C6D4-A766-41B1-BEC6-D3FFB849A195}" srcOrd="2" destOrd="0" presId="urn:microsoft.com/office/officeart/2005/8/layout/list1"/>
    <dgm:cxn modelId="{76AF1521-C7C3-458D-8B94-32DBFC2BA7EB}" type="presParOf" srcId="{A9C59D94-546B-46F6-90E7-CD9B47352CED}" destId="{2EF68B56-C4A3-4790-B4DF-B074BF536172}" srcOrd="3" destOrd="0" presId="urn:microsoft.com/office/officeart/2005/8/layout/list1"/>
    <dgm:cxn modelId="{1157C882-9D6B-4055-949F-17FA0FD8D518}" type="presParOf" srcId="{A9C59D94-546B-46F6-90E7-CD9B47352CED}" destId="{9283DCF7-AFD6-4FF0-B3F8-8EEA760174C7}" srcOrd="4" destOrd="0" presId="urn:microsoft.com/office/officeart/2005/8/layout/list1"/>
    <dgm:cxn modelId="{1AFADAEC-20D6-4210-BFDC-222976FCBCB1}" type="presParOf" srcId="{9283DCF7-AFD6-4FF0-B3F8-8EEA760174C7}" destId="{D31C919E-9B19-41AA-8E3A-06D9E80DF200}" srcOrd="0" destOrd="0" presId="urn:microsoft.com/office/officeart/2005/8/layout/list1"/>
    <dgm:cxn modelId="{6DD53D66-DC9B-4073-AA92-1B3C4CFB5414}" type="presParOf" srcId="{9283DCF7-AFD6-4FF0-B3F8-8EEA760174C7}" destId="{197DCCA4-ABD4-4D95-BBF8-ADDBD3A58053}" srcOrd="1" destOrd="0" presId="urn:microsoft.com/office/officeart/2005/8/layout/list1"/>
    <dgm:cxn modelId="{75DD1894-D805-412D-A73D-48FFA608B60E}" type="presParOf" srcId="{A9C59D94-546B-46F6-90E7-CD9B47352CED}" destId="{0ADEB8F8-5A3F-410C-989E-30951AA26AE3}" srcOrd="5" destOrd="0" presId="urn:microsoft.com/office/officeart/2005/8/layout/list1"/>
    <dgm:cxn modelId="{9D4527CB-3868-4B10-9637-7A763D916A59}" type="presParOf" srcId="{A9C59D94-546B-46F6-90E7-CD9B47352CED}" destId="{EC0101B8-1340-48D3-9133-9B4D7EB22689}" srcOrd="6" destOrd="0" presId="urn:microsoft.com/office/officeart/2005/8/layout/list1"/>
    <dgm:cxn modelId="{34997945-0249-4D30-BD79-B07E0B0B3846}" type="presParOf" srcId="{A9C59D94-546B-46F6-90E7-CD9B47352CED}" destId="{58BBF10C-F998-4E63-87F2-658B64C0CE06}" srcOrd="7" destOrd="0" presId="urn:microsoft.com/office/officeart/2005/8/layout/list1"/>
    <dgm:cxn modelId="{B8790BC9-6FBA-44AB-B587-5C9CD12562BC}" type="presParOf" srcId="{A9C59D94-546B-46F6-90E7-CD9B47352CED}" destId="{1156BD20-91EC-409E-B2B6-24F8B4193DF5}" srcOrd="8" destOrd="0" presId="urn:microsoft.com/office/officeart/2005/8/layout/list1"/>
    <dgm:cxn modelId="{33A53E6D-D715-40D7-A85E-16BEA76DA3CA}" type="presParOf" srcId="{1156BD20-91EC-409E-B2B6-24F8B4193DF5}" destId="{C1700C87-15E1-4773-B636-D75B3CAE004C}" srcOrd="0" destOrd="0" presId="urn:microsoft.com/office/officeart/2005/8/layout/list1"/>
    <dgm:cxn modelId="{07F2EE33-466F-4337-AD0A-06A4EDCB3526}" type="presParOf" srcId="{1156BD20-91EC-409E-B2B6-24F8B4193DF5}" destId="{7CDD3DB4-0D48-4988-99FA-8419C36AC289}" srcOrd="1" destOrd="0" presId="urn:microsoft.com/office/officeart/2005/8/layout/list1"/>
    <dgm:cxn modelId="{BD78AE74-4E20-4814-9D5C-C09F2303DE4B}" type="presParOf" srcId="{A9C59D94-546B-46F6-90E7-CD9B47352CED}" destId="{0A62FEFA-5694-4EEE-8881-13C02036D9D0}" srcOrd="9" destOrd="0" presId="urn:microsoft.com/office/officeart/2005/8/layout/list1"/>
    <dgm:cxn modelId="{C9145255-6C57-4653-98D8-455BAD36BBB7}" type="presParOf" srcId="{A9C59D94-546B-46F6-90E7-CD9B47352CED}" destId="{1B190E4C-2A50-4570-9C69-778CF53F136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EA595E-C42B-4B2A-AEBC-C27D43F7DCEB}" type="doc">
      <dgm:prSet loTypeId="urn:microsoft.com/office/officeart/2018/2/layout/IconLabelDescriptionList" loCatId="icon" qsTypeId="urn:microsoft.com/office/officeart/2005/8/quickstyle/simple1" qsCatId="simple" csTypeId="urn:microsoft.com/office/officeart/2005/8/colors/accent0_1" csCatId="mainScheme" phldr="1"/>
      <dgm:spPr/>
      <dgm:t>
        <a:bodyPr/>
        <a:lstStyle/>
        <a:p>
          <a:endParaRPr lang="en-US"/>
        </a:p>
      </dgm:t>
    </dgm:pt>
    <dgm:pt modelId="{B6C28613-68C4-4853-9BEE-048257513D0D}">
      <dgm:prSet/>
      <dgm:spPr/>
      <dgm:t>
        <a:bodyPr/>
        <a:lstStyle/>
        <a:p>
          <a:pPr>
            <a:lnSpc>
              <a:spcPct val="100000"/>
            </a:lnSpc>
            <a:defRPr b="1"/>
          </a:pPr>
          <a:r>
            <a:rPr lang="en-US" dirty="0">
              <a:solidFill>
                <a:srgbClr val="00B050"/>
              </a:solidFill>
            </a:rPr>
            <a:t>Rehabilitation</a:t>
          </a:r>
        </a:p>
      </dgm:t>
    </dgm:pt>
    <dgm:pt modelId="{C0E95CE8-D8D8-49D6-B4AF-7C3BAD184D73}" type="parTrans" cxnId="{1CEE04D8-BBFA-4488-8ECC-710D8C809BC2}">
      <dgm:prSet/>
      <dgm:spPr/>
      <dgm:t>
        <a:bodyPr/>
        <a:lstStyle/>
        <a:p>
          <a:endParaRPr lang="en-US"/>
        </a:p>
      </dgm:t>
    </dgm:pt>
    <dgm:pt modelId="{CCFAF085-81B5-4CD1-9E7C-B3B3BD80F296}" type="sibTrans" cxnId="{1CEE04D8-BBFA-4488-8ECC-710D8C809BC2}">
      <dgm:prSet/>
      <dgm:spPr/>
      <dgm:t>
        <a:bodyPr/>
        <a:lstStyle/>
        <a:p>
          <a:endParaRPr lang="en-US"/>
        </a:p>
      </dgm:t>
    </dgm:pt>
    <dgm:pt modelId="{160A2137-D338-48A7-8049-9BAC82A48C10}">
      <dgm:prSet/>
      <dgm:spPr/>
      <dgm:t>
        <a:bodyPr/>
        <a:lstStyle/>
        <a:p>
          <a:pPr>
            <a:lnSpc>
              <a:spcPct val="100000"/>
            </a:lnSpc>
          </a:pPr>
          <a:r>
            <a:rPr lang="en-US" dirty="0"/>
            <a:t>ABC Park Apartments are being rehabilitated with federal funds. </a:t>
          </a:r>
        </a:p>
        <a:p>
          <a:pPr>
            <a:lnSpc>
              <a:spcPct val="100000"/>
            </a:lnSpc>
          </a:pPr>
          <a:r>
            <a:rPr lang="en-US" dirty="0">
              <a:solidFill>
                <a:srgbClr val="FF0000"/>
              </a:solidFill>
            </a:rPr>
            <a:t>Are those temporary or permanently relocated due to the rehabilitation entitled to protections under the URA?</a:t>
          </a:r>
        </a:p>
        <a:p>
          <a:pPr>
            <a:lnSpc>
              <a:spcPct val="100000"/>
            </a:lnSpc>
          </a:pPr>
          <a:r>
            <a:rPr lang="en-US" dirty="0">
              <a:solidFill>
                <a:srgbClr val="FF0000"/>
              </a:solidFill>
            </a:rPr>
            <a:t>What if the funds are used only to fund architectural and engineering costs?</a:t>
          </a:r>
        </a:p>
        <a:p>
          <a:pPr>
            <a:lnSpc>
              <a:spcPct val="100000"/>
            </a:lnSpc>
          </a:pPr>
          <a:endParaRPr lang="en-US" dirty="0"/>
        </a:p>
      </dgm:t>
    </dgm:pt>
    <dgm:pt modelId="{AE8DAAD1-ADCE-4061-95B8-CAD1213588E0}" type="parTrans" cxnId="{7D4E23C2-2CE8-4C22-8A39-47BE10F02559}">
      <dgm:prSet/>
      <dgm:spPr/>
      <dgm:t>
        <a:bodyPr/>
        <a:lstStyle/>
        <a:p>
          <a:endParaRPr lang="en-US"/>
        </a:p>
      </dgm:t>
    </dgm:pt>
    <dgm:pt modelId="{2E41F24E-9F3D-4C0D-A18C-92806F60632F}" type="sibTrans" cxnId="{7D4E23C2-2CE8-4C22-8A39-47BE10F02559}">
      <dgm:prSet/>
      <dgm:spPr/>
      <dgm:t>
        <a:bodyPr/>
        <a:lstStyle/>
        <a:p>
          <a:endParaRPr lang="en-US"/>
        </a:p>
      </dgm:t>
    </dgm:pt>
    <dgm:pt modelId="{799CF4C0-C2AC-449C-B784-0C90BC8A0573}">
      <dgm:prSet/>
      <dgm:spPr/>
      <dgm:t>
        <a:bodyPr/>
        <a:lstStyle/>
        <a:p>
          <a:pPr>
            <a:lnSpc>
              <a:spcPct val="100000"/>
            </a:lnSpc>
            <a:defRPr b="1"/>
          </a:pPr>
          <a:r>
            <a:rPr lang="en-US" dirty="0">
              <a:solidFill>
                <a:srgbClr val="00B050"/>
              </a:solidFill>
            </a:rPr>
            <a:t>New Construction</a:t>
          </a:r>
        </a:p>
      </dgm:t>
    </dgm:pt>
    <dgm:pt modelId="{766E05B3-FD1E-48BA-BCBA-41D34ECE6533}" type="parTrans" cxnId="{24CD332D-CBE4-4846-B044-7C6CA31BC45D}">
      <dgm:prSet/>
      <dgm:spPr/>
      <dgm:t>
        <a:bodyPr/>
        <a:lstStyle/>
        <a:p>
          <a:endParaRPr lang="en-US"/>
        </a:p>
      </dgm:t>
    </dgm:pt>
    <dgm:pt modelId="{CDD4025A-0124-4025-953F-CB610689AB03}" type="sibTrans" cxnId="{24CD332D-CBE4-4846-B044-7C6CA31BC45D}">
      <dgm:prSet/>
      <dgm:spPr/>
      <dgm:t>
        <a:bodyPr/>
        <a:lstStyle/>
        <a:p>
          <a:endParaRPr lang="en-US"/>
        </a:p>
      </dgm:t>
    </dgm:pt>
    <dgm:pt modelId="{F3493232-BB79-4449-84E3-6F3A1F191908}">
      <dgm:prSet/>
      <dgm:spPr/>
      <dgm:t>
        <a:bodyPr/>
        <a:lstStyle/>
        <a:p>
          <a:pPr>
            <a:lnSpc>
              <a:spcPct val="100000"/>
            </a:lnSpc>
          </a:pPr>
          <a:r>
            <a:rPr lang="en-US" dirty="0"/>
            <a:t>ABC Housing is planning to use HOME funds to construct a multifamily project. </a:t>
          </a:r>
        </a:p>
        <a:p>
          <a:pPr>
            <a:lnSpc>
              <a:spcPct val="100000"/>
            </a:lnSpc>
          </a:pPr>
          <a:r>
            <a:rPr lang="en-US" dirty="0">
              <a:solidFill>
                <a:srgbClr val="FF0000"/>
              </a:solidFill>
            </a:rPr>
            <a:t>If land (vacant or otherwise) is acquired for any phase of the project, is the acquisition subject to the URA?</a:t>
          </a:r>
        </a:p>
        <a:p>
          <a:pPr>
            <a:lnSpc>
              <a:spcPct val="100000"/>
            </a:lnSpc>
          </a:pPr>
          <a:r>
            <a:rPr lang="en-US" dirty="0">
              <a:solidFill>
                <a:srgbClr val="FF0000"/>
              </a:solidFill>
            </a:rPr>
            <a:t>What if the funds are not used for the actual purchase?</a:t>
          </a:r>
        </a:p>
      </dgm:t>
    </dgm:pt>
    <dgm:pt modelId="{38173835-F9B6-4EEA-AFF2-1AC378CEF016}" type="parTrans" cxnId="{25499565-65BD-4C2F-A316-0D2D92F48E21}">
      <dgm:prSet/>
      <dgm:spPr/>
      <dgm:t>
        <a:bodyPr/>
        <a:lstStyle/>
        <a:p>
          <a:endParaRPr lang="en-US"/>
        </a:p>
      </dgm:t>
    </dgm:pt>
    <dgm:pt modelId="{8E109E7F-5824-495C-96F2-81AD577A8F4B}" type="sibTrans" cxnId="{25499565-65BD-4C2F-A316-0D2D92F48E21}">
      <dgm:prSet/>
      <dgm:spPr/>
      <dgm:t>
        <a:bodyPr/>
        <a:lstStyle/>
        <a:p>
          <a:endParaRPr lang="en-US"/>
        </a:p>
      </dgm:t>
    </dgm:pt>
    <dgm:pt modelId="{CBF2F461-AC4E-497B-A609-D0F6C9998D80}">
      <dgm:prSet/>
      <dgm:spPr/>
      <dgm:t>
        <a:bodyPr/>
        <a:lstStyle/>
        <a:p>
          <a:pPr>
            <a:lnSpc>
              <a:spcPct val="100000"/>
            </a:lnSpc>
            <a:defRPr b="1"/>
          </a:pPr>
          <a:r>
            <a:rPr lang="en-US" dirty="0">
              <a:solidFill>
                <a:srgbClr val="00B050"/>
              </a:solidFill>
            </a:rPr>
            <a:t>Public Improvements</a:t>
          </a:r>
        </a:p>
      </dgm:t>
    </dgm:pt>
    <dgm:pt modelId="{4C9D0726-5FEB-4813-A15B-6E4CFB7A3E82}" type="parTrans" cxnId="{468FF084-9FC5-43FC-9D80-B26AC5829010}">
      <dgm:prSet/>
      <dgm:spPr/>
      <dgm:t>
        <a:bodyPr/>
        <a:lstStyle/>
        <a:p>
          <a:endParaRPr lang="en-US"/>
        </a:p>
      </dgm:t>
    </dgm:pt>
    <dgm:pt modelId="{2C9D8814-5124-4F0F-BD96-C209430457F0}" type="sibTrans" cxnId="{468FF084-9FC5-43FC-9D80-B26AC5829010}">
      <dgm:prSet/>
      <dgm:spPr/>
      <dgm:t>
        <a:bodyPr/>
        <a:lstStyle/>
        <a:p>
          <a:endParaRPr lang="en-US"/>
        </a:p>
      </dgm:t>
    </dgm:pt>
    <dgm:pt modelId="{B37CF6F8-C4C7-4ACD-96DD-479E6B9AE3D6}">
      <dgm:prSet/>
      <dgm:spPr/>
      <dgm:t>
        <a:bodyPr/>
        <a:lstStyle/>
        <a:p>
          <a:pPr>
            <a:lnSpc>
              <a:spcPct val="100000"/>
            </a:lnSpc>
          </a:pPr>
          <a:r>
            <a:rPr lang="en-US" dirty="0"/>
            <a:t>ABC City is using CDBG funds for stormwater improvements.</a:t>
          </a:r>
        </a:p>
        <a:p>
          <a:pPr>
            <a:lnSpc>
              <a:spcPct val="100000"/>
            </a:lnSpc>
          </a:pPr>
          <a:r>
            <a:rPr lang="en-US" dirty="0">
              <a:solidFill>
                <a:srgbClr val="FF0000"/>
              </a:solidFill>
            </a:rPr>
            <a:t>Is the acquisition of easements for the project subject to the URA?</a:t>
          </a:r>
        </a:p>
      </dgm:t>
    </dgm:pt>
    <dgm:pt modelId="{1397F9EF-B8F8-4CD2-AAAC-7956AF246C96}" type="parTrans" cxnId="{7F173195-2717-4296-9A81-5442F5D4ECDD}">
      <dgm:prSet/>
      <dgm:spPr/>
      <dgm:t>
        <a:bodyPr/>
        <a:lstStyle/>
        <a:p>
          <a:endParaRPr lang="en-US"/>
        </a:p>
      </dgm:t>
    </dgm:pt>
    <dgm:pt modelId="{8A3C2FD7-357C-4F1E-AA55-1468A0E4CD54}" type="sibTrans" cxnId="{7F173195-2717-4296-9A81-5442F5D4ECDD}">
      <dgm:prSet/>
      <dgm:spPr/>
      <dgm:t>
        <a:bodyPr/>
        <a:lstStyle/>
        <a:p>
          <a:endParaRPr lang="en-US"/>
        </a:p>
      </dgm:t>
    </dgm:pt>
    <dgm:pt modelId="{76BEA081-60AA-4CCB-A316-1B6D4EBAF1A6}" type="pres">
      <dgm:prSet presAssocID="{8FEA595E-C42B-4B2A-AEBC-C27D43F7DCEB}" presName="root" presStyleCnt="0">
        <dgm:presLayoutVars>
          <dgm:dir/>
          <dgm:resizeHandles val="exact"/>
        </dgm:presLayoutVars>
      </dgm:prSet>
      <dgm:spPr/>
    </dgm:pt>
    <dgm:pt modelId="{DA5E55B4-0B0C-48A0-B61A-082869A89364}" type="pres">
      <dgm:prSet presAssocID="{B6C28613-68C4-4853-9BEE-048257513D0D}" presName="compNode" presStyleCnt="0"/>
      <dgm:spPr/>
    </dgm:pt>
    <dgm:pt modelId="{D7C2630F-D912-49EB-BE24-DC54B9BC74C0}" type="pres">
      <dgm:prSet presAssocID="{B6C28613-68C4-4853-9BEE-048257513D0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000" b="-2000"/>
          </a:stretch>
        </a:blipFill>
      </dgm:spPr>
      <dgm:extLst>
        <a:ext uri="{E40237B7-FDA0-4F09-8148-C483321AD2D9}">
          <dgm14:cNvPr xmlns:dgm14="http://schemas.microsoft.com/office/drawing/2010/diagram" id="0" name="" descr="Renovation (House With Sparkles) outline"/>
        </a:ext>
      </dgm:extLst>
    </dgm:pt>
    <dgm:pt modelId="{D504ABAD-E207-4544-9574-B4A9A8016C35}" type="pres">
      <dgm:prSet presAssocID="{B6C28613-68C4-4853-9BEE-048257513D0D}" presName="iconSpace" presStyleCnt="0"/>
      <dgm:spPr/>
    </dgm:pt>
    <dgm:pt modelId="{FD105830-04AB-41FF-A2F1-190ED528B4F8}" type="pres">
      <dgm:prSet presAssocID="{B6C28613-68C4-4853-9BEE-048257513D0D}" presName="parTx" presStyleLbl="revTx" presStyleIdx="0" presStyleCnt="6">
        <dgm:presLayoutVars>
          <dgm:chMax val="0"/>
          <dgm:chPref val="0"/>
        </dgm:presLayoutVars>
      </dgm:prSet>
      <dgm:spPr/>
    </dgm:pt>
    <dgm:pt modelId="{E75B4D8D-7F42-4E27-8158-637060ED659B}" type="pres">
      <dgm:prSet presAssocID="{B6C28613-68C4-4853-9BEE-048257513D0D}" presName="txSpace" presStyleCnt="0"/>
      <dgm:spPr/>
    </dgm:pt>
    <dgm:pt modelId="{89A91F7B-EFE9-4713-A87D-E885C757E4B9}" type="pres">
      <dgm:prSet presAssocID="{B6C28613-68C4-4853-9BEE-048257513D0D}" presName="desTx" presStyleLbl="revTx" presStyleIdx="1" presStyleCnt="6">
        <dgm:presLayoutVars/>
      </dgm:prSet>
      <dgm:spPr/>
    </dgm:pt>
    <dgm:pt modelId="{B3A5B5F0-FAAC-457F-BAF5-C17FBB7AC458}" type="pres">
      <dgm:prSet presAssocID="{CCFAF085-81B5-4CD1-9E7C-B3B3BD80F296}" presName="sibTrans" presStyleCnt="0"/>
      <dgm:spPr/>
    </dgm:pt>
    <dgm:pt modelId="{40FABBCE-4423-4497-9FB0-84A80C843FEE}" type="pres">
      <dgm:prSet presAssocID="{799CF4C0-C2AC-449C-B784-0C90BC8A0573}" presName="compNode" presStyleCnt="0"/>
      <dgm:spPr/>
    </dgm:pt>
    <dgm:pt modelId="{30A895BE-D43A-455B-B6E7-32419EEF0EFD}" type="pres">
      <dgm:prSet presAssocID="{799CF4C0-C2AC-449C-B784-0C90BC8A057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000" b="-2000"/>
          </a:stretch>
        </a:blipFill>
      </dgm:spPr>
      <dgm:extLst>
        <a:ext uri="{E40237B7-FDA0-4F09-8148-C483321AD2D9}">
          <dgm14:cNvPr xmlns:dgm14="http://schemas.microsoft.com/office/drawing/2010/diagram" id="0" name="" descr="Tools outline"/>
        </a:ext>
      </dgm:extLst>
    </dgm:pt>
    <dgm:pt modelId="{AC561691-F12F-4EDE-8E2F-705B0BF8280A}" type="pres">
      <dgm:prSet presAssocID="{799CF4C0-C2AC-449C-B784-0C90BC8A0573}" presName="iconSpace" presStyleCnt="0"/>
      <dgm:spPr/>
    </dgm:pt>
    <dgm:pt modelId="{BD04909B-1AF0-46FB-90B4-D0DC141A9B65}" type="pres">
      <dgm:prSet presAssocID="{799CF4C0-C2AC-449C-B784-0C90BC8A0573}" presName="parTx" presStyleLbl="revTx" presStyleIdx="2" presStyleCnt="6">
        <dgm:presLayoutVars>
          <dgm:chMax val="0"/>
          <dgm:chPref val="0"/>
        </dgm:presLayoutVars>
      </dgm:prSet>
      <dgm:spPr/>
    </dgm:pt>
    <dgm:pt modelId="{AD5984E9-0069-4CC3-952A-6CD66443A1A0}" type="pres">
      <dgm:prSet presAssocID="{799CF4C0-C2AC-449C-B784-0C90BC8A0573}" presName="txSpace" presStyleCnt="0"/>
      <dgm:spPr/>
    </dgm:pt>
    <dgm:pt modelId="{66F52594-FBF6-4553-A8B2-8C2007B4C9BF}" type="pres">
      <dgm:prSet presAssocID="{799CF4C0-C2AC-449C-B784-0C90BC8A0573}" presName="desTx" presStyleLbl="revTx" presStyleIdx="3" presStyleCnt="6">
        <dgm:presLayoutVars/>
      </dgm:prSet>
      <dgm:spPr/>
    </dgm:pt>
    <dgm:pt modelId="{FA924B1B-FD8F-43B9-BC0C-F8B167C07203}" type="pres">
      <dgm:prSet presAssocID="{CDD4025A-0124-4025-953F-CB610689AB03}" presName="sibTrans" presStyleCnt="0"/>
      <dgm:spPr/>
    </dgm:pt>
    <dgm:pt modelId="{761165C0-9528-4EB3-B0E4-91411F8797FC}" type="pres">
      <dgm:prSet presAssocID="{CBF2F461-AC4E-497B-A609-D0F6C9998D80}" presName="compNode" presStyleCnt="0"/>
      <dgm:spPr/>
    </dgm:pt>
    <dgm:pt modelId="{07760C05-A608-4420-AAC0-BCD1E3118DE1}" type="pres">
      <dgm:prSet presAssocID="{CBF2F461-AC4E-497B-A609-D0F6C9998D80}" presName="iconRect" presStyleLbl="node1" presStyleIdx="2" presStyleCnt="3" custScaleX="96943" custScaleY="9633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000" b="-2000"/>
          </a:stretch>
        </a:blipFill>
      </dgm:spPr>
    </dgm:pt>
    <dgm:pt modelId="{90354E31-E8F7-44CD-AB6D-87950ED19487}" type="pres">
      <dgm:prSet presAssocID="{CBF2F461-AC4E-497B-A609-D0F6C9998D80}" presName="iconSpace" presStyleCnt="0"/>
      <dgm:spPr/>
    </dgm:pt>
    <dgm:pt modelId="{5C434508-4F72-4E6C-B951-0F7126D4A127}" type="pres">
      <dgm:prSet presAssocID="{CBF2F461-AC4E-497B-A609-D0F6C9998D80}" presName="parTx" presStyleLbl="revTx" presStyleIdx="4" presStyleCnt="6">
        <dgm:presLayoutVars>
          <dgm:chMax val="0"/>
          <dgm:chPref val="0"/>
        </dgm:presLayoutVars>
      </dgm:prSet>
      <dgm:spPr/>
    </dgm:pt>
    <dgm:pt modelId="{141115E3-7733-49D1-9719-57E03DBC25CE}" type="pres">
      <dgm:prSet presAssocID="{CBF2F461-AC4E-497B-A609-D0F6C9998D80}" presName="txSpace" presStyleCnt="0"/>
      <dgm:spPr/>
    </dgm:pt>
    <dgm:pt modelId="{77939B3F-BD13-439F-9DCC-E5001574CD91}" type="pres">
      <dgm:prSet presAssocID="{CBF2F461-AC4E-497B-A609-D0F6C9998D80}" presName="desTx" presStyleLbl="revTx" presStyleIdx="5" presStyleCnt="6">
        <dgm:presLayoutVars/>
      </dgm:prSet>
      <dgm:spPr/>
    </dgm:pt>
  </dgm:ptLst>
  <dgm:cxnLst>
    <dgm:cxn modelId="{4065D213-6009-42CB-83CA-1FA6A9F00239}" type="presOf" srcId="{B37CF6F8-C4C7-4ACD-96DD-479E6B9AE3D6}" destId="{77939B3F-BD13-439F-9DCC-E5001574CD91}" srcOrd="0" destOrd="0" presId="urn:microsoft.com/office/officeart/2018/2/layout/IconLabelDescriptionList"/>
    <dgm:cxn modelId="{7829791A-0430-4291-887D-4FE8CE92074B}" type="presOf" srcId="{160A2137-D338-48A7-8049-9BAC82A48C10}" destId="{89A91F7B-EFE9-4713-A87D-E885C757E4B9}" srcOrd="0" destOrd="0" presId="urn:microsoft.com/office/officeart/2018/2/layout/IconLabelDescriptionList"/>
    <dgm:cxn modelId="{24CD332D-CBE4-4846-B044-7C6CA31BC45D}" srcId="{8FEA595E-C42B-4B2A-AEBC-C27D43F7DCEB}" destId="{799CF4C0-C2AC-449C-B784-0C90BC8A0573}" srcOrd="1" destOrd="0" parTransId="{766E05B3-FD1E-48BA-BCBA-41D34ECE6533}" sibTransId="{CDD4025A-0124-4025-953F-CB610689AB03}"/>
    <dgm:cxn modelId="{25499565-65BD-4C2F-A316-0D2D92F48E21}" srcId="{799CF4C0-C2AC-449C-B784-0C90BC8A0573}" destId="{F3493232-BB79-4449-84E3-6F3A1F191908}" srcOrd="0" destOrd="0" parTransId="{38173835-F9B6-4EEA-AFF2-1AC378CEF016}" sibTransId="{8E109E7F-5824-495C-96F2-81AD577A8F4B}"/>
    <dgm:cxn modelId="{2078BD47-2B64-440F-BC8F-EBBE21026F6B}" type="presOf" srcId="{B6C28613-68C4-4853-9BEE-048257513D0D}" destId="{FD105830-04AB-41FF-A2F1-190ED528B4F8}" srcOrd="0" destOrd="0" presId="urn:microsoft.com/office/officeart/2018/2/layout/IconLabelDescriptionList"/>
    <dgm:cxn modelId="{C7B87B75-C701-48EE-989A-7991BED6B57B}" type="presOf" srcId="{799CF4C0-C2AC-449C-B784-0C90BC8A0573}" destId="{BD04909B-1AF0-46FB-90B4-D0DC141A9B65}" srcOrd="0" destOrd="0" presId="urn:microsoft.com/office/officeart/2018/2/layout/IconLabelDescriptionList"/>
    <dgm:cxn modelId="{468FF084-9FC5-43FC-9D80-B26AC5829010}" srcId="{8FEA595E-C42B-4B2A-AEBC-C27D43F7DCEB}" destId="{CBF2F461-AC4E-497B-A609-D0F6C9998D80}" srcOrd="2" destOrd="0" parTransId="{4C9D0726-5FEB-4813-A15B-6E4CFB7A3E82}" sibTransId="{2C9D8814-5124-4F0F-BD96-C209430457F0}"/>
    <dgm:cxn modelId="{7F173195-2717-4296-9A81-5442F5D4ECDD}" srcId="{CBF2F461-AC4E-497B-A609-D0F6C9998D80}" destId="{B37CF6F8-C4C7-4ACD-96DD-479E6B9AE3D6}" srcOrd="0" destOrd="0" parTransId="{1397F9EF-B8F8-4CD2-AAAC-7956AF246C96}" sibTransId="{8A3C2FD7-357C-4F1E-AA55-1468A0E4CD54}"/>
    <dgm:cxn modelId="{14C755B8-06B1-4F98-AD09-31DF4C8B93CC}" type="presOf" srcId="{CBF2F461-AC4E-497B-A609-D0F6C9998D80}" destId="{5C434508-4F72-4E6C-B951-0F7126D4A127}" srcOrd="0" destOrd="0" presId="urn:microsoft.com/office/officeart/2018/2/layout/IconLabelDescriptionList"/>
    <dgm:cxn modelId="{EE5041B9-0B0F-48D6-9E13-EDD7F0405C7B}" type="presOf" srcId="{F3493232-BB79-4449-84E3-6F3A1F191908}" destId="{66F52594-FBF6-4553-A8B2-8C2007B4C9BF}" srcOrd="0" destOrd="0" presId="urn:microsoft.com/office/officeart/2018/2/layout/IconLabelDescriptionList"/>
    <dgm:cxn modelId="{7D4E23C2-2CE8-4C22-8A39-47BE10F02559}" srcId="{B6C28613-68C4-4853-9BEE-048257513D0D}" destId="{160A2137-D338-48A7-8049-9BAC82A48C10}" srcOrd="0" destOrd="0" parTransId="{AE8DAAD1-ADCE-4061-95B8-CAD1213588E0}" sibTransId="{2E41F24E-9F3D-4C0D-A18C-92806F60632F}"/>
    <dgm:cxn modelId="{3690AAD2-05E3-46EE-B262-891C80892CD6}" type="presOf" srcId="{8FEA595E-C42B-4B2A-AEBC-C27D43F7DCEB}" destId="{76BEA081-60AA-4CCB-A316-1B6D4EBAF1A6}" srcOrd="0" destOrd="0" presId="urn:microsoft.com/office/officeart/2018/2/layout/IconLabelDescriptionList"/>
    <dgm:cxn modelId="{1CEE04D8-BBFA-4488-8ECC-710D8C809BC2}" srcId="{8FEA595E-C42B-4B2A-AEBC-C27D43F7DCEB}" destId="{B6C28613-68C4-4853-9BEE-048257513D0D}" srcOrd="0" destOrd="0" parTransId="{C0E95CE8-D8D8-49D6-B4AF-7C3BAD184D73}" sibTransId="{CCFAF085-81B5-4CD1-9E7C-B3B3BD80F296}"/>
    <dgm:cxn modelId="{A0C0F451-69F9-4CCE-84AC-48AF4075B529}" type="presParOf" srcId="{76BEA081-60AA-4CCB-A316-1B6D4EBAF1A6}" destId="{DA5E55B4-0B0C-48A0-B61A-082869A89364}" srcOrd="0" destOrd="0" presId="urn:microsoft.com/office/officeart/2018/2/layout/IconLabelDescriptionList"/>
    <dgm:cxn modelId="{3BF6A020-E430-4EBA-9856-FA3662F4A588}" type="presParOf" srcId="{DA5E55B4-0B0C-48A0-B61A-082869A89364}" destId="{D7C2630F-D912-49EB-BE24-DC54B9BC74C0}" srcOrd="0" destOrd="0" presId="urn:microsoft.com/office/officeart/2018/2/layout/IconLabelDescriptionList"/>
    <dgm:cxn modelId="{107D4159-729B-4425-A79A-B9BF9EECC960}" type="presParOf" srcId="{DA5E55B4-0B0C-48A0-B61A-082869A89364}" destId="{D504ABAD-E207-4544-9574-B4A9A8016C35}" srcOrd="1" destOrd="0" presId="urn:microsoft.com/office/officeart/2018/2/layout/IconLabelDescriptionList"/>
    <dgm:cxn modelId="{A3AE4710-5C04-4716-BFA5-2A4FF69250B5}" type="presParOf" srcId="{DA5E55B4-0B0C-48A0-B61A-082869A89364}" destId="{FD105830-04AB-41FF-A2F1-190ED528B4F8}" srcOrd="2" destOrd="0" presId="urn:microsoft.com/office/officeart/2018/2/layout/IconLabelDescriptionList"/>
    <dgm:cxn modelId="{2D7D0CCC-C1BD-4F2F-A72B-C3E57AAA81F0}" type="presParOf" srcId="{DA5E55B4-0B0C-48A0-B61A-082869A89364}" destId="{E75B4D8D-7F42-4E27-8158-637060ED659B}" srcOrd="3" destOrd="0" presId="urn:microsoft.com/office/officeart/2018/2/layout/IconLabelDescriptionList"/>
    <dgm:cxn modelId="{EE828419-4636-4B3F-B0C1-3E47DC53D080}" type="presParOf" srcId="{DA5E55B4-0B0C-48A0-B61A-082869A89364}" destId="{89A91F7B-EFE9-4713-A87D-E885C757E4B9}" srcOrd="4" destOrd="0" presId="urn:microsoft.com/office/officeart/2018/2/layout/IconLabelDescriptionList"/>
    <dgm:cxn modelId="{F856C61C-4622-4F65-AF29-5B1A4CCC0E2F}" type="presParOf" srcId="{76BEA081-60AA-4CCB-A316-1B6D4EBAF1A6}" destId="{B3A5B5F0-FAAC-457F-BAF5-C17FBB7AC458}" srcOrd="1" destOrd="0" presId="urn:microsoft.com/office/officeart/2018/2/layout/IconLabelDescriptionList"/>
    <dgm:cxn modelId="{4F8F5EC7-7FCC-4ED9-A106-D870DDDE7894}" type="presParOf" srcId="{76BEA081-60AA-4CCB-A316-1B6D4EBAF1A6}" destId="{40FABBCE-4423-4497-9FB0-84A80C843FEE}" srcOrd="2" destOrd="0" presId="urn:microsoft.com/office/officeart/2018/2/layout/IconLabelDescriptionList"/>
    <dgm:cxn modelId="{F102F590-B599-4857-BF61-89E164CA775E}" type="presParOf" srcId="{40FABBCE-4423-4497-9FB0-84A80C843FEE}" destId="{30A895BE-D43A-455B-B6E7-32419EEF0EFD}" srcOrd="0" destOrd="0" presId="urn:microsoft.com/office/officeart/2018/2/layout/IconLabelDescriptionList"/>
    <dgm:cxn modelId="{8ACBB2F9-84CD-487D-BD8A-5712DAA35E44}" type="presParOf" srcId="{40FABBCE-4423-4497-9FB0-84A80C843FEE}" destId="{AC561691-F12F-4EDE-8E2F-705B0BF8280A}" srcOrd="1" destOrd="0" presId="urn:microsoft.com/office/officeart/2018/2/layout/IconLabelDescriptionList"/>
    <dgm:cxn modelId="{A8835A0B-D976-40BE-B6FC-3F1AC38D2129}" type="presParOf" srcId="{40FABBCE-4423-4497-9FB0-84A80C843FEE}" destId="{BD04909B-1AF0-46FB-90B4-D0DC141A9B65}" srcOrd="2" destOrd="0" presId="urn:microsoft.com/office/officeart/2018/2/layout/IconLabelDescriptionList"/>
    <dgm:cxn modelId="{42261708-4E38-4313-8A29-A47E164A3A11}" type="presParOf" srcId="{40FABBCE-4423-4497-9FB0-84A80C843FEE}" destId="{AD5984E9-0069-4CC3-952A-6CD66443A1A0}" srcOrd="3" destOrd="0" presId="urn:microsoft.com/office/officeart/2018/2/layout/IconLabelDescriptionList"/>
    <dgm:cxn modelId="{E9318217-0800-44D7-927B-409ED20022A4}" type="presParOf" srcId="{40FABBCE-4423-4497-9FB0-84A80C843FEE}" destId="{66F52594-FBF6-4553-A8B2-8C2007B4C9BF}" srcOrd="4" destOrd="0" presId="urn:microsoft.com/office/officeart/2018/2/layout/IconLabelDescriptionList"/>
    <dgm:cxn modelId="{9C87140F-9462-4777-8859-292EC69DBDC6}" type="presParOf" srcId="{76BEA081-60AA-4CCB-A316-1B6D4EBAF1A6}" destId="{FA924B1B-FD8F-43B9-BC0C-F8B167C07203}" srcOrd="3" destOrd="0" presId="urn:microsoft.com/office/officeart/2018/2/layout/IconLabelDescriptionList"/>
    <dgm:cxn modelId="{11E3993E-3A8F-4918-B724-4EEF29245C93}" type="presParOf" srcId="{76BEA081-60AA-4CCB-A316-1B6D4EBAF1A6}" destId="{761165C0-9528-4EB3-B0E4-91411F8797FC}" srcOrd="4" destOrd="0" presId="urn:microsoft.com/office/officeart/2018/2/layout/IconLabelDescriptionList"/>
    <dgm:cxn modelId="{B84014D5-1A17-4E2F-8AAD-A1675E4CB252}" type="presParOf" srcId="{761165C0-9528-4EB3-B0E4-91411F8797FC}" destId="{07760C05-A608-4420-AAC0-BCD1E3118DE1}" srcOrd="0" destOrd="0" presId="urn:microsoft.com/office/officeart/2018/2/layout/IconLabelDescriptionList"/>
    <dgm:cxn modelId="{AEB36B78-46E8-48A2-A362-38FCA22A934F}" type="presParOf" srcId="{761165C0-9528-4EB3-B0E4-91411F8797FC}" destId="{90354E31-E8F7-44CD-AB6D-87950ED19487}" srcOrd="1" destOrd="0" presId="urn:microsoft.com/office/officeart/2018/2/layout/IconLabelDescriptionList"/>
    <dgm:cxn modelId="{E72071DD-C5F3-4EEC-9D3C-5D8B8B30022F}" type="presParOf" srcId="{761165C0-9528-4EB3-B0E4-91411F8797FC}" destId="{5C434508-4F72-4E6C-B951-0F7126D4A127}" srcOrd="2" destOrd="0" presId="urn:microsoft.com/office/officeart/2018/2/layout/IconLabelDescriptionList"/>
    <dgm:cxn modelId="{F1EC8564-64A5-4DA5-9A75-03787E0AD4BD}" type="presParOf" srcId="{761165C0-9528-4EB3-B0E4-91411F8797FC}" destId="{141115E3-7733-49D1-9719-57E03DBC25CE}" srcOrd="3" destOrd="0" presId="urn:microsoft.com/office/officeart/2018/2/layout/IconLabelDescriptionList"/>
    <dgm:cxn modelId="{8EC47C8E-1B93-4FA9-B415-B41FB0F2B583}" type="presParOf" srcId="{761165C0-9528-4EB3-B0E4-91411F8797FC}" destId="{77939B3F-BD13-439F-9DCC-E5001574CD91}" srcOrd="4" destOrd="0" presId="urn:microsoft.com/office/officeart/2018/2/layout/IconLabelDescriptionList"/>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242013-55A0-4A8A-8BE7-17396EBC4257}"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FD57E3F5-A432-450B-91BE-F103B9585726}">
      <dgm:prSet custT="1"/>
      <dgm:spPr/>
      <dgm:t>
        <a:bodyPr/>
        <a:lstStyle/>
        <a:p>
          <a:pPr algn="ctr"/>
          <a:r>
            <a:rPr lang="en-US" sz="1600" dirty="0"/>
            <a:t>Changes to the regulations were necessitated in part by the Moving Ahead for Progress in the 21st Century Act (MAP-21), enacted in 2012.</a:t>
          </a:r>
        </a:p>
      </dgm:t>
    </dgm:pt>
    <dgm:pt modelId="{58D5B495-2EC6-443D-A3E6-6A7F2C71ABCD}" type="parTrans" cxnId="{DF9C58D4-2EE8-4290-BC77-F04261EDD9BB}">
      <dgm:prSet/>
      <dgm:spPr/>
      <dgm:t>
        <a:bodyPr/>
        <a:lstStyle/>
        <a:p>
          <a:endParaRPr lang="en-US"/>
        </a:p>
      </dgm:t>
    </dgm:pt>
    <dgm:pt modelId="{A1BA6246-C13A-4502-8C0A-F403C6B406B1}" type="sibTrans" cxnId="{DF9C58D4-2EE8-4290-BC77-F04261EDD9BB}">
      <dgm:prSet/>
      <dgm:spPr/>
      <dgm:t>
        <a:bodyPr/>
        <a:lstStyle/>
        <a:p>
          <a:endParaRPr lang="en-US"/>
        </a:p>
      </dgm:t>
    </dgm:pt>
    <dgm:pt modelId="{E4E5379E-BA9D-4332-99E2-FDD0CA923C2E}">
      <dgm:prSet custT="1"/>
      <dgm:spPr/>
      <dgm:t>
        <a:bodyPr/>
        <a:lstStyle/>
        <a:p>
          <a:pPr algn="just"/>
          <a:r>
            <a:rPr lang="en-US" sz="1200" dirty="0"/>
            <a:t>Increased benefit levels for displaced persons to account for inflation (resulting in a 33% increase in assistance).</a:t>
          </a:r>
        </a:p>
      </dgm:t>
    </dgm:pt>
    <dgm:pt modelId="{BE4F0380-E377-474D-B9BE-7342747CF4A9}" type="parTrans" cxnId="{10B6EEF8-12D5-498C-9186-1ECD568EACA4}">
      <dgm:prSet/>
      <dgm:spPr/>
      <dgm:t>
        <a:bodyPr/>
        <a:lstStyle/>
        <a:p>
          <a:endParaRPr lang="en-US"/>
        </a:p>
      </dgm:t>
    </dgm:pt>
    <dgm:pt modelId="{7EE7EF54-77EC-4431-8162-38D37BD85D46}" type="sibTrans" cxnId="{10B6EEF8-12D5-498C-9186-1ECD568EACA4}">
      <dgm:prSet/>
      <dgm:spPr/>
      <dgm:t>
        <a:bodyPr/>
        <a:lstStyle/>
        <a:p>
          <a:endParaRPr lang="en-US"/>
        </a:p>
      </dgm:t>
    </dgm:pt>
    <dgm:pt modelId="{AD31D528-402D-4A87-93CC-22F5DCAC20B3}">
      <dgm:prSet custT="1"/>
      <dgm:spPr/>
      <dgm:t>
        <a:bodyPr/>
        <a:lstStyle/>
        <a:p>
          <a:pPr algn="just"/>
          <a:r>
            <a:rPr lang="en-US" sz="1200" dirty="0"/>
            <a:t>Now permits other certified mail options, as well as electronic delivery of notices, and allows property owners to designate an authorized representative to receive notifications on their behalf.</a:t>
          </a:r>
        </a:p>
      </dgm:t>
    </dgm:pt>
    <dgm:pt modelId="{561EC425-E305-4672-8BCF-136959DC28AF}" type="parTrans" cxnId="{79B8BC12-7048-406A-82B4-8E3027F026AD}">
      <dgm:prSet/>
      <dgm:spPr/>
      <dgm:t>
        <a:bodyPr/>
        <a:lstStyle/>
        <a:p>
          <a:endParaRPr lang="en-US"/>
        </a:p>
      </dgm:t>
    </dgm:pt>
    <dgm:pt modelId="{4A547AF3-E959-47F6-9854-83988E878B40}" type="sibTrans" cxnId="{79B8BC12-7048-406A-82B4-8E3027F026AD}">
      <dgm:prSet/>
      <dgm:spPr/>
      <dgm:t>
        <a:bodyPr/>
        <a:lstStyle/>
        <a:p>
          <a:endParaRPr lang="en-US"/>
        </a:p>
      </dgm:t>
    </dgm:pt>
    <dgm:pt modelId="{F24B7AA4-23FE-4668-8876-F9D55BF85DF1}">
      <dgm:prSet custT="1"/>
      <dgm:spPr/>
      <dgm:t>
        <a:bodyPr/>
        <a:lstStyle/>
        <a:p>
          <a:pPr algn="just"/>
          <a:r>
            <a:rPr lang="en-US" sz="1200" dirty="0"/>
            <a:t>Increased waiver valuation thresholds for property acquisitions with an estimated fair market value from $10,000 to $15,000 for the first tier and $25,000 to $35,000 for the second tier. 46 CFR 24.102(c)(2).</a:t>
          </a:r>
        </a:p>
      </dgm:t>
    </dgm:pt>
    <dgm:pt modelId="{B3682231-21E5-4F30-B4CD-516547AA24CF}" type="parTrans" cxnId="{DEFEB477-778E-4DA0-86D0-F11E0DEC5C06}">
      <dgm:prSet/>
      <dgm:spPr/>
      <dgm:t>
        <a:bodyPr/>
        <a:lstStyle/>
        <a:p>
          <a:endParaRPr lang="en-US"/>
        </a:p>
      </dgm:t>
    </dgm:pt>
    <dgm:pt modelId="{F211FA59-D83A-4D68-B7DF-1A1D1A9B11C9}" type="sibTrans" cxnId="{DEFEB477-778E-4DA0-86D0-F11E0DEC5C06}">
      <dgm:prSet/>
      <dgm:spPr/>
      <dgm:t>
        <a:bodyPr/>
        <a:lstStyle/>
        <a:p>
          <a:endParaRPr lang="en-US"/>
        </a:p>
      </dgm:t>
    </dgm:pt>
    <dgm:pt modelId="{BA3CE8C5-5FE8-4D32-B6A8-3FBC6857F4EF}">
      <dgm:prSet custT="1"/>
      <dgm:spPr/>
      <dgm:t>
        <a:bodyPr/>
        <a:lstStyle/>
        <a:p>
          <a:pPr algn="just"/>
          <a:r>
            <a:rPr lang="en-US" sz="1200" dirty="0"/>
            <a:t>Enhanced relocation planning by federal agencies to better plan projects, be more proactive in identifying potential challenges, and streamline solutions/reduce disruptions for displaced families and businesses.</a:t>
          </a:r>
        </a:p>
      </dgm:t>
    </dgm:pt>
    <dgm:pt modelId="{B011254D-E5E6-48D8-9555-B78DFDBB8006}" type="parTrans" cxnId="{8E339E56-963B-495A-842D-94E15E3C8A69}">
      <dgm:prSet/>
      <dgm:spPr/>
      <dgm:t>
        <a:bodyPr/>
        <a:lstStyle/>
        <a:p>
          <a:endParaRPr lang="en-US"/>
        </a:p>
      </dgm:t>
    </dgm:pt>
    <dgm:pt modelId="{1A0BE756-69AE-4C7B-A3D8-7C89FACFFBE3}" type="sibTrans" cxnId="{8E339E56-963B-495A-842D-94E15E3C8A69}">
      <dgm:prSet/>
      <dgm:spPr/>
      <dgm:t>
        <a:bodyPr/>
        <a:lstStyle/>
        <a:p>
          <a:endParaRPr lang="en-US"/>
        </a:p>
      </dgm:t>
    </dgm:pt>
    <dgm:pt modelId="{04748C36-F08C-4635-B5CE-B618A2BC0A31}">
      <dgm:prSet custT="1"/>
      <dgm:spPr/>
      <dgm:t>
        <a:bodyPr/>
        <a:lstStyle/>
        <a:p>
          <a:pPr algn="just"/>
          <a:r>
            <a:rPr lang="en-US" sz="1200" dirty="0"/>
            <a:t>Rental replacement dwelling application fees or credit reports required to lease a replacement dwelling now clearly constitute moving expenses that are eligible for reimbursement (up to $1,000). </a:t>
          </a:r>
        </a:p>
      </dgm:t>
    </dgm:pt>
    <dgm:pt modelId="{A277CE3F-A41A-45FC-BFD4-B6811F138301}" type="parTrans" cxnId="{C64AD565-F781-439B-A5F9-347C2ECB9668}">
      <dgm:prSet/>
      <dgm:spPr/>
      <dgm:t>
        <a:bodyPr/>
        <a:lstStyle/>
        <a:p>
          <a:endParaRPr lang="en-US"/>
        </a:p>
      </dgm:t>
    </dgm:pt>
    <dgm:pt modelId="{A0F915C3-ACDD-4B6D-AE05-B66D9EB8D870}" type="sibTrans" cxnId="{C64AD565-F781-439B-A5F9-347C2ECB9668}">
      <dgm:prSet/>
      <dgm:spPr/>
      <dgm:t>
        <a:bodyPr/>
        <a:lstStyle/>
        <a:p>
          <a:endParaRPr lang="en-US"/>
        </a:p>
      </dgm:t>
    </dgm:pt>
    <dgm:pt modelId="{112EEC7B-8B7B-460F-B796-CD56C22D1367}">
      <dgm:prSet custT="1"/>
      <dgm:spPr/>
      <dgm:t>
        <a:bodyPr/>
        <a:lstStyle/>
        <a:p>
          <a:pPr algn="just"/>
          <a:r>
            <a:rPr lang="en-US" sz="1200" dirty="0"/>
            <a:t>Previously, persons who were temporarily relocated (less than one year of relocation from a project site) were not considered under the definition of “displaced person.”</a:t>
          </a:r>
        </a:p>
      </dgm:t>
    </dgm:pt>
    <dgm:pt modelId="{611B0E8A-BAC5-47EF-8165-BDBEA9CEDD7B}" type="parTrans" cxnId="{7E09EF0A-1FBE-41B3-822C-88A6E2AEB452}">
      <dgm:prSet/>
      <dgm:spPr/>
      <dgm:t>
        <a:bodyPr/>
        <a:lstStyle/>
        <a:p>
          <a:endParaRPr lang="en-US"/>
        </a:p>
      </dgm:t>
    </dgm:pt>
    <dgm:pt modelId="{B5B1DC41-CEA7-4E74-A78B-9D29FDF30249}" type="sibTrans" cxnId="{7E09EF0A-1FBE-41B3-822C-88A6E2AEB452}">
      <dgm:prSet/>
      <dgm:spPr/>
      <dgm:t>
        <a:bodyPr/>
        <a:lstStyle/>
        <a:p>
          <a:endParaRPr lang="en-US"/>
        </a:p>
      </dgm:t>
    </dgm:pt>
    <dgm:pt modelId="{7F37AC65-EC31-4037-85B1-E96351BA552B}">
      <dgm:prSet/>
      <dgm:spPr/>
      <dgm:t>
        <a:bodyPr/>
        <a:lstStyle/>
        <a:p>
          <a:pPr algn="l"/>
          <a:endParaRPr lang="en-US" sz="1100" dirty="0"/>
        </a:p>
      </dgm:t>
    </dgm:pt>
    <dgm:pt modelId="{A19B9173-A710-478E-92BA-000E8940527C}" type="parTrans" cxnId="{09A47857-4569-4C9F-85F4-C9900A5AE4D9}">
      <dgm:prSet/>
      <dgm:spPr/>
      <dgm:t>
        <a:bodyPr/>
        <a:lstStyle/>
        <a:p>
          <a:endParaRPr lang="en-US"/>
        </a:p>
      </dgm:t>
    </dgm:pt>
    <dgm:pt modelId="{1F2BB1C9-5F2E-481D-B443-39C665118E8C}" type="sibTrans" cxnId="{09A47857-4569-4C9F-85F4-C9900A5AE4D9}">
      <dgm:prSet/>
      <dgm:spPr/>
      <dgm:t>
        <a:bodyPr/>
        <a:lstStyle/>
        <a:p>
          <a:endParaRPr lang="en-US"/>
        </a:p>
      </dgm:t>
    </dgm:pt>
    <dgm:pt modelId="{E95A14FF-4F51-4A34-81C9-99B7D9D24912}">
      <dgm:prSet custT="1"/>
      <dgm:spPr/>
      <dgm:t>
        <a:bodyPr/>
        <a:lstStyle/>
        <a:p>
          <a:pPr algn="just"/>
          <a:r>
            <a:rPr lang="en-US" sz="1200" b="0" i="0" dirty="0"/>
            <a:t>Updates include temporarily relocated persons under the definition of “displaced person” and provide clarity on administering URA relocation assistance to these persons.</a:t>
          </a:r>
          <a:endParaRPr lang="en-US" sz="1200" dirty="0"/>
        </a:p>
      </dgm:t>
    </dgm:pt>
    <dgm:pt modelId="{B1D99800-1EFD-4517-83C1-DC1A4D5D9350}" type="parTrans" cxnId="{61D85BF0-7E75-483F-9456-ADC7E324EF82}">
      <dgm:prSet/>
      <dgm:spPr/>
    </dgm:pt>
    <dgm:pt modelId="{2CB1B00A-CC36-46E4-9A40-9D551F782432}" type="sibTrans" cxnId="{61D85BF0-7E75-483F-9456-ADC7E324EF82}">
      <dgm:prSet/>
      <dgm:spPr/>
    </dgm:pt>
    <dgm:pt modelId="{81ED1023-C568-4C64-83BF-2EF5ED4807F9}" type="pres">
      <dgm:prSet presAssocID="{77242013-55A0-4A8A-8BE7-17396EBC4257}" presName="linear" presStyleCnt="0">
        <dgm:presLayoutVars>
          <dgm:animLvl val="lvl"/>
          <dgm:resizeHandles val="exact"/>
        </dgm:presLayoutVars>
      </dgm:prSet>
      <dgm:spPr/>
    </dgm:pt>
    <dgm:pt modelId="{ACCF3C61-3859-4991-89D7-4AB69F3B473B}" type="pres">
      <dgm:prSet presAssocID="{FD57E3F5-A432-450B-91BE-F103B9585726}" presName="parentText" presStyleLbl="node1" presStyleIdx="0" presStyleCnt="1">
        <dgm:presLayoutVars>
          <dgm:chMax val="0"/>
          <dgm:bulletEnabled val="1"/>
        </dgm:presLayoutVars>
      </dgm:prSet>
      <dgm:spPr/>
    </dgm:pt>
    <dgm:pt modelId="{D6B445F0-7B35-4E38-AEFE-6C5F90FE67FA}" type="pres">
      <dgm:prSet presAssocID="{FD57E3F5-A432-450B-91BE-F103B9585726}" presName="childText" presStyleLbl="revTx" presStyleIdx="0" presStyleCnt="1" custScaleY="110700">
        <dgm:presLayoutVars>
          <dgm:bulletEnabled val="1"/>
        </dgm:presLayoutVars>
      </dgm:prSet>
      <dgm:spPr/>
    </dgm:pt>
  </dgm:ptLst>
  <dgm:cxnLst>
    <dgm:cxn modelId="{8E42D406-9860-45C1-8E1B-B9E1BEC38722}" type="presOf" srcId="{112EEC7B-8B7B-460F-B796-CD56C22D1367}" destId="{D6B445F0-7B35-4E38-AEFE-6C5F90FE67FA}" srcOrd="0" destOrd="6" presId="urn:microsoft.com/office/officeart/2005/8/layout/vList2"/>
    <dgm:cxn modelId="{7E09EF0A-1FBE-41B3-822C-88A6E2AEB452}" srcId="{FD57E3F5-A432-450B-91BE-F103B9585726}" destId="{112EEC7B-8B7B-460F-B796-CD56C22D1367}" srcOrd="6" destOrd="0" parTransId="{611B0E8A-BAC5-47EF-8165-BDBEA9CEDD7B}" sibTransId="{B5B1DC41-CEA7-4E74-A78B-9D29FDF30249}"/>
    <dgm:cxn modelId="{79B8BC12-7048-406A-82B4-8E3027F026AD}" srcId="{FD57E3F5-A432-450B-91BE-F103B9585726}" destId="{AD31D528-402D-4A87-93CC-22F5DCAC20B3}" srcOrd="2" destOrd="0" parTransId="{561EC425-E305-4672-8BCF-136959DC28AF}" sibTransId="{4A547AF3-E959-47F6-9854-83988E878B40}"/>
    <dgm:cxn modelId="{63B29E5B-2663-4883-A66A-296B4DB842BC}" type="presOf" srcId="{77242013-55A0-4A8A-8BE7-17396EBC4257}" destId="{81ED1023-C568-4C64-83BF-2EF5ED4807F9}" srcOrd="0" destOrd="0" presId="urn:microsoft.com/office/officeart/2005/8/layout/vList2"/>
    <dgm:cxn modelId="{C64AD565-F781-439B-A5F9-347C2ECB9668}" srcId="{FD57E3F5-A432-450B-91BE-F103B9585726}" destId="{04748C36-F08C-4635-B5CE-B618A2BC0A31}" srcOrd="5" destOrd="0" parTransId="{A277CE3F-A41A-45FC-BFD4-B6811F138301}" sibTransId="{A0F915C3-ACDD-4B6D-AE05-B66D9EB8D870}"/>
    <dgm:cxn modelId="{12F1046C-91CE-47B8-89CD-BE7DC66CCECB}" type="presOf" srcId="{E4E5379E-BA9D-4332-99E2-FDD0CA923C2E}" destId="{D6B445F0-7B35-4E38-AEFE-6C5F90FE67FA}" srcOrd="0" destOrd="1" presId="urn:microsoft.com/office/officeart/2005/8/layout/vList2"/>
    <dgm:cxn modelId="{BB76176F-D8DE-4D33-8478-31500F6C2364}" type="presOf" srcId="{04748C36-F08C-4635-B5CE-B618A2BC0A31}" destId="{D6B445F0-7B35-4E38-AEFE-6C5F90FE67FA}" srcOrd="0" destOrd="5" presId="urn:microsoft.com/office/officeart/2005/8/layout/vList2"/>
    <dgm:cxn modelId="{8E339E56-963B-495A-842D-94E15E3C8A69}" srcId="{FD57E3F5-A432-450B-91BE-F103B9585726}" destId="{BA3CE8C5-5FE8-4D32-B6A8-3FBC6857F4EF}" srcOrd="4" destOrd="0" parTransId="{B011254D-E5E6-48D8-9555-B78DFDBB8006}" sibTransId="{1A0BE756-69AE-4C7B-A3D8-7C89FACFFBE3}"/>
    <dgm:cxn modelId="{09A47857-4569-4C9F-85F4-C9900A5AE4D9}" srcId="{FD57E3F5-A432-450B-91BE-F103B9585726}" destId="{7F37AC65-EC31-4037-85B1-E96351BA552B}" srcOrd="0" destOrd="0" parTransId="{A19B9173-A710-478E-92BA-000E8940527C}" sibTransId="{1F2BB1C9-5F2E-481D-B443-39C665118E8C}"/>
    <dgm:cxn modelId="{DEFEB477-778E-4DA0-86D0-F11E0DEC5C06}" srcId="{FD57E3F5-A432-450B-91BE-F103B9585726}" destId="{F24B7AA4-23FE-4668-8876-F9D55BF85DF1}" srcOrd="3" destOrd="0" parTransId="{B3682231-21E5-4F30-B4CD-516547AA24CF}" sibTransId="{F211FA59-D83A-4D68-B7DF-1A1D1A9B11C9}"/>
    <dgm:cxn modelId="{038FCE82-3778-4BEF-8561-1B1F82BABB7D}" type="presOf" srcId="{BA3CE8C5-5FE8-4D32-B6A8-3FBC6857F4EF}" destId="{D6B445F0-7B35-4E38-AEFE-6C5F90FE67FA}" srcOrd="0" destOrd="4" presId="urn:microsoft.com/office/officeart/2005/8/layout/vList2"/>
    <dgm:cxn modelId="{04C3E78D-C5E1-42F5-B026-5C7F76A39297}" type="presOf" srcId="{7F37AC65-EC31-4037-85B1-E96351BA552B}" destId="{D6B445F0-7B35-4E38-AEFE-6C5F90FE67FA}" srcOrd="0" destOrd="0" presId="urn:microsoft.com/office/officeart/2005/8/layout/vList2"/>
    <dgm:cxn modelId="{1874E38F-9867-4912-96F1-FED6FF135AFE}" type="presOf" srcId="{F24B7AA4-23FE-4668-8876-F9D55BF85DF1}" destId="{D6B445F0-7B35-4E38-AEFE-6C5F90FE67FA}" srcOrd="0" destOrd="3" presId="urn:microsoft.com/office/officeart/2005/8/layout/vList2"/>
    <dgm:cxn modelId="{2A8227CA-C1D0-426A-81ED-9DEB172B293F}" type="presOf" srcId="{AD31D528-402D-4A87-93CC-22F5DCAC20B3}" destId="{D6B445F0-7B35-4E38-AEFE-6C5F90FE67FA}" srcOrd="0" destOrd="2" presId="urn:microsoft.com/office/officeart/2005/8/layout/vList2"/>
    <dgm:cxn modelId="{DF9C58D4-2EE8-4290-BC77-F04261EDD9BB}" srcId="{77242013-55A0-4A8A-8BE7-17396EBC4257}" destId="{FD57E3F5-A432-450B-91BE-F103B9585726}" srcOrd="0" destOrd="0" parTransId="{58D5B495-2EC6-443D-A3E6-6A7F2C71ABCD}" sibTransId="{A1BA6246-C13A-4502-8C0A-F403C6B406B1}"/>
    <dgm:cxn modelId="{FF26FEDA-86C7-43E5-A4A5-0E89ABC23F4A}" type="presOf" srcId="{FD57E3F5-A432-450B-91BE-F103B9585726}" destId="{ACCF3C61-3859-4991-89D7-4AB69F3B473B}" srcOrd="0" destOrd="0" presId="urn:microsoft.com/office/officeart/2005/8/layout/vList2"/>
    <dgm:cxn modelId="{D717F0DB-F0A4-44F9-8FE0-78E744F14ABF}" type="presOf" srcId="{E95A14FF-4F51-4A34-81C9-99B7D9D24912}" destId="{D6B445F0-7B35-4E38-AEFE-6C5F90FE67FA}" srcOrd="0" destOrd="7" presId="urn:microsoft.com/office/officeart/2005/8/layout/vList2"/>
    <dgm:cxn modelId="{61D85BF0-7E75-483F-9456-ADC7E324EF82}" srcId="{FD57E3F5-A432-450B-91BE-F103B9585726}" destId="{E95A14FF-4F51-4A34-81C9-99B7D9D24912}" srcOrd="7" destOrd="0" parTransId="{B1D99800-1EFD-4517-83C1-DC1A4D5D9350}" sibTransId="{2CB1B00A-CC36-46E4-9A40-9D551F782432}"/>
    <dgm:cxn modelId="{10B6EEF8-12D5-498C-9186-1ECD568EACA4}" srcId="{FD57E3F5-A432-450B-91BE-F103B9585726}" destId="{E4E5379E-BA9D-4332-99E2-FDD0CA923C2E}" srcOrd="1" destOrd="0" parTransId="{BE4F0380-E377-474D-B9BE-7342747CF4A9}" sibTransId="{7EE7EF54-77EC-4431-8162-38D37BD85D46}"/>
    <dgm:cxn modelId="{DA2E52C9-1E2F-4421-B7C5-80E3E805CD4D}" type="presParOf" srcId="{81ED1023-C568-4C64-83BF-2EF5ED4807F9}" destId="{ACCF3C61-3859-4991-89D7-4AB69F3B473B}" srcOrd="0" destOrd="0" presId="urn:microsoft.com/office/officeart/2005/8/layout/vList2"/>
    <dgm:cxn modelId="{53EA9798-F0EE-44D8-A095-3E63F84E1727}" type="presParOf" srcId="{81ED1023-C568-4C64-83BF-2EF5ED4807F9}" destId="{D6B445F0-7B35-4E38-AEFE-6C5F90FE67F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1681C6-F292-4A2F-938B-7685423813FA}" type="doc">
      <dgm:prSet loTypeId="urn:microsoft.com/office/officeart/2005/8/layout/hierarchy1" loCatId="hierarchy" qsTypeId="urn:microsoft.com/office/officeart/2005/8/quickstyle/simple2" qsCatId="simple" csTypeId="urn:microsoft.com/office/officeart/2005/8/colors/accent3_2" csCatId="accent3" phldr="1"/>
      <dgm:spPr/>
      <dgm:t>
        <a:bodyPr/>
        <a:lstStyle/>
        <a:p>
          <a:endParaRPr lang="en-US"/>
        </a:p>
      </dgm:t>
    </dgm:pt>
    <dgm:pt modelId="{57DA313F-F9F6-4EB3-807A-48C4484C7108}">
      <dgm:prSet/>
      <dgm:spPr/>
      <dgm:t>
        <a:bodyPr/>
        <a:lstStyle/>
        <a:p>
          <a:r>
            <a:rPr lang="en-US"/>
            <a:t>HUD funded projects sometimes require the acquisition of real property by voluntary or involuntary means. </a:t>
          </a:r>
        </a:p>
      </dgm:t>
    </dgm:pt>
    <dgm:pt modelId="{A148F17D-6A92-47C5-B8E8-C23CDABF83A1}" type="parTrans" cxnId="{1AACBA10-6988-4B9E-AE31-9FB09980B77B}">
      <dgm:prSet/>
      <dgm:spPr/>
      <dgm:t>
        <a:bodyPr/>
        <a:lstStyle/>
        <a:p>
          <a:endParaRPr lang="en-US"/>
        </a:p>
      </dgm:t>
    </dgm:pt>
    <dgm:pt modelId="{D251F885-5F55-4DB2-ABE5-4C37C9355EB2}" type="sibTrans" cxnId="{1AACBA10-6988-4B9E-AE31-9FB09980B77B}">
      <dgm:prSet/>
      <dgm:spPr/>
      <dgm:t>
        <a:bodyPr/>
        <a:lstStyle/>
        <a:p>
          <a:endParaRPr lang="en-US"/>
        </a:p>
      </dgm:t>
    </dgm:pt>
    <dgm:pt modelId="{056325B7-617C-4941-B31D-180EF93F4E1C}">
      <dgm:prSet/>
      <dgm:spPr/>
      <dgm:t>
        <a:bodyPr/>
        <a:lstStyle/>
        <a:p>
          <a:r>
            <a:rPr lang="en-US" dirty="0"/>
            <a:t>Under the URA, an acquisition is considered involuntary when an agency acquires property under threat or use of eminent domain. </a:t>
          </a:r>
        </a:p>
      </dgm:t>
    </dgm:pt>
    <dgm:pt modelId="{58573050-922D-4B14-88CA-6AD5D78B7987}" type="parTrans" cxnId="{33271A5F-4A94-4A74-9B69-B7B08B8E98CE}">
      <dgm:prSet/>
      <dgm:spPr/>
      <dgm:t>
        <a:bodyPr/>
        <a:lstStyle/>
        <a:p>
          <a:endParaRPr lang="en-US"/>
        </a:p>
      </dgm:t>
    </dgm:pt>
    <dgm:pt modelId="{5D6BA128-DFB3-4B26-A243-E1CAF5D0F285}" type="sibTrans" cxnId="{33271A5F-4A94-4A74-9B69-B7B08B8E98CE}">
      <dgm:prSet/>
      <dgm:spPr/>
      <dgm:t>
        <a:bodyPr/>
        <a:lstStyle/>
        <a:p>
          <a:endParaRPr lang="en-US"/>
        </a:p>
      </dgm:t>
    </dgm:pt>
    <dgm:pt modelId="{411E9444-B283-4AEF-9E85-B676FC2E575E}">
      <dgm:prSet/>
      <dgm:spPr/>
      <dgm:t>
        <a:bodyPr/>
        <a:lstStyle/>
        <a:p>
          <a:r>
            <a:rPr lang="en-US" dirty="0"/>
            <a:t>Only involuntary acquisitions trigger the full acquisition requirements, while voluntary acquisitions do not. </a:t>
          </a:r>
        </a:p>
      </dgm:t>
    </dgm:pt>
    <dgm:pt modelId="{F26077B6-C35A-47D9-8F2F-3D2D1E01455D}" type="parTrans" cxnId="{D97E49A3-9553-4D81-A356-A7E8CFDB86E8}">
      <dgm:prSet/>
      <dgm:spPr/>
      <dgm:t>
        <a:bodyPr/>
        <a:lstStyle/>
        <a:p>
          <a:endParaRPr lang="en-US"/>
        </a:p>
      </dgm:t>
    </dgm:pt>
    <dgm:pt modelId="{01AB0DE3-4C3D-4187-97FF-13CDEF9E862E}" type="sibTrans" cxnId="{D97E49A3-9553-4D81-A356-A7E8CFDB86E8}">
      <dgm:prSet/>
      <dgm:spPr/>
      <dgm:t>
        <a:bodyPr/>
        <a:lstStyle/>
        <a:p>
          <a:endParaRPr lang="en-US"/>
        </a:p>
      </dgm:t>
    </dgm:pt>
    <dgm:pt modelId="{4E936D9A-5BDD-4D8A-9022-21113C172AAC}" type="pres">
      <dgm:prSet presAssocID="{971681C6-F292-4A2F-938B-7685423813FA}" presName="hierChild1" presStyleCnt="0">
        <dgm:presLayoutVars>
          <dgm:chPref val="1"/>
          <dgm:dir/>
          <dgm:animOne val="branch"/>
          <dgm:animLvl val="lvl"/>
          <dgm:resizeHandles/>
        </dgm:presLayoutVars>
      </dgm:prSet>
      <dgm:spPr/>
    </dgm:pt>
    <dgm:pt modelId="{61C2319C-679B-41CE-AA0E-7A919BB2C849}" type="pres">
      <dgm:prSet presAssocID="{57DA313F-F9F6-4EB3-807A-48C4484C7108}" presName="hierRoot1" presStyleCnt="0"/>
      <dgm:spPr/>
    </dgm:pt>
    <dgm:pt modelId="{3BE59877-3707-4A40-B98C-9A2FE032D55E}" type="pres">
      <dgm:prSet presAssocID="{57DA313F-F9F6-4EB3-807A-48C4484C7108}" presName="composite" presStyleCnt="0"/>
      <dgm:spPr/>
    </dgm:pt>
    <dgm:pt modelId="{509CC9D2-583F-4FED-888C-C5EF9078B295}" type="pres">
      <dgm:prSet presAssocID="{57DA313F-F9F6-4EB3-807A-48C4484C7108}" presName="background" presStyleLbl="node0" presStyleIdx="0" presStyleCnt="3"/>
      <dgm:spPr/>
    </dgm:pt>
    <dgm:pt modelId="{76C1960F-6F76-4B40-B81E-38A397C6A2EB}" type="pres">
      <dgm:prSet presAssocID="{57DA313F-F9F6-4EB3-807A-48C4484C7108}" presName="text" presStyleLbl="fgAcc0" presStyleIdx="0" presStyleCnt="3">
        <dgm:presLayoutVars>
          <dgm:chPref val="3"/>
        </dgm:presLayoutVars>
      </dgm:prSet>
      <dgm:spPr/>
    </dgm:pt>
    <dgm:pt modelId="{8B18CD17-C425-4FFD-8538-7B649A5CBA8D}" type="pres">
      <dgm:prSet presAssocID="{57DA313F-F9F6-4EB3-807A-48C4484C7108}" presName="hierChild2" presStyleCnt="0"/>
      <dgm:spPr/>
    </dgm:pt>
    <dgm:pt modelId="{7EFFC5DF-9BA9-4272-A434-A5A98194A8D8}" type="pres">
      <dgm:prSet presAssocID="{056325B7-617C-4941-B31D-180EF93F4E1C}" presName="hierRoot1" presStyleCnt="0"/>
      <dgm:spPr/>
    </dgm:pt>
    <dgm:pt modelId="{4F4DB1EA-A411-4F31-B727-B4537CEB451D}" type="pres">
      <dgm:prSet presAssocID="{056325B7-617C-4941-B31D-180EF93F4E1C}" presName="composite" presStyleCnt="0"/>
      <dgm:spPr/>
    </dgm:pt>
    <dgm:pt modelId="{8CB3D44C-EF2F-4276-97F5-9A03BFD44526}" type="pres">
      <dgm:prSet presAssocID="{056325B7-617C-4941-B31D-180EF93F4E1C}" presName="background" presStyleLbl="node0" presStyleIdx="1" presStyleCnt="3"/>
      <dgm:spPr/>
    </dgm:pt>
    <dgm:pt modelId="{AF4C356E-24F0-470A-A2E1-7803A05DF13E}" type="pres">
      <dgm:prSet presAssocID="{056325B7-617C-4941-B31D-180EF93F4E1C}" presName="text" presStyleLbl="fgAcc0" presStyleIdx="1" presStyleCnt="3">
        <dgm:presLayoutVars>
          <dgm:chPref val="3"/>
        </dgm:presLayoutVars>
      </dgm:prSet>
      <dgm:spPr/>
    </dgm:pt>
    <dgm:pt modelId="{6448A9FE-8A66-421F-9500-866BFDC3608E}" type="pres">
      <dgm:prSet presAssocID="{056325B7-617C-4941-B31D-180EF93F4E1C}" presName="hierChild2" presStyleCnt="0"/>
      <dgm:spPr/>
    </dgm:pt>
    <dgm:pt modelId="{2C1AAAF9-1F83-4A59-81BE-3F3BF0E1F215}" type="pres">
      <dgm:prSet presAssocID="{411E9444-B283-4AEF-9E85-B676FC2E575E}" presName="hierRoot1" presStyleCnt="0"/>
      <dgm:spPr/>
    </dgm:pt>
    <dgm:pt modelId="{C8CE3C39-4AFA-4146-910A-9D43FA6D2B3D}" type="pres">
      <dgm:prSet presAssocID="{411E9444-B283-4AEF-9E85-B676FC2E575E}" presName="composite" presStyleCnt="0"/>
      <dgm:spPr/>
    </dgm:pt>
    <dgm:pt modelId="{F47A2905-5F7E-4060-9B77-31B9E4FF68B4}" type="pres">
      <dgm:prSet presAssocID="{411E9444-B283-4AEF-9E85-B676FC2E575E}" presName="background" presStyleLbl="node0" presStyleIdx="2" presStyleCnt="3"/>
      <dgm:spPr/>
    </dgm:pt>
    <dgm:pt modelId="{480D3DA3-E122-4C89-BECB-30833BEAFFAD}" type="pres">
      <dgm:prSet presAssocID="{411E9444-B283-4AEF-9E85-B676FC2E575E}" presName="text" presStyleLbl="fgAcc0" presStyleIdx="2" presStyleCnt="3">
        <dgm:presLayoutVars>
          <dgm:chPref val="3"/>
        </dgm:presLayoutVars>
      </dgm:prSet>
      <dgm:spPr/>
    </dgm:pt>
    <dgm:pt modelId="{B06B8278-2DD0-42CC-B4BA-33E2EE5E064E}" type="pres">
      <dgm:prSet presAssocID="{411E9444-B283-4AEF-9E85-B676FC2E575E}" presName="hierChild2" presStyleCnt="0"/>
      <dgm:spPr/>
    </dgm:pt>
  </dgm:ptLst>
  <dgm:cxnLst>
    <dgm:cxn modelId="{1AACBA10-6988-4B9E-AE31-9FB09980B77B}" srcId="{971681C6-F292-4A2F-938B-7685423813FA}" destId="{57DA313F-F9F6-4EB3-807A-48C4484C7108}" srcOrd="0" destOrd="0" parTransId="{A148F17D-6A92-47C5-B8E8-C23CDABF83A1}" sibTransId="{D251F885-5F55-4DB2-ABE5-4C37C9355EB2}"/>
    <dgm:cxn modelId="{435E9C2F-72CC-4FFD-AA85-FA4D5512495C}" type="presOf" srcId="{411E9444-B283-4AEF-9E85-B676FC2E575E}" destId="{480D3DA3-E122-4C89-BECB-30833BEAFFAD}" srcOrd="0" destOrd="0" presId="urn:microsoft.com/office/officeart/2005/8/layout/hierarchy1"/>
    <dgm:cxn modelId="{9B3B095E-9885-429C-AED9-126AD474D851}" type="presOf" srcId="{57DA313F-F9F6-4EB3-807A-48C4484C7108}" destId="{76C1960F-6F76-4B40-B81E-38A397C6A2EB}" srcOrd="0" destOrd="0" presId="urn:microsoft.com/office/officeart/2005/8/layout/hierarchy1"/>
    <dgm:cxn modelId="{33271A5F-4A94-4A74-9B69-B7B08B8E98CE}" srcId="{971681C6-F292-4A2F-938B-7685423813FA}" destId="{056325B7-617C-4941-B31D-180EF93F4E1C}" srcOrd="1" destOrd="0" parTransId="{58573050-922D-4B14-88CA-6AD5D78B7987}" sibTransId="{5D6BA128-DFB3-4B26-A243-E1CAF5D0F285}"/>
    <dgm:cxn modelId="{401B147E-A918-49F8-8C34-E819D137F905}" type="presOf" srcId="{056325B7-617C-4941-B31D-180EF93F4E1C}" destId="{AF4C356E-24F0-470A-A2E1-7803A05DF13E}" srcOrd="0" destOrd="0" presId="urn:microsoft.com/office/officeart/2005/8/layout/hierarchy1"/>
    <dgm:cxn modelId="{D97E49A3-9553-4D81-A356-A7E8CFDB86E8}" srcId="{971681C6-F292-4A2F-938B-7685423813FA}" destId="{411E9444-B283-4AEF-9E85-B676FC2E575E}" srcOrd="2" destOrd="0" parTransId="{F26077B6-C35A-47D9-8F2F-3D2D1E01455D}" sibTransId="{01AB0DE3-4C3D-4187-97FF-13CDEF9E862E}"/>
    <dgm:cxn modelId="{5BEB19F6-4B9D-4C58-8A6E-A5F6D38EC662}" type="presOf" srcId="{971681C6-F292-4A2F-938B-7685423813FA}" destId="{4E936D9A-5BDD-4D8A-9022-21113C172AAC}" srcOrd="0" destOrd="0" presId="urn:microsoft.com/office/officeart/2005/8/layout/hierarchy1"/>
    <dgm:cxn modelId="{0C58D2A7-CB90-47E5-8CEB-C1B7F0B9BCC3}" type="presParOf" srcId="{4E936D9A-5BDD-4D8A-9022-21113C172AAC}" destId="{61C2319C-679B-41CE-AA0E-7A919BB2C849}" srcOrd="0" destOrd="0" presId="urn:microsoft.com/office/officeart/2005/8/layout/hierarchy1"/>
    <dgm:cxn modelId="{D0B05D2F-D059-4568-9A77-007B82E7DBE3}" type="presParOf" srcId="{61C2319C-679B-41CE-AA0E-7A919BB2C849}" destId="{3BE59877-3707-4A40-B98C-9A2FE032D55E}" srcOrd="0" destOrd="0" presId="urn:microsoft.com/office/officeart/2005/8/layout/hierarchy1"/>
    <dgm:cxn modelId="{00578D5C-4318-4844-B9CE-E6B0B04CB1C1}" type="presParOf" srcId="{3BE59877-3707-4A40-B98C-9A2FE032D55E}" destId="{509CC9D2-583F-4FED-888C-C5EF9078B295}" srcOrd="0" destOrd="0" presId="urn:microsoft.com/office/officeart/2005/8/layout/hierarchy1"/>
    <dgm:cxn modelId="{565410A4-4399-43F5-B3EF-48338ED52D50}" type="presParOf" srcId="{3BE59877-3707-4A40-B98C-9A2FE032D55E}" destId="{76C1960F-6F76-4B40-B81E-38A397C6A2EB}" srcOrd="1" destOrd="0" presId="urn:microsoft.com/office/officeart/2005/8/layout/hierarchy1"/>
    <dgm:cxn modelId="{8AFB118C-5C79-4EFB-AC87-3D4455D1701E}" type="presParOf" srcId="{61C2319C-679B-41CE-AA0E-7A919BB2C849}" destId="{8B18CD17-C425-4FFD-8538-7B649A5CBA8D}" srcOrd="1" destOrd="0" presId="urn:microsoft.com/office/officeart/2005/8/layout/hierarchy1"/>
    <dgm:cxn modelId="{1A2A1CE8-8CDC-4B4D-857A-6228A336FD45}" type="presParOf" srcId="{4E936D9A-5BDD-4D8A-9022-21113C172AAC}" destId="{7EFFC5DF-9BA9-4272-A434-A5A98194A8D8}" srcOrd="1" destOrd="0" presId="urn:microsoft.com/office/officeart/2005/8/layout/hierarchy1"/>
    <dgm:cxn modelId="{BD69A698-8EF2-44A2-84AA-66C09282DF14}" type="presParOf" srcId="{7EFFC5DF-9BA9-4272-A434-A5A98194A8D8}" destId="{4F4DB1EA-A411-4F31-B727-B4537CEB451D}" srcOrd="0" destOrd="0" presId="urn:microsoft.com/office/officeart/2005/8/layout/hierarchy1"/>
    <dgm:cxn modelId="{89A31740-D569-4D65-BF8A-8C32EA9D63E5}" type="presParOf" srcId="{4F4DB1EA-A411-4F31-B727-B4537CEB451D}" destId="{8CB3D44C-EF2F-4276-97F5-9A03BFD44526}" srcOrd="0" destOrd="0" presId="urn:microsoft.com/office/officeart/2005/8/layout/hierarchy1"/>
    <dgm:cxn modelId="{22CC256A-F62E-4322-B0A6-1BCB9F0DD253}" type="presParOf" srcId="{4F4DB1EA-A411-4F31-B727-B4537CEB451D}" destId="{AF4C356E-24F0-470A-A2E1-7803A05DF13E}" srcOrd="1" destOrd="0" presId="urn:microsoft.com/office/officeart/2005/8/layout/hierarchy1"/>
    <dgm:cxn modelId="{5E07B84B-AC08-4F34-8837-2CE3E6A28D0D}" type="presParOf" srcId="{7EFFC5DF-9BA9-4272-A434-A5A98194A8D8}" destId="{6448A9FE-8A66-421F-9500-866BFDC3608E}" srcOrd="1" destOrd="0" presId="urn:microsoft.com/office/officeart/2005/8/layout/hierarchy1"/>
    <dgm:cxn modelId="{3B7FA2CE-5204-48AC-AC8B-8C2DE99B22F3}" type="presParOf" srcId="{4E936D9A-5BDD-4D8A-9022-21113C172AAC}" destId="{2C1AAAF9-1F83-4A59-81BE-3F3BF0E1F215}" srcOrd="2" destOrd="0" presId="urn:microsoft.com/office/officeart/2005/8/layout/hierarchy1"/>
    <dgm:cxn modelId="{F5315432-3F17-41A3-89F5-DFDC0BEBC3D5}" type="presParOf" srcId="{2C1AAAF9-1F83-4A59-81BE-3F3BF0E1F215}" destId="{C8CE3C39-4AFA-4146-910A-9D43FA6D2B3D}" srcOrd="0" destOrd="0" presId="urn:microsoft.com/office/officeart/2005/8/layout/hierarchy1"/>
    <dgm:cxn modelId="{BB105ABF-0CFE-4D74-9EB6-B842E873124E}" type="presParOf" srcId="{C8CE3C39-4AFA-4146-910A-9D43FA6D2B3D}" destId="{F47A2905-5F7E-4060-9B77-31B9E4FF68B4}" srcOrd="0" destOrd="0" presId="urn:microsoft.com/office/officeart/2005/8/layout/hierarchy1"/>
    <dgm:cxn modelId="{70F8EBDC-3B96-47A3-B41A-EBE159D693E0}" type="presParOf" srcId="{C8CE3C39-4AFA-4146-910A-9D43FA6D2B3D}" destId="{480D3DA3-E122-4C89-BECB-30833BEAFFAD}" srcOrd="1" destOrd="0" presId="urn:microsoft.com/office/officeart/2005/8/layout/hierarchy1"/>
    <dgm:cxn modelId="{26DB2829-1F96-4CC0-9864-B3A5397047E4}" type="presParOf" srcId="{2C1AAAF9-1F83-4A59-81BE-3F3BF0E1F215}" destId="{B06B8278-2DD0-42CC-B4BA-33E2EE5E064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E89028-AC97-4791-AC6D-600C6D210A42}"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4D1095D3-7C40-49F3-834B-AF56906E6CC8}">
      <dgm:prSet/>
      <dgm:spPr/>
      <dgm:t>
        <a:bodyPr/>
        <a:lstStyle/>
        <a:p>
          <a:pPr>
            <a:lnSpc>
              <a:spcPct val="100000"/>
            </a:lnSpc>
            <a:defRPr b="1"/>
          </a:pPr>
          <a:r>
            <a:rPr lang="en-US"/>
            <a:t>Appraisal</a:t>
          </a:r>
        </a:p>
      </dgm:t>
    </dgm:pt>
    <dgm:pt modelId="{4457EEA6-10B1-485B-94D8-90BDAEEFC98B}" type="parTrans" cxnId="{CB67C19A-2E3F-4488-88D8-5C886F0F513E}">
      <dgm:prSet/>
      <dgm:spPr/>
      <dgm:t>
        <a:bodyPr/>
        <a:lstStyle/>
        <a:p>
          <a:endParaRPr lang="en-US"/>
        </a:p>
      </dgm:t>
    </dgm:pt>
    <dgm:pt modelId="{7BC6B27E-EAC3-4FD2-A384-8A4C4D200285}" type="sibTrans" cxnId="{CB67C19A-2E3F-4488-88D8-5C886F0F513E}">
      <dgm:prSet/>
      <dgm:spPr/>
      <dgm:t>
        <a:bodyPr/>
        <a:lstStyle/>
        <a:p>
          <a:endParaRPr lang="en-US"/>
        </a:p>
      </dgm:t>
    </dgm:pt>
    <dgm:pt modelId="{788E7F64-E2AF-462B-A974-02BF0F4FFEFA}">
      <dgm:prSet/>
      <dgm:spPr/>
      <dgm:t>
        <a:bodyPr/>
        <a:lstStyle/>
        <a:p>
          <a:pPr>
            <a:lnSpc>
              <a:spcPct val="100000"/>
            </a:lnSpc>
          </a:pPr>
          <a:r>
            <a:rPr lang="en-US" dirty="0"/>
            <a:t>The URA specifies a process to accomplish the standard of paying just compensation as required by the Constitution. A qualified appraiser must estimate the fair market value of the property throughout the appraisal process.</a:t>
          </a:r>
        </a:p>
      </dgm:t>
    </dgm:pt>
    <dgm:pt modelId="{64F2A9DD-058A-48AB-84FA-296D38713C10}" type="parTrans" cxnId="{EB81FDC0-3810-4E21-B0C7-235B00914F9F}">
      <dgm:prSet/>
      <dgm:spPr/>
      <dgm:t>
        <a:bodyPr/>
        <a:lstStyle/>
        <a:p>
          <a:endParaRPr lang="en-US"/>
        </a:p>
      </dgm:t>
    </dgm:pt>
    <dgm:pt modelId="{1B90D4B3-3DAF-4E5F-9B10-9A9FE6F6A9C4}" type="sibTrans" cxnId="{EB81FDC0-3810-4E21-B0C7-235B00914F9F}">
      <dgm:prSet/>
      <dgm:spPr/>
      <dgm:t>
        <a:bodyPr/>
        <a:lstStyle/>
        <a:p>
          <a:endParaRPr lang="en-US"/>
        </a:p>
      </dgm:t>
    </dgm:pt>
    <dgm:pt modelId="{C3F766C1-3388-4DA9-ABDC-9E559403DDE9}">
      <dgm:prSet/>
      <dgm:spPr/>
      <dgm:t>
        <a:bodyPr/>
        <a:lstStyle/>
        <a:p>
          <a:pPr>
            <a:lnSpc>
              <a:spcPct val="100000"/>
            </a:lnSpc>
            <a:defRPr b="1"/>
          </a:pPr>
          <a:r>
            <a:rPr lang="en-US"/>
            <a:t>Review Appraisal</a:t>
          </a:r>
        </a:p>
      </dgm:t>
    </dgm:pt>
    <dgm:pt modelId="{5AE9EDE9-87E6-4FFD-9F86-2112CD8DFED9}" type="parTrans" cxnId="{70A8E70C-2B4B-451B-8ECC-2C6AE442E117}">
      <dgm:prSet/>
      <dgm:spPr/>
      <dgm:t>
        <a:bodyPr/>
        <a:lstStyle/>
        <a:p>
          <a:endParaRPr lang="en-US"/>
        </a:p>
      </dgm:t>
    </dgm:pt>
    <dgm:pt modelId="{E6365E69-ED18-42F2-A570-2D16ACA2599A}" type="sibTrans" cxnId="{70A8E70C-2B4B-451B-8ECC-2C6AE442E117}">
      <dgm:prSet/>
      <dgm:spPr/>
      <dgm:t>
        <a:bodyPr/>
        <a:lstStyle/>
        <a:p>
          <a:endParaRPr lang="en-US"/>
        </a:p>
      </dgm:t>
    </dgm:pt>
    <dgm:pt modelId="{698D7357-106B-4E12-9883-7BB1A4BEBE83}">
      <dgm:prSet/>
      <dgm:spPr/>
      <dgm:t>
        <a:bodyPr/>
        <a:lstStyle/>
        <a:p>
          <a:pPr>
            <a:lnSpc>
              <a:spcPct val="100000"/>
            </a:lnSpc>
          </a:pPr>
          <a:r>
            <a:rPr lang="en-US" dirty="0"/>
            <a:t>The appraisal must be reviewed by a qualified review appraiser for consistency and reasonableness, and to ensure it meets all standards.</a:t>
          </a:r>
        </a:p>
      </dgm:t>
    </dgm:pt>
    <dgm:pt modelId="{306DE3ED-245A-4A36-A93F-D8E55B642DCC}" type="parTrans" cxnId="{475936A3-06F7-4B55-A0EC-6E8BAB87BEE2}">
      <dgm:prSet/>
      <dgm:spPr/>
      <dgm:t>
        <a:bodyPr/>
        <a:lstStyle/>
        <a:p>
          <a:endParaRPr lang="en-US"/>
        </a:p>
      </dgm:t>
    </dgm:pt>
    <dgm:pt modelId="{C20D838E-CC9B-4892-ACBD-28ACE130CCF6}" type="sibTrans" cxnId="{475936A3-06F7-4B55-A0EC-6E8BAB87BEE2}">
      <dgm:prSet/>
      <dgm:spPr/>
      <dgm:t>
        <a:bodyPr/>
        <a:lstStyle/>
        <a:p>
          <a:endParaRPr lang="en-US"/>
        </a:p>
      </dgm:t>
    </dgm:pt>
    <dgm:pt modelId="{E86A5F67-2144-42A9-84D6-089A8E6B1EF2}">
      <dgm:prSet/>
      <dgm:spPr/>
      <dgm:t>
        <a:bodyPr/>
        <a:lstStyle/>
        <a:p>
          <a:pPr>
            <a:lnSpc>
              <a:spcPct val="100000"/>
            </a:lnSpc>
            <a:defRPr b="1"/>
          </a:pPr>
          <a:r>
            <a:rPr lang="en-US"/>
            <a:t>Just compensation</a:t>
          </a:r>
        </a:p>
      </dgm:t>
    </dgm:pt>
    <dgm:pt modelId="{6698BC4E-47DA-4EEB-91FB-C18F7598B194}" type="parTrans" cxnId="{D881931D-C09A-455C-9710-BE9D16D6BAC7}">
      <dgm:prSet/>
      <dgm:spPr/>
      <dgm:t>
        <a:bodyPr/>
        <a:lstStyle/>
        <a:p>
          <a:endParaRPr lang="en-US"/>
        </a:p>
      </dgm:t>
    </dgm:pt>
    <dgm:pt modelId="{AAED5F98-5BDC-4F82-A857-BC595A0D10D7}" type="sibTrans" cxnId="{D881931D-C09A-455C-9710-BE9D16D6BAC7}">
      <dgm:prSet/>
      <dgm:spPr/>
      <dgm:t>
        <a:bodyPr/>
        <a:lstStyle/>
        <a:p>
          <a:endParaRPr lang="en-US"/>
        </a:p>
      </dgm:t>
    </dgm:pt>
    <dgm:pt modelId="{8D73D37C-B967-49ED-81B5-EC55A0B35B2C}">
      <dgm:prSet/>
      <dgm:spPr/>
      <dgm:t>
        <a:bodyPr/>
        <a:lstStyle/>
        <a:p>
          <a:pPr>
            <a:lnSpc>
              <a:spcPct val="100000"/>
            </a:lnSpc>
          </a:pPr>
          <a:r>
            <a:rPr lang="en-US" dirty="0"/>
            <a:t>Agencies must establish the amount of just compensation to offer the property owner, which cannot be less than the approved appraisal amount. An authorized agency employee must set the amount to be offered.</a:t>
          </a:r>
        </a:p>
      </dgm:t>
    </dgm:pt>
    <dgm:pt modelId="{83583AEF-4F52-4429-9F78-F464D940BE5D}" type="parTrans" cxnId="{43610DF5-4974-4508-9FBE-BBB1A575F77A}">
      <dgm:prSet/>
      <dgm:spPr/>
      <dgm:t>
        <a:bodyPr/>
        <a:lstStyle/>
        <a:p>
          <a:endParaRPr lang="en-US"/>
        </a:p>
      </dgm:t>
    </dgm:pt>
    <dgm:pt modelId="{B4E40BF9-59AA-4B6D-A47B-FFE5A7B9F5FC}" type="sibTrans" cxnId="{43610DF5-4974-4508-9FBE-BBB1A575F77A}">
      <dgm:prSet/>
      <dgm:spPr/>
      <dgm:t>
        <a:bodyPr/>
        <a:lstStyle/>
        <a:p>
          <a:endParaRPr lang="en-US"/>
        </a:p>
      </dgm:t>
    </dgm:pt>
    <dgm:pt modelId="{5193A794-1A35-45FD-8799-3FEDF2959C28}">
      <dgm:prSet/>
      <dgm:spPr/>
      <dgm:t>
        <a:bodyPr/>
        <a:lstStyle/>
        <a:p>
          <a:pPr>
            <a:lnSpc>
              <a:spcPct val="100000"/>
            </a:lnSpc>
            <a:defRPr b="1"/>
          </a:pPr>
          <a:r>
            <a:rPr lang="en-US"/>
            <a:t>Written Offer</a:t>
          </a:r>
        </a:p>
      </dgm:t>
    </dgm:pt>
    <dgm:pt modelId="{11519A48-3AAC-4B83-A064-F7E5E6D54900}" type="parTrans" cxnId="{323C09FD-F786-4036-A6A9-C4F1F6F3AF61}">
      <dgm:prSet/>
      <dgm:spPr/>
      <dgm:t>
        <a:bodyPr/>
        <a:lstStyle/>
        <a:p>
          <a:endParaRPr lang="en-US"/>
        </a:p>
      </dgm:t>
    </dgm:pt>
    <dgm:pt modelId="{AF8F539F-8E80-47E8-BC26-B582841E1A2E}" type="sibTrans" cxnId="{323C09FD-F786-4036-A6A9-C4F1F6F3AF61}">
      <dgm:prSet/>
      <dgm:spPr/>
      <dgm:t>
        <a:bodyPr/>
        <a:lstStyle/>
        <a:p>
          <a:endParaRPr lang="en-US"/>
        </a:p>
      </dgm:t>
    </dgm:pt>
    <dgm:pt modelId="{D7E0EBAD-777C-4DAB-9F06-DA91F29003E6}">
      <dgm:prSet/>
      <dgm:spPr/>
      <dgm:t>
        <a:bodyPr/>
        <a:lstStyle/>
        <a:p>
          <a:pPr>
            <a:lnSpc>
              <a:spcPct val="100000"/>
            </a:lnSpc>
          </a:pPr>
          <a:r>
            <a:rPr lang="en-US" dirty="0"/>
            <a:t>Agencies must make a written offer to the property owner for the just compensation amount. A verbal offer does not meet the URA requirements.</a:t>
          </a:r>
        </a:p>
      </dgm:t>
    </dgm:pt>
    <dgm:pt modelId="{25861E34-EB08-42D5-9902-105E4CC4528C}" type="parTrans" cxnId="{87FAC5DD-F1FF-45AC-8D0A-67AE711A914E}">
      <dgm:prSet/>
      <dgm:spPr/>
      <dgm:t>
        <a:bodyPr/>
        <a:lstStyle/>
        <a:p>
          <a:endParaRPr lang="en-US"/>
        </a:p>
      </dgm:t>
    </dgm:pt>
    <dgm:pt modelId="{B201361E-3FB0-41B3-8137-9743EE34B563}" type="sibTrans" cxnId="{87FAC5DD-F1FF-45AC-8D0A-67AE711A914E}">
      <dgm:prSet/>
      <dgm:spPr/>
      <dgm:t>
        <a:bodyPr/>
        <a:lstStyle/>
        <a:p>
          <a:endParaRPr lang="en-US"/>
        </a:p>
      </dgm:t>
    </dgm:pt>
    <dgm:pt modelId="{6671A3EB-685D-44C0-A012-0FB4AC1B40BC}">
      <dgm:prSet/>
      <dgm:spPr/>
      <dgm:t>
        <a:bodyPr/>
        <a:lstStyle/>
        <a:p>
          <a:pPr>
            <a:lnSpc>
              <a:spcPct val="100000"/>
            </a:lnSpc>
            <a:defRPr b="1"/>
          </a:pPr>
          <a:r>
            <a:rPr lang="en-US"/>
            <a:t>Negotiations</a:t>
          </a:r>
        </a:p>
      </dgm:t>
    </dgm:pt>
    <dgm:pt modelId="{DAD1675D-2AEA-48A3-B197-F0F03352326F}" type="parTrans" cxnId="{00796975-82BC-453B-8439-C906B739D948}">
      <dgm:prSet/>
      <dgm:spPr/>
      <dgm:t>
        <a:bodyPr/>
        <a:lstStyle/>
        <a:p>
          <a:endParaRPr lang="en-US"/>
        </a:p>
      </dgm:t>
    </dgm:pt>
    <dgm:pt modelId="{541D5659-D6E4-49EA-9C4F-F6721B3CF1B4}" type="sibTrans" cxnId="{00796975-82BC-453B-8439-C906B739D948}">
      <dgm:prSet/>
      <dgm:spPr/>
      <dgm:t>
        <a:bodyPr/>
        <a:lstStyle/>
        <a:p>
          <a:endParaRPr lang="en-US"/>
        </a:p>
      </dgm:t>
    </dgm:pt>
    <dgm:pt modelId="{A8D80FDF-E7CC-48FE-A2F5-827D794143E5}">
      <dgm:prSet/>
      <dgm:spPr/>
      <dgm:t>
        <a:bodyPr/>
        <a:lstStyle/>
        <a:p>
          <a:pPr>
            <a:lnSpc>
              <a:spcPct val="100000"/>
            </a:lnSpc>
          </a:pPr>
          <a:r>
            <a:rPr lang="en-US" dirty="0"/>
            <a:t>After the agency makes the offer, a reasonable period of negotiations should occur where the property owner can review the offer, ask questions, accept or reject the offer, or make a counteroffer. Agencies may pay more than the amount established by using an administrative settlement if it is reasonable, prudent, and in the public’s interest. </a:t>
          </a:r>
        </a:p>
      </dgm:t>
    </dgm:pt>
    <dgm:pt modelId="{8CDE0C19-1BAE-42A9-BF4C-CFCCCE6DB709}" type="parTrans" cxnId="{3055DF47-4D10-468A-8D12-2513A1D6ED3D}">
      <dgm:prSet/>
      <dgm:spPr/>
      <dgm:t>
        <a:bodyPr/>
        <a:lstStyle/>
        <a:p>
          <a:endParaRPr lang="en-US"/>
        </a:p>
      </dgm:t>
    </dgm:pt>
    <dgm:pt modelId="{542AF9EA-4FBE-459D-B64B-6E04A1B74A90}" type="sibTrans" cxnId="{3055DF47-4D10-468A-8D12-2513A1D6ED3D}">
      <dgm:prSet/>
      <dgm:spPr/>
      <dgm:t>
        <a:bodyPr/>
        <a:lstStyle/>
        <a:p>
          <a:endParaRPr lang="en-US"/>
        </a:p>
      </dgm:t>
    </dgm:pt>
    <dgm:pt modelId="{E802D54F-2495-4FBC-AC54-74AB4734BD07}">
      <dgm:prSet/>
      <dgm:spPr/>
      <dgm:t>
        <a:bodyPr/>
        <a:lstStyle/>
        <a:p>
          <a:pPr>
            <a:lnSpc>
              <a:spcPct val="100000"/>
            </a:lnSpc>
            <a:defRPr b="1"/>
          </a:pPr>
          <a:r>
            <a:rPr lang="en-US"/>
            <a:t>YES</a:t>
          </a:r>
        </a:p>
      </dgm:t>
    </dgm:pt>
    <dgm:pt modelId="{8E0CBE28-9140-4334-994D-4FB10D64C863}" type="parTrans" cxnId="{76D80E30-BB93-4191-BDF3-99210279B48E}">
      <dgm:prSet/>
      <dgm:spPr/>
      <dgm:t>
        <a:bodyPr/>
        <a:lstStyle/>
        <a:p>
          <a:endParaRPr lang="en-US"/>
        </a:p>
      </dgm:t>
    </dgm:pt>
    <dgm:pt modelId="{DC39FB02-ED5E-4C72-8BF1-DF640FF7B51D}" type="sibTrans" cxnId="{76D80E30-BB93-4191-BDF3-99210279B48E}">
      <dgm:prSet/>
      <dgm:spPr/>
      <dgm:t>
        <a:bodyPr/>
        <a:lstStyle/>
        <a:p>
          <a:endParaRPr lang="en-US"/>
        </a:p>
      </dgm:t>
    </dgm:pt>
    <dgm:pt modelId="{A9AEC0C6-D39C-4F46-A1D1-903EC89E6AB8}">
      <dgm:prSet/>
      <dgm:spPr/>
      <dgm:t>
        <a:bodyPr/>
        <a:lstStyle/>
        <a:p>
          <a:pPr>
            <a:lnSpc>
              <a:spcPct val="100000"/>
            </a:lnSpc>
          </a:pPr>
          <a:r>
            <a:rPr lang="en-US" dirty="0"/>
            <a:t>If negotiations are successful, you proceed to closing. </a:t>
          </a:r>
        </a:p>
      </dgm:t>
    </dgm:pt>
    <dgm:pt modelId="{7A1D4747-0F23-4255-9788-F67B36848BA9}" type="parTrans" cxnId="{E503D1F4-C354-4ED8-93C1-23B99BF506BA}">
      <dgm:prSet/>
      <dgm:spPr/>
      <dgm:t>
        <a:bodyPr/>
        <a:lstStyle/>
        <a:p>
          <a:endParaRPr lang="en-US"/>
        </a:p>
      </dgm:t>
    </dgm:pt>
    <dgm:pt modelId="{5CB18EA1-4F87-4F04-90D7-81AD235B9003}" type="sibTrans" cxnId="{E503D1F4-C354-4ED8-93C1-23B99BF506BA}">
      <dgm:prSet/>
      <dgm:spPr/>
      <dgm:t>
        <a:bodyPr/>
        <a:lstStyle/>
        <a:p>
          <a:endParaRPr lang="en-US"/>
        </a:p>
      </dgm:t>
    </dgm:pt>
    <dgm:pt modelId="{BEF8E5F7-8206-4DC5-BBE9-F88FE0059B44}">
      <dgm:prSet/>
      <dgm:spPr/>
      <dgm:t>
        <a:bodyPr/>
        <a:lstStyle/>
        <a:p>
          <a:pPr>
            <a:lnSpc>
              <a:spcPct val="100000"/>
            </a:lnSpc>
            <a:defRPr b="1"/>
          </a:pPr>
          <a:r>
            <a:rPr lang="en-US"/>
            <a:t>NO</a:t>
          </a:r>
        </a:p>
      </dgm:t>
    </dgm:pt>
    <dgm:pt modelId="{897777C4-E81B-4235-BE4C-92AC6D84D985}" type="parTrans" cxnId="{D6DAECF2-98C9-4839-A49D-A97FBBF1DF55}">
      <dgm:prSet/>
      <dgm:spPr/>
      <dgm:t>
        <a:bodyPr/>
        <a:lstStyle/>
        <a:p>
          <a:endParaRPr lang="en-US"/>
        </a:p>
      </dgm:t>
    </dgm:pt>
    <dgm:pt modelId="{6C849562-6C94-46E3-8C90-3403D1118867}" type="sibTrans" cxnId="{D6DAECF2-98C9-4839-A49D-A97FBBF1DF55}">
      <dgm:prSet/>
      <dgm:spPr/>
      <dgm:t>
        <a:bodyPr/>
        <a:lstStyle/>
        <a:p>
          <a:endParaRPr lang="en-US"/>
        </a:p>
      </dgm:t>
    </dgm:pt>
    <dgm:pt modelId="{8F4E0FD0-BA5B-48A0-A6A4-AFD32A4803FA}">
      <dgm:prSet/>
      <dgm:spPr/>
      <dgm:t>
        <a:bodyPr/>
        <a:lstStyle/>
        <a:p>
          <a:pPr>
            <a:lnSpc>
              <a:spcPct val="100000"/>
            </a:lnSpc>
          </a:pPr>
          <a:r>
            <a:rPr lang="en-US" dirty="0"/>
            <a:t>If negotiations are not successful, agencies with eminent domain authority may choose condemnation, but agencies without it must walk away. </a:t>
          </a:r>
        </a:p>
      </dgm:t>
    </dgm:pt>
    <dgm:pt modelId="{191AB9F5-5F11-4489-8CA6-AC2A8179D703}" type="parTrans" cxnId="{90286DA0-86EF-4884-9964-9873B290BD3E}">
      <dgm:prSet/>
      <dgm:spPr/>
      <dgm:t>
        <a:bodyPr/>
        <a:lstStyle/>
        <a:p>
          <a:endParaRPr lang="en-US"/>
        </a:p>
      </dgm:t>
    </dgm:pt>
    <dgm:pt modelId="{CDB2FEA6-DE0B-409A-B8A6-F52EB6388B54}" type="sibTrans" cxnId="{90286DA0-86EF-4884-9964-9873B290BD3E}">
      <dgm:prSet/>
      <dgm:spPr/>
      <dgm:t>
        <a:bodyPr/>
        <a:lstStyle/>
        <a:p>
          <a:endParaRPr lang="en-US"/>
        </a:p>
      </dgm:t>
    </dgm:pt>
    <dgm:pt modelId="{9B597D11-BA94-43D6-B52E-A1F3CA2A649E}" type="pres">
      <dgm:prSet presAssocID="{F6E89028-AC97-4791-AC6D-600C6D210A42}" presName="root" presStyleCnt="0">
        <dgm:presLayoutVars>
          <dgm:dir/>
          <dgm:resizeHandles val="exact"/>
        </dgm:presLayoutVars>
      </dgm:prSet>
      <dgm:spPr/>
    </dgm:pt>
    <dgm:pt modelId="{31FF07AC-D78A-4A98-8EE6-02FB27953972}" type="pres">
      <dgm:prSet presAssocID="{4D1095D3-7C40-49F3-834B-AF56906E6CC8}" presName="compNode" presStyleCnt="0"/>
      <dgm:spPr/>
    </dgm:pt>
    <dgm:pt modelId="{C20E5E02-E5CC-4E44-9E36-1C88F0C76D57}" type="pres">
      <dgm:prSet presAssocID="{4D1095D3-7C40-49F3-834B-AF56906E6CC8}"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esentation with Checklist"/>
        </a:ext>
      </dgm:extLst>
    </dgm:pt>
    <dgm:pt modelId="{CD92D966-DC15-43CA-AA86-6A0C8D3A26A2}" type="pres">
      <dgm:prSet presAssocID="{4D1095D3-7C40-49F3-834B-AF56906E6CC8}" presName="iconSpace" presStyleCnt="0"/>
      <dgm:spPr/>
    </dgm:pt>
    <dgm:pt modelId="{0078DC1A-D80E-4DB7-B4DF-824B3A78AF04}" type="pres">
      <dgm:prSet presAssocID="{4D1095D3-7C40-49F3-834B-AF56906E6CC8}" presName="parTx" presStyleLbl="revTx" presStyleIdx="0" presStyleCnt="14">
        <dgm:presLayoutVars>
          <dgm:chMax val="0"/>
          <dgm:chPref val="0"/>
        </dgm:presLayoutVars>
      </dgm:prSet>
      <dgm:spPr/>
    </dgm:pt>
    <dgm:pt modelId="{3A63FCA0-5334-4476-A6C9-ED873CBCD4FD}" type="pres">
      <dgm:prSet presAssocID="{4D1095D3-7C40-49F3-834B-AF56906E6CC8}" presName="txSpace" presStyleCnt="0"/>
      <dgm:spPr/>
    </dgm:pt>
    <dgm:pt modelId="{5E49B73C-9DC1-44B0-9896-87224E13C7CE}" type="pres">
      <dgm:prSet presAssocID="{4D1095D3-7C40-49F3-834B-AF56906E6CC8}" presName="desTx" presStyleLbl="revTx" presStyleIdx="1" presStyleCnt="14">
        <dgm:presLayoutVars/>
      </dgm:prSet>
      <dgm:spPr/>
    </dgm:pt>
    <dgm:pt modelId="{CBD914AD-B53A-4797-A2DC-0B29E96352AB}" type="pres">
      <dgm:prSet presAssocID="{7BC6B27E-EAC3-4FD2-A384-8A4C4D200285}" presName="sibTrans" presStyleCnt="0"/>
      <dgm:spPr/>
    </dgm:pt>
    <dgm:pt modelId="{CADE1A53-B606-4A89-9689-F9FC4ED23294}" type="pres">
      <dgm:prSet presAssocID="{C3F766C1-3388-4DA9-ABDC-9E559403DDE9}" presName="compNode" presStyleCnt="0"/>
      <dgm:spPr/>
    </dgm:pt>
    <dgm:pt modelId="{0AF7C1BD-E2AC-426D-97AF-378BA12F7EE6}" type="pres">
      <dgm:prSet presAssocID="{C3F766C1-3388-4DA9-ABDC-9E559403DDE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E980F704-AA95-41B4-955B-C4D877C52ECD}" type="pres">
      <dgm:prSet presAssocID="{C3F766C1-3388-4DA9-ABDC-9E559403DDE9}" presName="iconSpace" presStyleCnt="0"/>
      <dgm:spPr/>
    </dgm:pt>
    <dgm:pt modelId="{7FC40069-A933-4BBF-94A3-B916395C2CA9}" type="pres">
      <dgm:prSet presAssocID="{C3F766C1-3388-4DA9-ABDC-9E559403DDE9}" presName="parTx" presStyleLbl="revTx" presStyleIdx="2" presStyleCnt="14">
        <dgm:presLayoutVars>
          <dgm:chMax val="0"/>
          <dgm:chPref val="0"/>
        </dgm:presLayoutVars>
      </dgm:prSet>
      <dgm:spPr/>
    </dgm:pt>
    <dgm:pt modelId="{9F8EC0C7-BC80-4F75-A19C-D1F2717855B1}" type="pres">
      <dgm:prSet presAssocID="{C3F766C1-3388-4DA9-ABDC-9E559403DDE9}" presName="txSpace" presStyleCnt="0"/>
      <dgm:spPr/>
    </dgm:pt>
    <dgm:pt modelId="{49B22842-7655-4EDC-AACF-6D82AF61867E}" type="pres">
      <dgm:prSet presAssocID="{C3F766C1-3388-4DA9-ABDC-9E559403DDE9}" presName="desTx" presStyleLbl="revTx" presStyleIdx="3" presStyleCnt="14">
        <dgm:presLayoutVars/>
      </dgm:prSet>
      <dgm:spPr/>
    </dgm:pt>
    <dgm:pt modelId="{2916155B-1C39-4EC2-9FF4-046631CF3C1C}" type="pres">
      <dgm:prSet presAssocID="{E6365E69-ED18-42F2-A570-2D16ACA2599A}" presName="sibTrans" presStyleCnt="0"/>
      <dgm:spPr/>
    </dgm:pt>
    <dgm:pt modelId="{C02D3862-620F-43A0-A469-F4BBE3FE767B}" type="pres">
      <dgm:prSet presAssocID="{E86A5F67-2144-42A9-84D6-089A8E6B1EF2}" presName="compNode" presStyleCnt="0"/>
      <dgm:spPr/>
    </dgm:pt>
    <dgm:pt modelId="{6C1B94C8-9A97-4171-8BC6-0D2DCDA55742}" type="pres">
      <dgm:prSet presAssocID="{E86A5F67-2144-42A9-84D6-089A8E6B1EF2}"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llar"/>
        </a:ext>
      </dgm:extLst>
    </dgm:pt>
    <dgm:pt modelId="{8E6FFA98-E588-42BB-BA63-C06267F28180}" type="pres">
      <dgm:prSet presAssocID="{E86A5F67-2144-42A9-84D6-089A8E6B1EF2}" presName="iconSpace" presStyleCnt="0"/>
      <dgm:spPr/>
    </dgm:pt>
    <dgm:pt modelId="{41FC5C40-C617-4B2A-902F-FBD33155AFBA}" type="pres">
      <dgm:prSet presAssocID="{E86A5F67-2144-42A9-84D6-089A8E6B1EF2}" presName="parTx" presStyleLbl="revTx" presStyleIdx="4" presStyleCnt="14">
        <dgm:presLayoutVars>
          <dgm:chMax val="0"/>
          <dgm:chPref val="0"/>
        </dgm:presLayoutVars>
      </dgm:prSet>
      <dgm:spPr/>
    </dgm:pt>
    <dgm:pt modelId="{9BE9C888-A21E-4AE9-B8C0-6BAB1071DF9D}" type="pres">
      <dgm:prSet presAssocID="{E86A5F67-2144-42A9-84D6-089A8E6B1EF2}" presName="txSpace" presStyleCnt="0"/>
      <dgm:spPr/>
    </dgm:pt>
    <dgm:pt modelId="{C9CB571F-DD1B-48C7-BDAC-47AE8843CBB9}" type="pres">
      <dgm:prSet presAssocID="{E86A5F67-2144-42A9-84D6-089A8E6B1EF2}" presName="desTx" presStyleLbl="revTx" presStyleIdx="5" presStyleCnt="14">
        <dgm:presLayoutVars/>
      </dgm:prSet>
      <dgm:spPr/>
    </dgm:pt>
    <dgm:pt modelId="{BA19A913-6D7A-4B49-B949-8734419A4D59}" type="pres">
      <dgm:prSet presAssocID="{AAED5F98-5BDC-4F82-A857-BC595A0D10D7}" presName="sibTrans" presStyleCnt="0"/>
      <dgm:spPr/>
    </dgm:pt>
    <dgm:pt modelId="{FABF5D3A-8E6E-4897-A741-787754BCFBEC}" type="pres">
      <dgm:prSet presAssocID="{5193A794-1A35-45FD-8799-3FEDF2959C28}" presName="compNode" presStyleCnt="0"/>
      <dgm:spPr/>
    </dgm:pt>
    <dgm:pt modelId="{C35E721C-79A6-4426-9F56-9BDBD4750B8F}" type="pres">
      <dgm:prSet presAssocID="{5193A794-1A35-45FD-8799-3FEDF2959C2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Office Worker"/>
        </a:ext>
      </dgm:extLst>
    </dgm:pt>
    <dgm:pt modelId="{7F960D0E-B470-4438-A931-81BC019A9ED2}" type="pres">
      <dgm:prSet presAssocID="{5193A794-1A35-45FD-8799-3FEDF2959C28}" presName="iconSpace" presStyleCnt="0"/>
      <dgm:spPr/>
    </dgm:pt>
    <dgm:pt modelId="{AFDB7AF4-DF9E-4453-96BA-6B2B1B71D554}" type="pres">
      <dgm:prSet presAssocID="{5193A794-1A35-45FD-8799-3FEDF2959C28}" presName="parTx" presStyleLbl="revTx" presStyleIdx="6" presStyleCnt="14">
        <dgm:presLayoutVars>
          <dgm:chMax val="0"/>
          <dgm:chPref val="0"/>
        </dgm:presLayoutVars>
      </dgm:prSet>
      <dgm:spPr/>
    </dgm:pt>
    <dgm:pt modelId="{64208226-15A9-4B81-886D-32F8E6E724D5}" type="pres">
      <dgm:prSet presAssocID="{5193A794-1A35-45FD-8799-3FEDF2959C28}" presName="txSpace" presStyleCnt="0"/>
      <dgm:spPr/>
    </dgm:pt>
    <dgm:pt modelId="{0AEAA5D0-ACFC-408C-BA62-3001B326DFAC}" type="pres">
      <dgm:prSet presAssocID="{5193A794-1A35-45FD-8799-3FEDF2959C28}" presName="desTx" presStyleLbl="revTx" presStyleIdx="7" presStyleCnt="14">
        <dgm:presLayoutVars/>
      </dgm:prSet>
      <dgm:spPr/>
    </dgm:pt>
    <dgm:pt modelId="{9E5DAEC3-FA61-4910-B757-E8D360CD6513}" type="pres">
      <dgm:prSet presAssocID="{AF8F539F-8E80-47E8-BC26-B582841E1A2E}" presName="sibTrans" presStyleCnt="0"/>
      <dgm:spPr/>
    </dgm:pt>
    <dgm:pt modelId="{C928A16A-75B2-4772-821D-AB9B8997C419}" type="pres">
      <dgm:prSet presAssocID="{6671A3EB-685D-44C0-A012-0FB4AC1B40BC}" presName="compNode" presStyleCnt="0"/>
      <dgm:spPr/>
    </dgm:pt>
    <dgm:pt modelId="{039069EE-D97D-46BC-82A9-A0D54025AA5C}" type="pres">
      <dgm:prSet presAssocID="{6671A3EB-685D-44C0-A012-0FB4AC1B40BC}"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Judge"/>
        </a:ext>
      </dgm:extLst>
    </dgm:pt>
    <dgm:pt modelId="{040EF6FE-6770-494D-8DB6-A03E349FEC2A}" type="pres">
      <dgm:prSet presAssocID="{6671A3EB-685D-44C0-A012-0FB4AC1B40BC}" presName="iconSpace" presStyleCnt="0"/>
      <dgm:spPr/>
    </dgm:pt>
    <dgm:pt modelId="{B018B0AF-FCBB-4F77-9D2D-ECA4E03EF6D9}" type="pres">
      <dgm:prSet presAssocID="{6671A3EB-685D-44C0-A012-0FB4AC1B40BC}" presName="parTx" presStyleLbl="revTx" presStyleIdx="8" presStyleCnt="14">
        <dgm:presLayoutVars>
          <dgm:chMax val="0"/>
          <dgm:chPref val="0"/>
        </dgm:presLayoutVars>
      </dgm:prSet>
      <dgm:spPr/>
    </dgm:pt>
    <dgm:pt modelId="{8291726D-2907-44DC-91BE-E969D8C8EBF8}" type="pres">
      <dgm:prSet presAssocID="{6671A3EB-685D-44C0-A012-0FB4AC1B40BC}" presName="txSpace" presStyleCnt="0"/>
      <dgm:spPr/>
    </dgm:pt>
    <dgm:pt modelId="{3FFD2889-5DE4-42A9-8AB8-F1F204954479}" type="pres">
      <dgm:prSet presAssocID="{6671A3EB-685D-44C0-A012-0FB4AC1B40BC}" presName="desTx" presStyleLbl="revTx" presStyleIdx="9" presStyleCnt="14">
        <dgm:presLayoutVars/>
      </dgm:prSet>
      <dgm:spPr/>
    </dgm:pt>
    <dgm:pt modelId="{26F93C18-1731-41DA-983E-B0930D0EA75B}" type="pres">
      <dgm:prSet presAssocID="{541D5659-D6E4-49EA-9C4F-F6721B3CF1B4}" presName="sibTrans" presStyleCnt="0"/>
      <dgm:spPr/>
    </dgm:pt>
    <dgm:pt modelId="{0F111791-188D-460B-BE58-1A4927BB7B35}" type="pres">
      <dgm:prSet presAssocID="{E802D54F-2495-4FBC-AC54-74AB4734BD07}" presName="compNode" presStyleCnt="0"/>
      <dgm:spPr/>
    </dgm:pt>
    <dgm:pt modelId="{2C4D8448-1C13-4C32-9DDF-72B41D204678}" type="pres">
      <dgm:prSet presAssocID="{E802D54F-2495-4FBC-AC54-74AB4734BD07}"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andshake"/>
        </a:ext>
      </dgm:extLst>
    </dgm:pt>
    <dgm:pt modelId="{91EEC362-FA31-4DDF-AB51-79A25731C888}" type="pres">
      <dgm:prSet presAssocID="{E802D54F-2495-4FBC-AC54-74AB4734BD07}" presName="iconSpace" presStyleCnt="0"/>
      <dgm:spPr/>
    </dgm:pt>
    <dgm:pt modelId="{E70055B9-27C1-43F4-8B2F-FA7C7BCD33E3}" type="pres">
      <dgm:prSet presAssocID="{E802D54F-2495-4FBC-AC54-74AB4734BD07}" presName="parTx" presStyleLbl="revTx" presStyleIdx="10" presStyleCnt="14">
        <dgm:presLayoutVars>
          <dgm:chMax val="0"/>
          <dgm:chPref val="0"/>
        </dgm:presLayoutVars>
      </dgm:prSet>
      <dgm:spPr/>
    </dgm:pt>
    <dgm:pt modelId="{BD8D966B-C2F8-461C-BA3F-F3EB5EEC1423}" type="pres">
      <dgm:prSet presAssocID="{E802D54F-2495-4FBC-AC54-74AB4734BD07}" presName="txSpace" presStyleCnt="0"/>
      <dgm:spPr/>
    </dgm:pt>
    <dgm:pt modelId="{B988B210-FEAB-44AB-8087-E572B9A247C1}" type="pres">
      <dgm:prSet presAssocID="{E802D54F-2495-4FBC-AC54-74AB4734BD07}" presName="desTx" presStyleLbl="revTx" presStyleIdx="11" presStyleCnt="14">
        <dgm:presLayoutVars/>
      </dgm:prSet>
      <dgm:spPr/>
    </dgm:pt>
    <dgm:pt modelId="{25D12755-DD19-44BF-ACE9-90C99D8F82CD}" type="pres">
      <dgm:prSet presAssocID="{DC39FB02-ED5E-4C72-8BF1-DF640FF7B51D}" presName="sibTrans" presStyleCnt="0"/>
      <dgm:spPr/>
    </dgm:pt>
    <dgm:pt modelId="{782C4267-B2DB-4BC5-905B-706F621D1B05}" type="pres">
      <dgm:prSet presAssocID="{BEF8E5F7-8206-4DC5-BBE9-F88FE0059B44}" presName="compNode" presStyleCnt="0"/>
      <dgm:spPr/>
    </dgm:pt>
    <dgm:pt modelId="{D99CD8E6-ABA1-44E5-8467-89FAA298EB42}" type="pres">
      <dgm:prSet presAssocID="{BEF8E5F7-8206-4DC5-BBE9-F88FE0059B44}"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Irritant"/>
        </a:ext>
      </dgm:extLst>
    </dgm:pt>
    <dgm:pt modelId="{B7D99ED1-BE0A-433D-AEA6-C76BA0FD8BCF}" type="pres">
      <dgm:prSet presAssocID="{BEF8E5F7-8206-4DC5-BBE9-F88FE0059B44}" presName="iconSpace" presStyleCnt="0"/>
      <dgm:spPr/>
    </dgm:pt>
    <dgm:pt modelId="{385F4EB1-65FB-41AE-B82B-C90440B66C5F}" type="pres">
      <dgm:prSet presAssocID="{BEF8E5F7-8206-4DC5-BBE9-F88FE0059B44}" presName="parTx" presStyleLbl="revTx" presStyleIdx="12" presStyleCnt="14">
        <dgm:presLayoutVars>
          <dgm:chMax val="0"/>
          <dgm:chPref val="0"/>
        </dgm:presLayoutVars>
      </dgm:prSet>
      <dgm:spPr/>
    </dgm:pt>
    <dgm:pt modelId="{53D7EE67-5F49-4CCF-A8F3-167671A90D4D}" type="pres">
      <dgm:prSet presAssocID="{BEF8E5F7-8206-4DC5-BBE9-F88FE0059B44}" presName="txSpace" presStyleCnt="0"/>
      <dgm:spPr/>
    </dgm:pt>
    <dgm:pt modelId="{14E2DCC0-95F7-4B87-9003-F4C3B02B3AE6}" type="pres">
      <dgm:prSet presAssocID="{BEF8E5F7-8206-4DC5-BBE9-F88FE0059B44}" presName="desTx" presStyleLbl="revTx" presStyleIdx="13" presStyleCnt="14">
        <dgm:presLayoutVars/>
      </dgm:prSet>
      <dgm:spPr/>
    </dgm:pt>
  </dgm:ptLst>
  <dgm:cxnLst>
    <dgm:cxn modelId="{A110050B-7906-4C5F-818C-76009D521E6C}" type="presOf" srcId="{C3F766C1-3388-4DA9-ABDC-9E559403DDE9}" destId="{7FC40069-A933-4BBF-94A3-B916395C2CA9}" srcOrd="0" destOrd="0" presId="urn:microsoft.com/office/officeart/2018/5/layout/CenteredIconLabelDescriptionList"/>
    <dgm:cxn modelId="{70A8E70C-2B4B-451B-8ECC-2C6AE442E117}" srcId="{F6E89028-AC97-4791-AC6D-600C6D210A42}" destId="{C3F766C1-3388-4DA9-ABDC-9E559403DDE9}" srcOrd="1" destOrd="0" parTransId="{5AE9EDE9-87E6-4FFD-9F86-2112CD8DFED9}" sibTransId="{E6365E69-ED18-42F2-A570-2D16ACA2599A}"/>
    <dgm:cxn modelId="{5307500F-F3A3-427B-B1AE-4E3808C364F1}" type="presOf" srcId="{A8D80FDF-E7CC-48FE-A2F5-827D794143E5}" destId="{3FFD2889-5DE4-42A9-8AB8-F1F204954479}" srcOrd="0" destOrd="0" presId="urn:microsoft.com/office/officeart/2018/5/layout/CenteredIconLabelDescriptionList"/>
    <dgm:cxn modelId="{E3CDEC12-B8FC-464A-BAEB-F852DA47D72A}" type="presOf" srcId="{5193A794-1A35-45FD-8799-3FEDF2959C28}" destId="{AFDB7AF4-DF9E-4453-96BA-6B2B1B71D554}" srcOrd="0" destOrd="0" presId="urn:microsoft.com/office/officeart/2018/5/layout/CenteredIconLabelDescriptionList"/>
    <dgm:cxn modelId="{0239EA16-530D-498C-804D-B7F1D73DC9A2}" type="presOf" srcId="{F6E89028-AC97-4791-AC6D-600C6D210A42}" destId="{9B597D11-BA94-43D6-B52E-A1F3CA2A649E}" srcOrd="0" destOrd="0" presId="urn:microsoft.com/office/officeart/2018/5/layout/CenteredIconLabelDescriptionList"/>
    <dgm:cxn modelId="{9B4F6D17-FD88-4299-AE6B-FC3BFDD65962}" type="presOf" srcId="{D7E0EBAD-777C-4DAB-9F06-DA91F29003E6}" destId="{0AEAA5D0-ACFC-408C-BA62-3001B326DFAC}" srcOrd="0" destOrd="0" presId="urn:microsoft.com/office/officeart/2018/5/layout/CenteredIconLabelDescriptionList"/>
    <dgm:cxn modelId="{D881931D-C09A-455C-9710-BE9D16D6BAC7}" srcId="{F6E89028-AC97-4791-AC6D-600C6D210A42}" destId="{E86A5F67-2144-42A9-84D6-089A8E6B1EF2}" srcOrd="2" destOrd="0" parTransId="{6698BC4E-47DA-4EEB-91FB-C18F7598B194}" sibTransId="{AAED5F98-5BDC-4F82-A857-BC595A0D10D7}"/>
    <dgm:cxn modelId="{7D02DC2F-B6C7-4269-9C10-830BA924A19D}" type="presOf" srcId="{8F4E0FD0-BA5B-48A0-A6A4-AFD32A4803FA}" destId="{14E2DCC0-95F7-4B87-9003-F4C3B02B3AE6}" srcOrd="0" destOrd="0" presId="urn:microsoft.com/office/officeart/2018/5/layout/CenteredIconLabelDescriptionList"/>
    <dgm:cxn modelId="{76D80E30-BB93-4191-BDF3-99210279B48E}" srcId="{F6E89028-AC97-4791-AC6D-600C6D210A42}" destId="{E802D54F-2495-4FBC-AC54-74AB4734BD07}" srcOrd="5" destOrd="0" parTransId="{8E0CBE28-9140-4334-994D-4FB10D64C863}" sibTransId="{DC39FB02-ED5E-4C72-8BF1-DF640FF7B51D}"/>
    <dgm:cxn modelId="{3055DF47-4D10-468A-8D12-2513A1D6ED3D}" srcId="{6671A3EB-685D-44C0-A012-0FB4AC1B40BC}" destId="{A8D80FDF-E7CC-48FE-A2F5-827D794143E5}" srcOrd="0" destOrd="0" parTransId="{8CDE0C19-1BAE-42A9-BF4C-CFCCCE6DB709}" sibTransId="{542AF9EA-4FBE-459D-B64B-6E04A1B74A90}"/>
    <dgm:cxn modelId="{6B7F4C68-A3C9-42EC-9CB3-A372F507FD3D}" type="presOf" srcId="{788E7F64-E2AF-462B-A974-02BF0F4FFEFA}" destId="{5E49B73C-9DC1-44B0-9896-87224E13C7CE}" srcOrd="0" destOrd="0" presId="urn:microsoft.com/office/officeart/2018/5/layout/CenteredIconLabelDescriptionList"/>
    <dgm:cxn modelId="{00796975-82BC-453B-8439-C906B739D948}" srcId="{F6E89028-AC97-4791-AC6D-600C6D210A42}" destId="{6671A3EB-685D-44C0-A012-0FB4AC1B40BC}" srcOrd="4" destOrd="0" parTransId="{DAD1675D-2AEA-48A3-B197-F0F03352326F}" sibTransId="{541D5659-D6E4-49EA-9C4F-F6721B3CF1B4}"/>
    <dgm:cxn modelId="{E7DE7590-6A02-4522-AF60-E6DD1AA7D4A1}" type="presOf" srcId="{E802D54F-2495-4FBC-AC54-74AB4734BD07}" destId="{E70055B9-27C1-43F4-8B2F-FA7C7BCD33E3}" srcOrd="0" destOrd="0" presId="urn:microsoft.com/office/officeart/2018/5/layout/CenteredIconLabelDescriptionList"/>
    <dgm:cxn modelId="{CB67C19A-2E3F-4488-88D8-5C886F0F513E}" srcId="{F6E89028-AC97-4791-AC6D-600C6D210A42}" destId="{4D1095D3-7C40-49F3-834B-AF56906E6CC8}" srcOrd="0" destOrd="0" parTransId="{4457EEA6-10B1-485B-94D8-90BDAEEFC98B}" sibTransId="{7BC6B27E-EAC3-4FD2-A384-8A4C4D200285}"/>
    <dgm:cxn modelId="{4E158C9D-5BA5-4511-8BDA-67A318C1D499}" type="presOf" srcId="{BEF8E5F7-8206-4DC5-BBE9-F88FE0059B44}" destId="{385F4EB1-65FB-41AE-B82B-C90440B66C5F}" srcOrd="0" destOrd="0" presId="urn:microsoft.com/office/officeart/2018/5/layout/CenteredIconLabelDescriptionList"/>
    <dgm:cxn modelId="{90286DA0-86EF-4884-9964-9873B290BD3E}" srcId="{BEF8E5F7-8206-4DC5-BBE9-F88FE0059B44}" destId="{8F4E0FD0-BA5B-48A0-A6A4-AFD32A4803FA}" srcOrd="0" destOrd="0" parTransId="{191AB9F5-5F11-4489-8CA6-AC2A8179D703}" sibTransId="{CDB2FEA6-DE0B-409A-B8A6-F52EB6388B54}"/>
    <dgm:cxn modelId="{475936A3-06F7-4B55-A0EC-6E8BAB87BEE2}" srcId="{C3F766C1-3388-4DA9-ABDC-9E559403DDE9}" destId="{698D7357-106B-4E12-9883-7BB1A4BEBE83}" srcOrd="0" destOrd="0" parTransId="{306DE3ED-245A-4A36-A93F-D8E55B642DCC}" sibTransId="{C20D838E-CC9B-4892-ACBD-28ACE130CCF6}"/>
    <dgm:cxn modelId="{7B6A3FA6-D0E5-44FB-9B93-FF09E72C6A62}" type="presOf" srcId="{4D1095D3-7C40-49F3-834B-AF56906E6CC8}" destId="{0078DC1A-D80E-4DB7-B4DF-824B3A78AF04}" srcOrd="0" destOrd="0" presId="urn:microsoft.com/office/officeart/2018/5/layout/CenteredIconLabelDescriptionList"/>
    <dgm:cxn modelId="{EB81FDC0-3810-4E21-B0C7-235B00914F9F}" srcId="{4D1095D3-7C40-49F3-834B-AF56906E6CC8}" destId="{788E7F64-E2AF-462B-A974-02BF0F4FFEFA}" srcOrd="0" destOrd="0" parTransId="{64F2A9DD-058A-48AB-84FA-296D38713C10}" sibTransId="{1B90D4B3-3DAF-4E5F-9B10-9A9FE6F6A9C4}"/>
    <dgm:cxn modelId="{B1924AC4-234D-4BB0-BC9E-45233516F2BB}" type="presOf" srcId="{698D7357-106B-4E12-9883-7BB1A4BEBE83}" destId="{49B22842-7655-4EDC-AACF-6D82AF61867E}" srcOrd="0" destOrd="0" presId="urn:microsoft.com/office/officeart/2018/5/layout/CenteredIconLabelDescriptionList"/>
    <dgm:cxn modelId="{064BBECA-C66C-412C-9B24-58E5A9729891}" type="presOf" srcId="{E86A5F67-2144-42A9-84D6-089A8E6B1EF2}" destId="{41FC5C40-C617-4B2A-902F-FBD33155AFBA}" srcOrd="0" destOrd="0" presId="urn:microsoft.com/office/officeart/2018/5/layout/CenteredIconLabelDescriptionList"/>
    <dgm:cxn modelId="{ED2EA0DC-92DD-4D3C-A9A8-C9B4410FE7DD}" type="presOf" srcId="{6671A3EB-685D-44C0-A012-0FB4AC1B40BC}" destId="{B018B0AF-FCBB-4F77-9D2D-ECA4E03EF6D9}" srcOrd="0" destOrd="0" presId="urn:microsoft.com/office/officeart/2018/5/layout/CenteredIconLabelDescriptionList"/>
    <dgm:cxn modelId="{87FAC5DD-F1FF-45AC-8D0A-67AE711A914E}" srcId="{5193A794-1A35-45FD-8799-3FEDF2959C28}" destId="{D7E0EBAD-777C-4DAB-9F06-DA91F29003E6}" srcOrd="0" destOrd="0" parTransId="{25861E34-EB08-42D5-9902-105E4CC4528C}" sibTransId="{B201361E-3FB0-41B3-8137-9743EE34B563}"/>
    <dgm:cxn modelId="{92BB5FE1-E091-4030-8D7C-3ECCB7FF2FAE}" type="presOf" srcId="{8D73D37C-B967-49ED-81B5-EC55A0B35B2C}" destId="{C9CB571F-DD1B-48C7-BDAC-47AE8843CBB9}" srcOrd="0" destOrd="0" presId="urn:microsoft.com/office/officeart/2018/5/layout/CenteredIconLabelDescriptionList"/>
    <dgm:cxn modelId="{D6DAECF2-98C9-4839-A49D-A97FBBF1DF55}" srcId="{F6E89028-AC97-4791-AC6D-600C6D210A42}" destId="{BEF8E5F7-8206-4DC5-BBE9-F88FE0059B44}" srcOrd="6" destOrd="0" parTransId="{897777C4-E81B-4235-BE4C-92AC6D84D985}" sibTransId="{6C849562-6C94-46E3-8C90-3403D1118867}"/>
    <dgm:cxn modelId="{E503D1F4-C354-4ED8-93C1-23B99BF506BA}" srcId="{E802D54F-2495-4FBC-AC54-74AB4734BD07}" destId="{A9AEC0C6-D39C-4F46-A1D1-903EC89E6AB8}" srcOrd="0" destOrd="0" parTransId="{7A1D4747-0F23-4255-9788-F67B36848BA9}" sibTransId="{5CB18EA1-4F87-4F04-90D7-81AD235B9003}"/>
    <dgm:cxn modelId="{43610DF5-4974-4508-9FBE-BBB1A575F77A}" srcId="{E86A5F67-2144-42A9-84D6-089A8E6B1EF2}" destId="{8D73D37C-B967-49ED-81B5-EC55A0B35B2C}" srcOrd="0" destOrd="0" parTransId="{83583AEF-4F52-4429-9F78-F464D940BE5D}" sibTransId="{B4E40BF9-59AA-4B6D-A47B-FFE5A7B9F5FC}"/>
    <dgm:cxn modelId="{323C09FD-F786-4036-A6A9-C4F1F6F3AF61}" srcId="{F6E89028-AC97-4791-AC6D-600C6D210A42}" destId="{5193A794-1A35-45FD-8799-3FEDF2959C28}" srcOrd="3" destOrd="0" parTransId="{11519A48-3AAC-4B83-A064-F7E5E6D54900}" sibTransId="{AF8F539F-8E80-47E8-BC26-B582841E1A2E}"/>
    <dgm:cxn modelId="{63127FFD-D739-4D3D-9D13-51F7D63EEFCA}" type="presOf" srcId="{A9AEC0C6-D39C-4F46-A1D1-903EC89E6AB8}" destId="{B988B210-FEAB-44AB-8087-E572B9A247C1}" srcOrd="0" destOrd="0" presId="urn:microsoft.com/office/officeart/2018/5/layout/CenteredIconLabelDescriptionList"/>
    <dgm:cxn modelId="{DCD0D923-194C-446B-9AE0-51EE14E57B07}" type="presParOf" srcId="{9B597D11-BA94-43D6-B52E-A1F3CA2A649E}" destId="{31FF07AC-D78A-4A98-8EE6-02FB27953972}" srcOrd="0" destOrd="0" presId="urn:microsoft.com/office/officeart/2018/5/layout/CenteredIconLabelDescriptionList"/>
    <dgm:cxn modelId="{B4CE8B10-DC76-48FE-9D6C-7D9906002CBF}" type="presParOf" srcId="{31FF07AC-D78A-4A98-8EE6-02FB27953972}" destId="{C20E5E02-E5CC-4E44-9E36-1C88F0C76D57}" srcOrd="0" destOrd="0" presId="urn:microsoft.com/office/officeart/2018/5/layout/CenteredIconLabelDescriptionList"/>
    <dgm:cxn modelId="{797435CD-1D04-4FAD-BD0A-FC3A2181EBE7}" type="presParOf" srcId="{31FF07AC-D78A-4A98-8EE6-02FB27953972}" destId="{CD92D966-DC15-43CA-AA86-6A0C8D3A26A2}" srcOrd="1" destOrd="0" presId="urn:microsoft.com/office/officeart/2018/5/layout/CenteredIconLabelDescriptionList"/>
    <dgm:cxn modelId="{BDB46ADA-D0A4-4D12-BE4C-CBCB90AEDFEA}" type="presParOf" srcId="{31FF07AC-D78A-4A98-8EE6-02FB27953972}" destId="{0078DC1A-D80E-4DB7-B4DF-824B3A78AF04}" srcOrd="2" destOrd="0" presId="urn:microsoft.com/office/officeart/2018/5/layout/CenteredIconLabelDescriptionList"/>
    <dgm:cxn modelId="{C6E192C6-F5A2-4263-A93E-D00E4B80827E}" type="presParOf" srcId="{31FF07AC-D78A-4A98-8EE6-02FB27953972}" destId="{3A63FCA0-5334-4476-A6C9-ED873CBCD4FD}" srcOrd="3" destOrd="0" presId="urn:microsoft.com/office/officeart/2018/5/layout/CenteredIconLabelDescriptionList"/>
    <dgm:cxn modelId="{8B1C7F34-D870-47FF-9601-7E94029E2CC5}" type="presParOf" srcId="{31FF07AC-D78A-4A98-8EE6-02FB27953972}" destId="{5E49B73C-9DC1-44B0-9896-87224E13C7CE}" srcOrd="4" destOrd="0" presId="urn:microsoft.com/office/officeart/2018/5/layout/CenteredIconLabelDescriptionList"/>
    <dgm:cxn modelId="{8A162198-7BC7-4AF1-B828-CB2A764B54B4}" type="presParOf" srcId="{9B597D11-BA94-43D6-B52E-A1F3CA2A649E}" destId="{CBD914AD-B53A-4797-A2DC-0B29E96352AB}" srcOrd="1" destOrd="0" presId="urn:microsoft.com/office/officeart/2018/5/layout/CenteredIconLabelDescriptionList"/>
    <dgm:cxn modelId="{0B9B3450-8D31-4B48-A7BF-4A6BC114F70F}" type="presParOf" srcId="{9B597D11-BA94-43D6-B52E-A1F3CA2A649E}" destId="{CADE1A53-B606-4A89-9689-F9FC4ED23294}" srcOrd="2" destOrd="0" presId="urn:microsoft.com/office/officeart/2018/5/layout/CenteredIconLabelDescriptionList"/>
    <dgm:cxn modelId="{C006518A-7AAF-4AF7-9328-7838EF797364}" type="presParOf" srcId="{CADE1A53-B606-4A89-9689-F9FC4ED23294}" destId="{0AF7C1BD-E2AC-426D-97AF-378BA12F7EE6}" srcOrd="0" destOrd="0" presId="urn:microsoft.com/office/officeart/2018/5/layout/CenteredIconLabelDescriptionList"/>
    <dgm:cxn modelId="{F840993F-0036-49AA-9B67-A61766D3D9C8}" type="presParOf" srcId="{CADE1A53-B606-4A89-9689-F9FC4ED23294}" destId="{E980F704-AA95-41B4-955B-C4D877C52ECD}" srcOrd="1" destOrd="0" presId="urn:microsoft.com/office/officeart/2018/5/layout/CenteredIconLabelDescriptionList"/>
    <dgm:cxn modelId="{48089AFD-0B12-4BD8-9FC8-753481CD68B1}" type="presParOf" srcId="{CADE1A53-B606-4A89-9689-F9FC4ED23294}" destId="{7FC40069-A933-4BBF-94A3-B916395C2CA9}" srcOrd="2" destOrd="0" presId="urn:microsoft.com/office/officeart/2018/5/layout/CenteredIconLabelDescriptionList"/>
    <dgm:cxn modelId="{B5139B98-A063-49B4-A833-22E7B424F1AF}" type="presParOf" srcId="{CADE1A53-B606-4A89-9689-F9FC4ED23294}" destId="{9F8EC0C7-BC80-4F75-A19C-D1F2717855B1}" srcOrd="3" destOrd="0" presId="urn:microsoft.com/office/officeart/2018/5/layout/CenteredIconLabelDescriptionList"/>
    <dgm:cxn modelId="{99655458-3FD8-44C7-BC15-669204146FF7}" type="presParOf" srcId="{CADE1A53-B606-4A89-9689-F9FC4ED23294}" destId="{49B22842-7655-4EDC-AACF-6D82AF61867E}" srcOrd="4" destOrd="0" presId="urn:microsoft.com/office/officeart/2018/5/layout/CenteredIconLabelDescriptionList"/>
    <dgm:cxn modelId="{D2E69B98-39E2-4608-8ABC-0EDDD11E3FBB}" type="presParOf" srcId="{9B597D11-BA94-43D6-B52E-A1F3CA2A649E}" destId="{2916155B-1C39-4EC2-9FF4-046631CF3C1C}" srcOrd="3" destOrd="0" presId="urn:microsoft.com/office/officeart/2018/5/layout/CenteredIconLabelDescriptionList"/>
    <dgm:cxn modelId="{DCEE33C7-B73E-42AF-A698-075B42D08B52}" type="presParOf" srcId="{9B597D11-BA94-43D6-B52E-A1F3CA2A649E}" destId="{C02D3862-620F-43A0-A469-F4BBE3FE767B}" srcOrd="4" destOrd="0" presId="urn:microsoft.com/office/officeart/2018/5/layout/CenteredIconLabelDescriptionList"/>
    <dgm:cxn modelId="{D6D78122-EA77-4929-AA88-C09BB80AAFD8}" type="presParOf" srcId="{C02D3862-620F-43A0-A469-F4BBE3FE767B}" destId="{6C1B94C8-9A97-4171-8BC6-0D2DCDA55742}" srcOrd="0" destOrd="0" presId="urn:microsoft.com/office/officeart/2018/5/layout/CenteredIconLabelDescriptionList"/>
    <dgm:cxn modelId="{7EF33B8E-5CAA-4C90-BC6C-7E70095D0CB0}" type="presParOf" srcId="{C02D3862-620F-43A0-A469-F4BBE3FE767B}" destId="{8E6FFA98-E588-42BB-BA63-C06267F28180}" srcOrd="1" destOrd="0" presId="urn:microsoft.com/office/officeart/2018/5/layout/CenteredIconLabelDescriptionList"/>
    <dgm:cxn modelId="{BA6AD818-4938-42F9-859A-6172E0A723FF}" type="presParOf" srcId="{C02D3862-620F-43A0-A469-F4BBE3FE767B}" destId="{41FC5C40-C617-4B2A-902F-FBD33155AFBA}" srcOrd="2" destOrd="0" presId="urn:microsoft.com/office/officeart/2018/5/layout/CenteredIconLabelDescriptionList"/>
    <dgm:cxn modelId="{E95BACB6-83AF-4BE7-A025-594C463EEC7E}" type="presParOf" srcId="{C02D3862-620F-43A0-A469-F4BBE3FE767B}" destId="{9BE9C888-A21E-4AE9-B8C0-6BAB1071DF9D}" srcOrd="3" destOrd="0" presId="urn:microsoft.com/office/officeart/2018/5/layout/CenteredIconLabelDescriptionList"/>
    <dgm:cxn modelId="{A94C70CD-14E0-4AEF-BC3C-2B6485AE4DF3}" type="presParOf" srcId="{C02D3862-620F-43A0-A469-F4BBE3FE767B}" destId="{C9CB571F-DD1B-48C7-BDAC-47AE8843CBB9}" srcOrd="4" destOrd="0" presId="urn:microsoft.com/office/officeart/2018/5/layout/CenteredIconLabelDescriptionList"/>
    <dgm:cxn modelId="{F491FA6C-E7A9-450A-AB7B-48B6D2CFA022}" type="presParOf" srcId="{9B597D11-BA94-43D6-B52E-A1F3CA2A649E}" destId="{BA19A913-6D7A-4B49-B949-8734419A4D59}" srcOrd="5" destOrd="0" presId="urn:microsoft.com/office/officeart/2018/5/layout/CenteredIconLabelDescriptionList"/>
    <dgm:cxn modelId="{F73CE9E8-F67D-4F66-AA5A-0CCB36B3413D}" type="presParOf" srcId="{9B597D11-BA94-43D6-B52E-A1F3CA2A649E}" destId="{FABF5D3A-8E6E-4897-A741-787754BCFBEC}" srcOrd="6" destOrd="0" presId="urn:microsoft.com/office/officeart/2018/5/layout/CenteredIconLabelDescriptionList"/>
    <dgm:cxn modelId="{F00B64E8-78CB-45AA-98A2-7CA0D2D074D8}" type="presParOf" srcId="{FABF5D3A-8E6E-4897-A741-787754BCFBEC}" destId="{C35E721C-79A6-4426-9F56-9BDBD4750B8F}" srcOrd="0" destOrd="0" presId="urn:microsoft.com/office/officeart/2018/5/layout/CenteredIconLabelDescriptionList"/>
    <dgm:cxn modelId="{DCC0DCE1-EB87-4597-B3DF-F564418CB60D}" type="presParOf" srcId="{FABF5D3A-8E6E-4897-A741-787754BCFBEC}" destId="{7F960D0E-B470-4438-A931-81BC019A9ED2}" srcOrd="1" destOrd="0" presId="urn:microsoft.com/office/officeart/2018/5/layout/CenteredIconLabelDescriptionList"/>
    <dgm:cxn modelId="{FA09D432-F0B1-4457-B54B-4514F9A10B45}" type="presParOf" srcId="{FABF5D3A-8E6E-4897-A741-787754BCFBEC}" destId="{AFDB7AF4-DF9E-4453-96BA-6B2B1B71D554}" srcOrd="2" destOrd="0" presId="urn:microsoft.com/office/officeart/2018/5/layout/CenteredIconLabelDescriptionList"/>
    <dgm:cxn modelId="{F5ACB41A-2451-42AE-9E7E-6ADED47C9ED7}" type="presParOf" srcId="{FABF5D3A-8E6E-4897-A741-787754BCFBEC}" destId="{64208226-15A9-4B81-886D-32F8E6E724D5}" srcOrd="3" destOrd="0" presId="urn:microsoft.com/office/officeart/2018/5/layout/CenteredIconLabelDescriptionList"/>
    <dgm:cxn modelId="{0D95EF9A-2C0F-43C7-A206-4A5BDE54354D}" type="presParOf" srcId="{FABF5D3A-8E6E-4897-A741-787754BCFBEC}" destId="{0AEAA5D0-ACFC-408C-BA62-3001B326DFAC}" srcOrd="4" destOrd="0" presId="urn:microsoft.com/office/officeart/2018/5/layout/CenteredIconLabelDescriptionList"/>
    <dgm:cxn modelId="{C27F66C5-23D9-450A-9C9F-B6C54A44AE06}" type="presParOf" srcId="{9B597D11-BA94-43D6-B52E-A1F3CA2A649E}" destId="{9E5DAEC3-FA61-4910-B757-E8D360CD6513}" srcOrd="7" destOrd="0" presId="urn:microsoft.com/office/officeart/2018/5/layout/CenteredIconLabelDescriptionList"/>
    <dgm:cxn modelId="{5B0CB669-1D70-4E72-AF94-DE8D30ED0766}" type="presParOf" srcId="{9B597D11-BA94-43D6-B52E-A1F3CA2A649E}" destId="{C928A16A-75B2-4772-821D-AB9B8997C419}" srcOrd="8" destOrd="0" presId="urn:microsoft.com/office/officeart/2018/5/layout/CenteredIconLabelDescriptionList"/>
    <dgm:cxn modelId="{6419F3A9-4398-4E02-9A4B-DDA6D0A7EF75}" type="presParOf" srcId="{C928A16A-75B2-4772-821D-AB9B8997C419}" destId="{039069EE-D97D-46BC-82A9-A0D54025AA5C}" srcOrd="0" destOrd="0" presId="urn:microsoft.com/office/officeart/2018/5/layout/CenteredIconLabelDescriptionList"/>
    <dgm:cxn modelId="{3F88CF6C-3940-482B-871D-0126537CF264}" type="presParOf" srcId="{C928A16A-75B2-4772-821D-AB9B8997C419}" destId="{040EF6FE-6770-494D-8DB6-A03E349FEC2A}" srcOrd="1" destOrd="0" presId="urn:microsoft.com/office/officeart/2018/5/layout/CenteredIconLabelDescriptionList"/>
    <dgm:cxn modelId="{1141BDA1-EB4E-4434-95FA-CB25F8BFE3C8}" type="presParOf" srcId="{C928A16A-75B2-4772-821D-AB9B8997C419}" destId="{B018B0AF-FCBB-4F77-9D2D-ECA4E03EF6D9}" srcOrd="2" destOrd="0" presId="urn:microsoft.com/office/officeart/2018/5/layout/CenteredIconLabelDescriptionList"/>
    <dgm:cxn modelId="{77678346-9423-4AAA-80DD-73DF01D48FE6}" type="presParOf" srcId="{C928A16A-75B2-4772-821D-AB9B8997C419}" destId="{8291726D-2907-44DC-91BE-E969D8C8EBF8}" srcOrd="3" destOrd="0" presId="urn:microsoft.com/office/officeart/2018/5/layout/CenteredIconLabelDescriptionList"/>
    <dgm:cxn modelId="{8FC2DDC2-0D26-4B02-8833-CB5095CCCA25}" type="presParOf" srcId="{C928A16A-75B2-4772-821D-AB9B8997C419}" destId="{3FFD2889-5DE4-42A9-8AB8-F1F204954479}" srcOrd="4" destOrd="0" presId="urn:microsoft.com/office/officeart/2018/5/layout/CenteredIconLabelDescriptionList"/>
    <dgm:cxn modelId="{72FAD8AF-59B0-44BC-AECB-9D4B19B65847}" type="presParOf" srcId="{9B597D11-BA94-43D6-B52E-A1F3CA2A649E}" destId="{26F93C18-1731-41DA-983E-B0930D0EA75B}" srcOrd="9" destOrd="0" presId="urn:microsoft.com/office/officeart/2018/5/layout/CenteredIconLabelDescriptionList"/>
    <dgm:cxn modelId="{20476AA0-0392-4031-8217-83FF6D2C07F0}" type="presParOf" srcId="{9B597D11-BA94-43D6-B52E-A1F3CA2A649E}" destId="{0F111791-188D-460B-BE58-1A4927BB7B35}" srcOrd="10" destOrd="0" presId="urn:microsoft.com/office/officeart/2018/5/layout/CenteredIconLabelDescriptionList"/>
    <dgm:cxn modelId="{46B5752F-CC00-49BB-9EAB-4555A081078A}" type="presParOf" srcId="{0F111791-188D-460B-BE58-1A4927BB7B35}" destId="{2C4D8448-1C13-4C32-9DDF-72B41D204678}" srcOrd="0" destOrd="0" presId="urn:microsoft.com/office/officeart/2018/5/layout/CenteredIconLabelDescriptionList"/>
    <dgm:cxn modelId="{11D07D52-D048-40C1-95A8-3C8F083DD27A}" type="presParOf" srcId="{0F111791-188D-460B-BE58-1A4927BB7B35}" destId="{91EEC362-FA31-4DDF-AB51-79A25731C888}" srcOrd="1" destOrd="0" presId="urn:microsoft.com/office/officeart/2018/5/layout/CenteredIconLabelDescriptionList"/>
    <dgm:cxn modelId="{6E4E5B4A-9C4F-434C-AC01-EAB2EA37FF75}" type="presParOf" srcId="{0F111791-188D-460B-BE58-1A4927BB7B35}" destId="{E70055B9-27C1-43F4-8B2F-FA7C7BCD33E3}" srcOrd="2" destOrd="0" presId="urn:microsoft.com/office/officeart/2018/5/layout/CenteredIconLabelDescriptionList"/>
    <dgm:cxn modelId="{1C38ED8D-80F5-4A14-BA00-D142CFC4E564}" type="presParOf" srcId="{0F111791-188D-460B-BE58-1A4927BB7B35}" destId="{BD8D966B-C2F8-461C-BA3F-F3EB5EEC1423}" srcOrd="3" destOrd="0" presId="urn:microsoft.com/office/officeart/2018/5/layout/CenteredIconLabelDescriptionList"/>
    <dgm:cxn modelId="{2960904D-D5EC-405E-831E-774952531E4A}" type="presParOf" srcId="{0F111791-188D-460B-BE58-1A4927BB7B35}" destId="{B988B210-FEAB-44AB-8087-E572B9A247C1}" srcOrd="4" destOrd="0" presId="urn:microsoft.com/office/officeart/2018/5/layout/CenteredIconLabelDescriptionList"/>
    <dgm:cxn modelId="{8324FC00-DF32-4FB1-8D4C-42B2FE4258AE}" type="presParOf" srcId="{9B597D11-BA94-43D6-B52E-A1F3CA2A649E}" destId="{25D12755-DD19-44BF-ACE9-90C99D8F82CD}" srcOrd="11" destOrd="0" presId="urn:microsoft.com/office/officeart/2018/5/layout/CenteredIconLabelDescriptionList"/>
    <dgm:cxn modelId="{9C57A6D6-AD60-4039-A4D7-051290829772}" type="presParOf" srcId="{9B597D11-BA94-43D6-B52E-A1F3CA2A649E}" destId="{782C4267-B2DB-4BC5-905B-706F621D1B05}" srcOrd="12" destOrd="0" presId="urn:microsoft.com/office/officeart/2018/5/layout/CenteredIconLabelDescriptionList"/>
    <dgm:cxn modelId="{93FBF326-68BF-4E91-86C1-1DF810930D1E}" type="presParOf" srcId="{782C4267-B2DB-4BC5-905B-706F621D1B05}" destId="{D99CD8E6-ABA1-44E5-8467-89FAA298EB42}" srcOrd="0" destOrd="0" presId="urn:microsoft.com/office/officeart/2018/5/layout/CenteredIconLabelDescriptionList"/>
    <dgm:cxn modelId="{DDE99597-7858-43B9-A418-EAD82D31EAB8}" type="presParOf" srcId="{782C4267-B2DB-4BC5-905B-706F621D1B05}" destId="{B7D99ED1-BE0A-433D-AEA6-C76BA0FD8BCF}" srcOrd="1" destOrd="0" presId="urn:microsoft.com/office/officeart/2018/5/layout/CenteredIconLabelDescriptionList"/>
    <dgm:cxn modelId="{BB1DB0C8-BF05-4D88-A37D-640C0111CE74}" type="presParOf" srcId="{782C4267-B2DB-4BC5-905B-706F621D1B05}" destId="{385F4EB1-65FB-41AE-B82B-C90440B66C5F}" srcOrd="2" destOrd="0" presId="urn:microsoft.com/office/officeart/2018/5/layout/CenteredIconLabelDescriptionList"/>
    <dgm:cxn modelId="{1DBD646C-5BF8-4EFD-BF30-75579A07C315}" type="presParOf" srcId="{782C4267-B2DB-4BC5-905B-706F621D1B05}" destId="{53D7EE67-5F49-4CCF-A8F3-167671A90D4D}" srcOrd="3" destOrd="0" presId="urn:microsoft.com/office/officeart/2018/5/layout/CenteredIconLabelDescriptionList"/>
    <dgm:cxn modelId="{2F220981-03C6-41DE-8D6E-CA8EFC46FF54}" type="presParOf" srcId="{782C4267-B2DB-4BC5-905B-706F621D1B05}" destId="{14E2DCC0-95F7-4B87-9003-F4C3B02B3AE6}"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6ACEF23-E540-45DA-BF08-B184639A7D37}"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CBEE8063-2E3E-4CE8-80C5-A83BC4A3EAE1}">
      <dgm:prSet/>
      <dgm:spPr/>
      <dgm:t>
        <a:bodyPr/>
        <a:lstStyle/>
        <a:p>
          <a:r>
            <a:rPr lang="en-US"/>
            <a:t>Not required if: </a:t>
          </a:r>
          <a:endParaRPr lang="en-US" dirty="0"/>
        </a:p>
      </dgm:t>
    </dgm:pt>
    <dgm:pt modelId="{D568BA2F-126B-4D17-82FA-FBDA77C1524B}" type="parTrans" cxnId="{4E351828-95DF-4044-B494-7089E14D6F45}">
      <dgm:prSet/>
      <dgm:spPr/>
      <dgm:t>
        <a:bodyPr/>
        <a:lstStyle/>
        <a:p>
          <a:endParaRPr lang="en-US"/>
        </a:p>
      </dgm:t>
    </dgm:pt>
    <dgm:pt modelId="{787800CD-03E4-4A8E-8DFB-09C8180AA6B7}" type="sibTrans" cxnId="{4E351828-95DF-4044-B494-7089E14D6F45}">
      <dgm:prSet/>
      <dgm:spPr/>
      <dgm:t>
        <a:bodyPr/>
        <a:lstStyle/>
        <a:p>
          <a:endParaRPr lang="en-US"/>
        </a:p>
      </dgm:t>
    </dgm:pt>
    <dgm:pt modelId="{A81CE1CD-B04C-4B89-A83B-1A260719E4B4}">
      <dgm:prSet/>
      <dgm:spPr/>
      <dgm:t>
        <a:bodyPr/>
        <a:lstStyle/>
        <a:p>
          <a:pPr>
            <a:lnSpc>
              <a:spcPct val="100000"/>
            </a:lnSpc>
          </a:pPr>
          <a:r>
            <a:rPr lang="en-US" dirty="0"/>
            <a:t>The owner is donating the property and releases the agency from its obligation to appraiser; or </a:t>
          </a:r>
        </a:p>
      </dgm:t>
    </dgm:pt>
    <dgm:pt modelId="{10975B1B-98F0-4049-AEA2-5BDBE379590E}" type="parTrans" cxnId="{861B4719-6405-43BA-A521-F6131BCBE803}">
      <dgm:prSet/>
      <dgm:spPr/>
      <dgm:t>
        <a:bodyPr/>
        <a:lstStyle/>
        <a:p>
          <a:endParaRPr lang="en-US"/>
        </a:p>
      </dgm:t>
    </dgm:pt>
    <dgm:pt modelId="{E8796245-B6D3-4234-8DBB-DF5B5D874B54}" type="sibTrans" cxnId="{861B4719-6405-43BA-A521-F6131BCBE803}">
      <dgm:prSet/>
      <dgm:spPr/>
      <dgm:t>
        <a:bodyPr/>
        <a:lstStyle/>
        <a:p>
          <a:endParaRPr lang="en-US"/>
        </a:p>
      </dgm:t>
    </dgm:pt>
    <dgm:pt modelId="{2EFEAA79-48E5-4F1E-A3F1-F2B8EF1CFF50}">
      <dgm:prSet/>
      <dgm:spPr/>
      <dgm:t>
        <a:bodyPr/>
        <a:lstStyle/>
        <a:p>
          <a:pPr>
            <a:lnSpc>
              <a:spcPct val="100000"/>
            </a:lnSpc>
          </a:pPr>
          <a:r>
            <a:rPr lang="en-US" dirty="0"/>
            <a:t>It is determined it is unnecessary to appraise due to the low-market value and the acquisition will not be complex.</a:t>
          </a:r>
        </a:p>
      </dgm:t>
    </dgm:pt>
    <dgm:pt modelId="{D000034E-66D3-4F14-9C0F-F0991B25C541}" type="parTrans" cxnId="{EF53119D-5523-40D8-99C8-BDB4BE69185F}">
      <dgm:prSet/>
      <dgm:spPr/>
      <dgm:t>
        <a:bodyPr/>
        <a:lstStyle/>
        <a:p>
          <a:endParaRPr lang="en-US"/>
        </a:p>
      </dgm:t>
    </dgm:pt>
    <dgm:pt modelId="{CF5D2EA5-92DA-4256-A8CA-2CBA24713E7B}" type="sibTrans" cxnId="{EF53119D-5523-40D8-99C8-BDB4BE69185F}">
      <dgm:prSet/>
      <dgm:spPr/>
      <dgm:t>
        <a:bodyPr/>
        <a:lstStyle/>
        <a:p>
          <a:endParaRPr lang="en-US"/>
        </a:p>
      </dgm:t>
    </dgm:pt>
    <dgm:pt modelId="{49242F6E-237F-4F30-9BCF-8271BF6A00EB}">
      <dgm:prSet/>
      <dgm:spPr/>
      <dgm:t>
        <a:bodyPr/>
        <a:lstStyle/>
        <a:p>
          <a:r>
            <a:rPr lang="en-US" dirty="0"/>
            <a:t>Estimated at $15,000 or less based on available data, but if owner is given opportunity to appraise, this can be raised up to $35,000.</a:t>
          </a:r>
        </a:p>
      </dgm:t>
    </dgm:pt>
    <dgm:pt modelId="{88B03A4A-5A3B-4813-AF44-12086E7FD823}" type="parTrans" cxnId="{D18305B0-1E26-4207-8EAA-6B4028BD910D}">
      <dgm:prSet/>
      <dgm:spPr/>
      <dgm:t>
        <a:bodyPr/>
        <a:lstStyle/>
        <a:p>
          <a:endParaRPr lang="en-US"/>
        </a:p>
      </dgm:t>
    </dgm:pt>
    <dgm:pt modelId="{C3996CFF-AD37-46CF-AFF1-B782CFFD921B}" type="sibTrans" cxnId="{D18305B0-1E26-4207-8EAA-6B4028BD910D}">
      <dgm:prSet/>
      <dgm:spPr/>
      <dgm:t>
        <a:bodyPr/>
        <a:lstStyle/>
        <a:p>
          <a:endParaRPr lang="en-US"/>
        </a:p>
      </dgm:t>
    </dgm:pt>
    <dgm:pt modelId="{EDAE8E3D-CFCD-4F4B-A919-7798345FFD76}">
      <dgm:prSet/>
      <dgm:spPr/>
      <dgm:t>
        <a:bodyPr/>
        <a:lstStyle/>
        <a:p>
          <a:r>
            <a:rPr lang="en-US"/>
            <a:t>If appraisal is unnecessary, then a waiver evaluation is necessary unless the owner elects to do an appraisal.</a:t>
          </a:r>
        </a:p>
      </dgm:t>
    </dgm:pt>
    <dgm:pt modelId="{D0DE7962-BFFF-4375-83B3-18970E8BDD08}" type="parTrans" cxnId="{343A34D0-5CBC-4255-A8D8-6A0DB707C73E}">
      <dgm:prSet/>
      <dgm:spPr/>
      <dgm:t>
        <a:bodyPr/>
        <a:lstStyle/>
        <a:p>
          <a:endParaRPr lang="en-US"/>
        </a:p>
      </dgm:t>
    </dgm:pt>
    <dgm:pt modelId="{9882A026-B382-48A7-95DB-F3E26AAB720A}" type="sibTrans" cxnId="{343A34D0-5CBC-4255-A8D8-6A0DB707C73E}">
      <dgm:prSet/>
      <dgm:spPr/>
      <dgm:t>
        <a:bodyPr/>
        <a:lstStyle/>
        <a:p>
          <a:endParaRPr lang="en-US"/>
        </a:p>
      </dgm:t>
    </dgm:pt>
    <dgm:pt modelId="{DEA18410-4DCA-42BD-B304-24EAA3110EB2}">
      <dgm:prSet/>
      <dgm:spPr/>
      <dgm:t>
        <a:bodyPr/>
        <a:lstStyle/>
        <a:p>
          <a:pPr>
            <a:lnSpc>
              <a:spcPct val="100000"/>
            </a:lnSpc>
          </a:pPr>
          <a:r>
            <a:rPr lang="en-US"/>
            <a:t>Waivers are not appraisals. </a:t>
          </a:r>
        </a:p>
      </dgm:t>
    </dgm:pt>
    <dgm:pt modelId="{4CF5B0FD-B179-495C-A99D-7C07ED3FAE70}" type="parTrans" cxnId="{C5F4377E-31BB-4285-A47F-AE2375DA66F2}">
      <dgm:prSet/>
      <dgm:spPr/>
      <dgm:t>
        <a:bodyPr/>
        <a:lstStyle/>
        <a:p>
          <a:endParaRPr lang="en-US"/>
        </a:p>
      </dgm:t>
    </dgm:pt>
    <dgm:pt modelId="{9F7B3A48-F8E5-4F40-8A28-235D3D1441EB}" type="sibTrans" cxnId="{C5F4377E-31BB-4285-A47F-AE2375DA66F2}">
      <dgm:prSet/>
      <dgm:spPr/>
      <dgm:t>
        <a:bodyPr/>
        <a:lstStyle/>
        <a:p>
          <a:endParaRPr lang="en-US"/>
        </a:p>
      </dgm:t>
    </dgm:pt>
    <dgm:pt modelId="{2465EDB4-C567-4A1F-B029-DE190BDF86BE}">
      <dgm:prSet/>
      <dgm:spPr/>
      <dgm:t>
        <a:bodyPr/>
        <a:lstStyle/>
        <a:p>
          <a:pPr>
            <a:lnSpc>
              <a:spcPct val="100000"/>
            </a:lnSpc>
          </a:pPr>
          <a:r>
            <a:rPr lang="en-US" dirty="0"/>
            <a:t>The individual conducting the waiver valuation must have a sufficient understanding of appraisal principles to interpret and understand local market indicators for preparing the waiver valuation.</a:t>
          </a:r>
        </a:p>
      </dgm:t>
    </dgm:pt>
    <dgm:pt modelId="{3D5CBA19-790A-4AE3-8B2F-905B2FA17B2F}" type="parTrans" cxnId="{C0309D9B-BBF4-40CC-AFC2-ACE254A5E145}">
      <dgm:prSet/>
      <dgm:spPr/>
      <dgm:t>
        <a:bodyPr/>
        <a:lstStyle/>
        <a:p>
          <a:endParaRPr lang="en-US"/>
        </a:p>
      </dgm:t>
    </dgm:pt>
    <dgm:pt modelId="{31F03218-5BE7-4736-8394-15C5BE8FCB4C}" type="sibTrans" cxnId="{C0309D9B-BBF4-40CC-AFC2-ACE254A5E145}">
      <dgm:prSet/>
      <dgm:spPr/>
      <dgm:t>
        <a:bodyPr/>
        <a:lstStyle/>
        <a:p>
          <a:endParaRPr lang="en-US"/>
        </a:p>
      </dgm:t>
    </dgm:pt>
    <dgm:pt modelId="{D8C30C54-EEE4-49A5-902E-691D7126173F}">
      <dgm:prSet/>
      <dgm:spPr/>
      <dgm:t>
        <a:bodyPr/>
        <a:lstStyle/>
        <a:p>
          <a:pPr>
            <a:lnSpc>
              <a:spcPct val="100000"/>
            </a:lnSpc>
          </a:pPr>
          <a:r>
            <a:rPr lang="en-US" dirty="0"/>
            <a:t>A waiver valuation does not require the property owner be offered the right to accompany the person doing the waiver valuation during any inspection of the property nor a formal appraisal review.</a:t>
          </a:r>
        </a:p>
      </dgm:t>
    </dgm:pt>
    <dgm:pt modelId="{CC707B0A-4AE3-4F18-9299-3D885E5759E6}" type="parTrans" cxnId="{EFDE2E6C-9717-4B9D-8337-3654EACE1FFB}">
      <dgm:prSet/>
      <dgm:spPr/>
      <dgm:t>
        <a:bodyPr/>
        <a:lstStyle/>
        <a:p>
          <a:endParaRPr lang="en-US"/>
        </a:p>
      </dgm:t>
    </dgm:pt>
    <dgm:pt modelId="{9F4D7A44-9360-46D4-AE79-1CB2025DED67}" type="sibTrans" cxnId="{EFDE2E6C-9717-4B9D-8337-3654EACE1FFB}">
      <dgm:prSet/>
      <dgm:spPr/>
      <dgm:t>
        <a:bodyPr/>
        <a:lstStyle/>
        <a:p>
          <a:endParaRPr lang="en-US"/>
        </a:p>
      </dgm:t>
    </dgm:pt>
    <dgm:pt modelId="{4F250273-9F74-4B88-97BD-406F1C857599}" type="pres">
      <dgm:prSet presAssocID="{46ACEF23-E540-45DA-BF08-B184639A7D37}" presName="linear" presStyleCnt="0">
        <dgm:presLayoutVars>
          <dgm:dir/>
          <dgm:animLvl val="lvl"/>
          <dgm:resizeHandles val="exact"/>
        </dgm:presLayoutVars>
      </dgm:prSet>
      <dgm:spPr/>
    </dgm:pt>
    <dgm:pt modelId="{B3A302A6-B943-4E7E-8552-0BAABC6715CB}" type="pres">
      <dgm:prSet presAssocID="{CBEE8063-2E3E-4CE8-80C5-A83BC4A3EAE1}" presName="parentLin" presStyleCnt="0"/>
      <dgm:spPr/>
    </dgm:pt>
    <dgm:pt modelId="{05831742-052D-4920-9FAA-1631FF0015F7}" type="pres">
      <dgm:prSet presAssocID="{CBEE8063-2E3E-4CE8-80C5-A83BC4A3EAE1}" presName="parentLeftMargin" presStyleLbl="node1" presStyleIdx="0" presStyleCnt="2"/>
      <dgm:spPr/>
    </dgm:pt>
    <dgm:pt modelId="{D139196A-88F8-4CD5-B2CA-513E34863C96}" type="pres">
      <dgm:prSet presAssocID="{CBEE8063-2E3E-4CE8-80C5-A83BC4A3EAE1}" presName="parentText" presStyleLbl="node1" presStyleIdx="0" presStyleCnt="2">
        <dgm:presLayoutVars>
          <dgm:chMax val="0"/>
          <dgm:bulletEnabled val="1"/>
        </dgm:presLayoutVars>
      </dgm:prSet>
      <dgm:spPr/>
    </dgm:pt>
    <dgm:pt modelId="{2FDABAF8-6DA1-43DA-828E-DD30DA4DD59B}" type="pres">
      <dgm:prSet presAssocID="{CBEE8063-2E3E-4CE8-80C5-A83BC4A3EAE1}" presName="negativeSpace" presStyleCnt="0"/>
      <dgm:spPr/>
    </dgm:pt>
    <dgm:pt modelId="{2AF10AFB-73A0-4D8B-99B7-DEB5FE6FD03A}" type="pres">
      <dgm:prSet presAssocID="{CBEE8063-2E3E-4CE8-80C5-A83BC4A3EAE1}" presName="childText" presStyleLbl="conFgAcc1" presStyleIdx="0" presStyleCnt="2">
        <dgm:presLayoutVars>
          <dgm:bulletEnabled val="1"/>
        </dgm:presLayoutVars>
      </dgm:prSet>
      <dgm:spPr/>
    </dgm:pt>
    <dgm:pt modelId="{D0B12835-4EC9-4036-A0EA-B10BAA989DC8}" type="pres">
      <dgm:prSet presAssocID="{787800CD-03E4-4A8E-8DFB-09C8180AA6B7}" presName="spaceBetweenRectangles" presStyleCnt="0"/>
      <dgm:spPr/>
    </dgm:pt>
    <dgm:pt modelId="{8D50260B-8663-4563-9D88-F648660F653F}" type="pres">
      <dgm:prSet presAssocID="{EDAE8E3D-CFCD-4F4B-A919-7798345FFD76}" presName="parentLin" presStyleCnt="0"/>
      <dgm:spPr/>
    </dgm:pt>
    <dgm:pt modelId="{E0FA52B2-7772-4EEC-A35C-3813B14343B4}" type="pres">
      <dgm:prSet presAssocID="{EDAE8E3D-CFCD-4F4B-A919-7798345FFD76}" presName="parentLeftMargin" presStyleLbl="node1" presStyleIdx="0" presStyleCnt="2"/>
      <dgm:spPr/>
    </dgm:pt>
    <dgm:pt modelId="{3B31E7C2-A404-408C-94F9-44F5B1D5E70D}" type="pres">
      <dgm:prSet presAssocID="{EDAE8E3D-CFCD-4F4B-A919-7798345FFD76}" presName="parentText" presStyleLbl="node1" presStyleIdx="1" presStyleCnt="2">
        <dgm:presLayoutVars>
          <dgm:chMax val="0"/>
          <dgm:bulletEnabled val="1"/>
        </dgm:presLayoutVars>
      </dgm:prSet>
      <dgm:spPr/>
    </dgm:pt>
    <dgm:pt modelId="{4701424C-10CE-441B-AAA2-D26380776504}" type="pres">
      <dgm:prSet presAssocID="{EDAE8E3D-CFCD-4F4B-A919-7798345FFD76}" presName="negativeSpace" presStyleCnt="0"/>
      <dgm:spPr/>
    </dgm:pt>
    <dgm:pt modelId="{DAA5A2BA-29D1-4807-B84B-10013B411B0C}" type="pres">
      <dgm:prSet presAssocID="{EDAE8E3D-CFCD-4F4B-A919-7798345FFD76}" presName="childText" presStyleLbl="conFgAcc1" presStyleIdx="1" presStyleCnt="2">
        <dgm:presLayoutVars>
          <dgm:bulletEnabled val="1"/>
        </dgm:presLayoutVars>
      </dgm:prSet>
      <dgm:spPr/>
    </dgm:pt>
  </dgm:ptLst>
  <dgm:cxnLst>
    <dgm:cxn modelId="{861B4719-6405-43BA-A521-F6131BCBE803}" srcId="{CBEE8063-2E3E-4CE8-80C5-A83BC4A3EAE1}" destId="{A81CE1CD-B04C-4B89-A83B-1A260719E4B4}" srcOrd="0" destOrd="0" parTransId="{10975B1B-98F0-4049-AEA2-5BDBE379590E}" sibTransId="{E8796245-B6D3-4234-8DBB-DF5B5D874B54}"/>
    <dgm:cxn modelId="{4E351828-95DF-4044-B494-7089E14D6F45}" srcId="{46ACEF23-E540-45DA-BF08-B184639A7D37}" destId="{CBEE8063-2E3E-4CE8-80C5-A83BC4A3EAE1}" srcOrd="0" destOrd="0" parTransId="{D568BA2F-126B-4D17-82FA-FBDA77C1524B}" sibTransId="{787800CD-03E4-4A8E-8DFB-09C8180AA6B7}"/>
    <dgm:cxn modelId="{FDE9F33B-91A3-4AAF-9FFE-367C4F8B9310}" type="presOf" srcId="{46ACEF23-E540-45DA-BF08-B184639A7D37}" destId="{4F250273-9F74-4B88-97BD-406F1C857599}" srcOrd="0" destOrd="0" presId="urn:microsoft.com/office/officeart/2005/8/layout/list1"/>
    <dgm:cxn modelId="{020F4B3C-6025-4243-B35F-36F95A433046}" type="presOf" srcId="{EDAE8E3D-CFCD-4F4B-A919-7798345FFD76}" destId="{E0FA52B2-7772-4EEC-A35C-3813B14343B4}" srcOrd="0" destOrd="0" presId="urn:microsoft.com/office/officeart/2005/8/layout/list1"/>
    <dgm:cxn modelId="{EFDE2E6C-9717-4B9D-8337-3654EACE1FFB}" srcId="{EDAE8E3D-CFCD-4F4B-A919-7798345FFD76}" destId="{D8C30C54-EEE4-49A5-902E-691D7126173F}" srcOrd="2" destOrd="0" parTransId="{CC707B0A-4AE3-4F18-9299-3D885E5759E6}" sibTransId="{9F4D7A44-9360-46D4-AE79-1CB2025DED67}"/>
    <dgm:cxn modelId="{C5F4377E-31BB-4285-A47F-AE2375DA66F2}" srcId="{EDAE8E3D-CFCD-4F4B-A919-7798345FFD76}" destId="{DEA18410-4DCA-42BD-B304-24EAA3110EB2}" srcOrd="0" destOrd="0" parTransId="{4CF5B0FD-B179-495C-A99D-7C07ED3FAE70}" sibTransId="{9F7B3A48-F8E5-4F40-8A28-235D3D1441EB}"/>
    <dgm:cxn modelId="{DC475680-344F-43FC-A8CA-993073E4BA6A}" type="presOf" srcId="{A81CE1CD-B04C-4B89-A83B-1A260719E4B4}" destId="{2AF10AFB-73A0-4D8B-99B7-DEB5FE6FD03A}" srcOrd="0" destOrd="0" presId="urn:microsoft.com/office/officeart/2005/8/layout/list1"/>
    <dgm:cxn modelId="{8B6EB289-B3D2-4E80-9786-14DFF20D1935}" type="presOf" srcId="{2465EDB4-C567-4A1F-B029-DE190BDF86BE}" destId="{DAA5A2BA-29D1-4807-B84B-10013B411B0C}" srcOrd="0" destOrd="1" presId="urn:microsoft.com/office/officeart/2005/8/layout/list1"/>
    <dgm:cxn modelId="{C0309D9B-BBF4-40CC-AFC2-ACE254A5E145}" srcId="{EDAE8E3D-CFCD-4F4B-A919-7798345FFD76}" destId="{2465EDB4-C567-4A1F-B029-DE190BDF86BE}" srcOrd="1" destOrd="0" parTransId="{3D5CBA19-790A-4AE3-8B2F-905B2FA17B2F}" sibTransId="{31F03218-5BE7-4736-8394-15C5BE8FCB4C}"/>
    <dgm:cxn modelId="{EF53119D-5523-40D8-99C8-BDB4BE69185F}" srcId="{CBEE8063-2E3E-4CE8-80C5-A83BC4A3EAE1}" destId="{2EFEAA79-48E5-4F1E-A3F1-F2B8EF1CFF50}" srcOrd="1" destOrd="0" parTransId="{D000034E-66D3-4F14-9C0F-F0991B25C541}" sibTransId="{CF5D2EA5-92DA-4256-A8CA-2CBA24713E7B}"/>
    <dgm:cxn modelId="{672249A2-D892-4F7B-BA2B-B09D952CD2F5}" type="presOf" srcId="{CBEE8063-2E3E-4CE8-80C5-A83BC4A3EAE1}" destId="{05831742-052D-4920-9FAA-1631FF0015F7}" srcOrd="0" destOrd="0" presId="urn:microsoft.com/office/officeart/2005/8/layout/list1"/>
    <dgm:cxn modelId="{6AE687A2-8EEC-4F52-A6DC-C3C13C395E66}" type="presOf" srcId="{CBEE8063-2E3E-4CE8-80C5-A83BC4A3EAE1}" destId="{D139196A-88F8-4CD5-B2CA-513E34863C96}" srcOrd="1" destOrd="0" presId="urn:microsoft.com/office/officeart/2005/8/layout/list1"/>
    <dgm:cxn modelId="{696AE3A4-BCB6-4774-9F3A-36061F4E8CAE}" type="presOf" srcId="{EDAE8E3D-CFCD-4F4B-A919-7798345FFD76}" destId="{3B31E7C2-A404-408C-94F9-44F5B1D5E70D}" srcOrd="1" destOrd="0" presId="urn:microsoft.com/office/officeart/2005/8/layout/list1"/>
    <dgm:cxn modelId="{D18305B0-1E26-4207-8EAA-6B4028BD910D}" srcId="{2EFEAA79-48E5-4F1E-A3F1-F2B8EF1CFF50}" destId="{49242F6E-237F-4F30-9BCF-8271BF6A00EB}" srcOrd="0" destOrd="0" parTransId="{88B03A4A-5A3B-4813-AF44-12086E7FD823}" sibTransId="{C3996CFF-AD37-46CF-AFF1-B782CFFD921B}"/>
    <dgm:cxn modelId="{337486B6-3A77-4592-94E0-E96B98D84A7D}" type="presOf" srcId="{49242F6E-237F-4F30-9BCF-8271BF6A00EB}" destId="{2AF10AFB-73A0-4D8B-99B7-DEB5FE6FD03A}" srcOrd="0" destOrd="2" presId="urn:microsoft.com/office/officeart/2005/8/layout/list1"/>
    <dgm:cxn modelId="{343A34D0-5CBC-4255-A8D8-6A0DB707C73E}" srcId="{46ACEF23-E540-45DA-BF08-B184639A7D37}" destId="{EDAE8E3D-CFCD-4F4B-A919-7798345FFD76}" srcOrd="1" destOrd="0" parTransId="{D0DE7962-BFFF-4375-83B3-18970E8BDD08}" sibTransId="{9882A026-B382-48A7-95DB-F3E26AAB720A}"/>
    <dgm:cxn modelId="{DF2BDBD3-D8E3-4301-9F5D-3D46FE38C116}" type="presOf" srcId="{D8C30C54-EEE4-49A5-902E-691D7126173F}" destId="{DAA5A2BA-29D1-4807-B84B-10013B411B0C}" srcOrd="0" destOrd="2" presId="urn:microsoft.com/office/officeart/2005/8/layout/list1"/>
    <dgm:cxn modelId="{BC5210DE-BD43-4500-A4DE-25350EF8BD94}" type="presOf" srcId="{DEA18410-4DCA-42BD-B304-24EAA3110EB2}" destId="{DAA5A2BA-29D1-4807-B84B-10013B411B0C}" srcOrd="0" destOrd="0" presId="urn:microsoft.com/office/officeart/2005/8/layout/list1"/>
    <dgm:cxn modelId="{50E1F7E4-8906-42F1-A5CD-DF869F699074}" type="presOf" srcId="{2EFEAA79-48E5-4F1E-A3F1-F2B8EF1CFF50}" destId="{2AF10AFB-73A0-4D8B-99B7-DEB5FE6FD03A}" srcOrd="0" destOrd="1" presId="urn:microsoft.com/office/officeart/2005/8/layout/list1"/>
    <dgm:cxn modelId="{F02FB6B5-2A9D-4300-B810-0BC6338A53B9}" type="presParOf" srcId="{4F250273-9F74-4B88-97BD-406F1C857599}" destId="{B3A302A6-B943-4E7E-8552-0BAABC6715CB}" srcOrd="0" destOrd="0" presId="urn:microsoft.com/office/officeart/2005/8/layout/list1"/>
    <dgm:cxn modelId="{7E3CA935-DAC5-4F11-B80D-5FF8BF9361D5}" type="presParOf" srcId="{B3A302A6-B943-4E7E-8552-0BAABC6715CB}" destId="{05831742-052D-4920-9FAA-1631FF0015F7}" srcOrd="0" destOrd="0" presId="urn:microsoft.com/office/officeart/2005/8/layout/list1"/>
    <dgm:cxn modelId="{0BF39706-0CCF-4C8B-821F-9283D2DFFA75}" type="presParOf" srcId="{B3A302A6-B943-4E7E-8552-0BAABC6715CB}" destId="{D139196A-88F8-4CD5-B2CA-513E34863C96}" srcOrd="1" destOrd="0" presId="urn:microsoft.com/office/officeart/2005/8/layout/list1"/>
    <dgm:cxn modelId="{2217ADF3-90C6-447E-8EDE-8FA18A120C53}" type="presParOf" srcId="{4F250273-9F74-4B88-97BD-406F1C857599}" destId="{2FDABAF8-6DA1-43DA-828E-DD30DA4DD59B}" srcOrd="1" destOrd="0" presId="urn:microsoft.com/office/officeart/2005/8/layout/list1"/>
    <dgm:cxn modelId="{4178F315-69D6-4536-86B9-E6A2CD164F02}" type="presParOf" srcId="{4F250273-9F74-4B88-97BD-406F1C857599}" destId="{2AF10AFB-73A0-4D8B-99B7-DEB5FE6FD03A}" srcOrd="2" destOrd="0" presId="urn:microsoft.com/office/officeart/2005/8/layout/list1"/>
    <dgm:cxn modelId="{4B0D0B8E-EB45-446D-B703-EA59F974CF91}" type="presParOf" srcId="{4F250273-9F74-4B88-97BD-406F1C857599}" destId="{D0B12835-4EC9-4036-A0EA-B10BAA989DC8}" srcOrd="3" destOrd="0" presId="urn:microsoft.com/office/officeart/2005/8/layout/list1"/>
    <dgm:cxn modelId="{3577D579-ED2F-4656-882B-84D5D9B87AA7}" type="presParOf" srcId="{4F250273-9F74-4B88-97BD-406F1C857599}" destId="{8D50260B-8663-4563-9D88-F648660F653F}" srcOrd="4" destOrd="0" presId="urn:microsoft.com/office/officeart/2005/8/layout/list1"/>
    <dgm:cxn modelId="{36CB98B9-B422-42CE-B343-89C44D57A1F0}" type="presParOf" srcId="{8D50260B-8663-4563-9D88-F648660F653F}" destId="{E0FA52B2-7772-4EEC-A35C-3813B14343B4}" srcOrd="0" destOrd="0" presId="urn:microsoft.com/office/officeart/2005/8/layout/list1"/>
    <dgm:cxn modelId="{B76D6D8B-AF91-473D-BA67-4713BB25AD5C}" type="presParOf" srcId="{8D50260B-8663-4563-9D88-F648660F653F}" destId="{3B31E7C2-A404-408C-94F9-44F5B1D5E70D}" srcOrd="1" destOrd="0" presId="urn:microsoft.com/office/officeart/2005/8/layout/list1"/>
    <dgm:cxn modelId="{AC585942-234F-4C26-AF3D-CBC2F31F3A5B}" type="presParOf" srcId="{4F250273-9F74-4B88-97BD-406F1C857599}" destId="{4701424C-10CE-441B-AAA2-D26380776504}" srcOrd="5" destOrd="0" presId="urn:microsoft.com/office/officeart/2005/8/layout/list1"/>
    <dgm:cxn modelId="{DC494527-229A-491D-9138-E3407EC7BA54}" type="presParOf" srcId="{4F250273-9F74-4B88-97BD-406F1C857599}" destId="{DAA5A2BA-29D1-4807-B84B-10013B411B0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EA7A-B6FB-4C74-9ABE-37373B981D80}">
      <dsp:nvSpPr>
        <dsp:cNvPr id="0" name=""/>
        <dsp:cNvSpPr/>
      </dsp:nvSpPr>
      <dsp:spPr>
        <a:xfrm>
          <a:off x="0" y="4070"/>
          <a:ext cx="10515600" cy="12836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E11959-F6FD-46CD-A5E0-BA7569BAB5C7}">
      <dsp:nvSpPr>
        <dsp:cNvPr id="0" name=""/>
        <dsp:cNvSpPr/>
      </dsp:nvSpPr>
      <dsp:spPr>
        <a:xfrm>
          <a:off x="388314" y="292899"/>
          <a:ext cx="706716" cy="7060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0C008-6214-4CF8-8243-374333F87264}">
      <dsp:nvSpPr>
        <dsp:cNvPr id="0" name=""/>
        <dsp:cNvSpPr/>
      </dsp:nvSpPr>
      <dsp:spPr>
        <a:xfrm>
          <a:off x="1483344" y="4070"/>
          <a:ext cx="8974138" cy="1284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89" tIns="135989" rIns="135989" bIns="135989" numCol="1" spcCol="1270" anchor="ctr" anchorCtr="0">
          <a:noAutofit/>
        </a:bodyPr>
        <a:lstStyle/>
        <a:p>
          <a:pPr marL="0" lvl="0" indent="0" algn="l" defTabSz="622300">
            <a:lnSpc>
              <a:spcPct val="100000"/>
            </a:lnSpc>
            <a:spcBef>
              <a:spcPct val="0"/>
            </a:spcBef>
            <a:spcAft>
              <a:spcPct val="35000"/>
            </a:spcAft>
            <a:buNone/>
          </a:pPr>
          <a:r>
            <a:rPr lang="en-US" sz="1400" kern="1200" dirty="0"/>
            <a:t>A project is “. . . any activity or series of activities undertaken by a Federal Agency or with Federal financial assistance received or anticipated in any phase of an undertaking in accordance with the Federal funding Agency guidelines.”</a:t>
          </a:r>
        </a:p>
      </dsp:txBody>
      <dsp:txXfrm>
        <a:off x="1483344" y="4070"/>
        <a:ext cx="8974138" cy="1284938"/>
      </dsp:txXfrm>
    </dsp:sp>
    <dsp:sp modelId="{D13F109F-0AE4-48CD-8A37-313C37E2EF6D}">
      <dsp:nvSpPr>
        <dsp:cNvPr id="0" name=""/>
        <dsp:cNvSpPr/>
      </dsp:nvSpPr>
      <dsp:spPr>
        <a:xfrm>
          <a:off x="0" y="1600509"/>
          <a:ext cx="10515600" cy="12836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53B9DB-A384-43F0-9D4B-5AE144AB7EB3}">
      <dsp:nvSpPr>
        <dsp:cNvPr id="0" name=""/>
        <dsp:cNvSpPr/>
      </dsp:nvSpPr>
      <dsp:spPr>
        <a:xfrm>
          <a:off x="388314" y="1889338"/>
          <a:ext cx="706716" cy="7060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A47E99-3059-4ECD-AD46-F890A68DEE84}">
      <dsp:nvSpPr>
        <dsp:cNvPr id="0" name=""/>
        <dsp:cNvSpPr/>
      </dsp:nvSpPr>
      <dsp:spPr>
        <a:xfrm>
          <a:off x="1483344" y="1600509"/>
          <a:ext cx="8974138" cy="1284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89" tIns="135989" rIns="135989" bIns="135989" numCol="1" spcCol="1270" anchor="ctr" anchorCtr="0">
          <a:noAutofit/>
        </a:bodyPr>
        <a:lstStyle/>
        <a:p>
          <a:pPr marL="0" lvl="0" indent="0" algn="l" defTabSz="622300">
            <a:lnSpc>
              <a:spcPct val="100000"/>
            </a:lnSpc>
            <a:spcBef>
              <a:spcPct val="0"/>
            </a:spcBef>
            <a:spcAft>
              <a:spcPct val="35000"/>
            </a:spcAft>
            <a:buNone/>
          </a:pPr>
          <a:r>
            <a:rPr lang="en-US" sz="1400" kern="1200" dirty="0"/>
            <a:t>A displaced person is “. . . any person who moves from the real property or moves his or her personal property from the real property.” [“As a direct result of a written notice of intent to acquire, rehabilitate, and/or demolish, the initiations of negotiations for, or the acquisition of, such real property in whole or in part for a project . . . or . . . such real property on which the person conducts a business or farm operation” or “As a direct result of rehabilitation or demolition for a project. ”] A person can be an individual, family, partnership, corporation, or association. </a:t>
          </a:r>
        </a:p>
      </dsp:txBody>
      <dsp:txXfrm>
        <a:off x="1483344" y="1600509"/>
        <a:ext cx="8974138" cy="1284938"/>
      </dsp:txXfrm>
    </dsp:sp>
    <dsp:sp modelId="{C838B821-9EA1-471A-A441-B4A71086581D}">
      <dsp:nvSpPr>
        <dsp:cNvPr id="0" name=""/>
        <dsp:cNvSpPr/>
      </dsp:nvSpPr>
      <dsp:spPr>
        <a:xfrm>
          <a:off x="0" y="3196948"/>
          <a:ext cx="10515600" cy="12836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F192FC-ED94-4D01-87AD-FF49614A7527}">
      <dsp:nvSpPr>
        <dsp:cNvPr id="0" name=""/>
        <dsp:cNvSpPr/>
      </dsp:nvSpPr>
      <dsp:spPr>
        <a:xfrm>
          <a:off x="388314" y="3485777"/>
          <a:ext cx="706716" cy="7060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01CD0B-F75F-43EC-AB3D-1ECF8842DF43}">
      <dsp:nvSpPr>
        <dsp:cNvPr id="0" name=""/>
        <dsp:cNvSpPr/>
      </dsp:nvSpPr>
      <dsp:spPr>
        <a:xfrm>
          <a:off x="1483344" y="3196948"/>
          <a:ext cx="8974138" cy="1284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89" tIns="135989" rIns="135989" bIns="135989" numCol="1" spcCol="1270" anchor="ctr" anchorCtr="0">
          <a:noAutofit/>
        </a:bodyPr>
        <a:lstStyle/>
        <a:p>
          <a:pPr marL="0" lvl="0" indent="0" algn="l" defTabSz="622300">
            <a:lnSpc>
              <a:spcPct val="100000"/>
            </a:lnSpc>
            <a:spcBef>
              <a:spcPct val="0"/>
            </a:spcBef>
            <a:spcAft>
              <a:spcPct val="35000"/>
            </a:spcAft>
            <a:buNone/>
          </a:pPr>
          <a:r>
            <a:rPr lang="en-US" sz="1400" kern="1200" dirty="0"/>
            <a:t>Federal financial assistance includes “. . . a grant, loan, or contribution provided by the United States, except any Federal guarantee, insurance or tax credits (Low Income Housing Tax Credit) and any interest reduction payment to an individual in connection with the purchase and occupancy of a residence by that individual.” </a:t>
          </a:r>
        </a:p>
      </dsp:txBody>
      <dsp:txXfrm>
        <a:off x="1483344" y="3196948"/>
        <a:ext cx="8974138" cy="12849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EEC97-06D8-4BC3-94EB-F54490C074DD}">
      <dsp:nvSpPr>
        <dsp:cNvPr id="0" name=""/>
        <dsp:cNvSpPr/>
      </dsp:nvSpPr>
      <dsp:spPr>
        <a:xfrm>
          <a:off x="0" y="212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1535A9-D25A-4266-B825-E0E0843B3727}">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solidFill>
                <a:srgbClr val="00B050"/>
              </a:solidFill>
            </a:rPr>
            <a:t>1. </a:t>
          </a:r>
          <a:r>
            <a:rPr lang="en-US" sz="2200" kern="1200" dirty="0"/>
            <a:t>Send the applicable General Information Notice (GIN) to all occupants when at such time there is an identified site for the project and a submitted application for HUD program funds. Failure to issue GIN as soon as feasible may result in unintended displacements and URA relocation payments. </a:t>
          </a:r>
        </a:p>
      </dsp:txBody>
      <dsp:txXfrm>
        <a:off x="0" y="2124"/>
        <a:ext cx="10515600" cy="1449029"/>
      </dsp:txXfrm>
    </dsp:sp>
    <dsp:sp modelId="{836404EC-F4C2-4CEA-BF67-CBFA4F14D541}">
      <dsp:nvSpPr>
        <dsp:cNvPr id="0" name=""/>
        <dsp:cNvSpPr/>
      </dsp:nvSpPr>
      <dsp:spPr>
        <a:xfrm>
          <a:off x="0" y="145115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DF97F1-6FB4-441F-9163-570F1665F2D0}">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solidFill>
                <a:srgbClr val="00B050"/>
              </a:solidFill>
            </a:rPr>
            <a:t>2. </a:t>
          </a:r>
          <a:r>
            <a:rPr lang="en-US" sz="2200" kern="1200" dirty="0"/>
            <a:t>Conduct tenant interviews and gather appropriate documentation to determine which occupants will be displaced and those that will not be. Prepare cost estimate for those temporary or permanently relocated and submit a Relocation Plan.</a:t>
          </a:r>
        </a:p>
      </dsp:txBody>
      <dsp:txXfrm>
        <a:off x="0" y="1451154"/>
        <a:ext cx="10515600" cy="1449029"/>
      </dsp:txXfrm>
    </dsp:sp>
    <dsp:sp modelId="{F39B8D7E-0D1F-436F-8A8C-F7AA09A621DB}">
      <dsp:nvSpPr>
        <dsp:cNvPr id="0" name=""/>
        <dsp:cNvSpPr/>
      </dsp:nvSpPr>
      <dsp:spPr>
        <a:xfrm>
          <a:off x="0" y="2900183"/>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CD6441-EEA0-48F6-8C16-EE83098C7801}">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solidFill>
                <a:srgbClr val="00B050"/>
              </a:solidFill>
            </a:rPr>
            <a:t>3. </a:t>
          </a:r>
          <a:r>
            <a:rPr lang="en-US" sz="2200" kern="1200" dirty="0"/>
            <a:t>Send required Notice of Eligibility to all occupants on the applicable “Initiation of Negotiations” date, which is typically the date of execution of the grant agreement. </a:t>
          </a:r>
        </a:p>
      </dsp:txBody>
      <dsp:txXfrm>
        <a:off x="0" y="2900183"/>
        <a:ext cx="10515600" cy="144902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EC49B-7257-40EB-AF4A-FD9672868F37}">
      <dsp:nvSpPr>
        <dsp:cNvPr id="0" name=""/>
        <dsp:cNvSpPr/>
      </dsp:nvSpPr>
      <dsp:spPr>
        <a:xfrm>
          <a:off x="0" y="370449"/>
          <a:ext cx="5181600"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249936" rIns="402150"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It informs affected persons of the project and that they </a:t>
          </a:r>
          <a:r>
            <a:rPr lang="en-US" sz="1200" b="1" kern="1200"/>
            <a:t>may</a:t>
          </a:r>
          <a:r>
            <a:rPr lang="en-US" sz="1200" kern="1200"/>
            <a:t> </a:t>
          </a:r>
          <a:r>
            <a:rPr lang="en-US" sz="1200" b="1" kern="1200"/>
            <a:t>be displaced </a:t>
          </a:r>
          <a:r>
            <a:rPr lang="en-US" sz="1200" kern="1200"/>
            <a:t>by the project. </a:t>
          </a:r>
        </a:p>
      </dsp:txBody>
      <dsp:txXfrm>
        <a:off x="0" y="370449"/>
        <a:ext cx="5181600" cy="680400"/>
      </dsp:txXfrm>
    </dsp:sp>
    <dsp:sp modelId="{3CAF9CD2-68F3-45F2-8FF4-BABE2A926FE2}">
      <dsp:nvSpPr>
        <dsp:cNvPr id="0" name=""/>
        <dsp:cNvSpPr/>
      </dsp:nvSpPr>
      <dsp:spPr>
        <a:xfrm>
          <a:off x="259080" y="193329"/>
          <a:ext cx="3627120" cy="3542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533400">
            <a:lnSpc>
              <a:spcPct val="90000"/>
            </a:lnSpc>
            <a:spcBef>
              <a:spcPct val="0"/>
            </a:spcBef>
            <a:spcAft>
              <a:spcPct val="35000"/>
            </a:spcAft>
            <a:buNone/>
          </a:pPr>
          <a:r>
            <a:rPr lang="en-US" sz="1200" kern="1200"/>
            <a:t>General Information Notice</a:t>
          </a:r>
        </a:p>
      </dsp:txBody>
      <dsp:txXfrm>
        <a:off x="276373" y="210622"/>
        <a:ext cx="3592534" cy="319654"/>
      </dsp:txXfrm>
    </dsp:sp>
    <dsp:sp modelId="{686A6609-0E16-4E1B-B7B7-23E49B9DEC54}">
      <dsp:nvSpPr>
        <dsp:cNvPr id="0" name=""/>
        <dsp:cNvSpPr/>
      </dsp:nvSpPr>
      <dsp:spPr>
        <a:xfrm>
          <a:off x="0" y="1292769"/>
          <a:ext cx="5181600"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249936" rIns="402150"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Informs persons they </a:t>
          </a:r>
          <a:r>
            <a:rPr lang="en-US" sz="1200" b="1" kern="1200" dirty="0"/>
            <a:t>will be displaced or will not be displaced </a:t>
          </a:r>
          <a:r>
            <a:rPr lang="en-US" sz="1200" kern="1200" dirty="0"/>
            <a:t>by the project and establishes what they are eligible for.</a:t>
          </a:r>
        </a:p>
      </dsp:txBody>
      <dsp:txXfrm>
        <a:off x="0" y="1292769"/>
        <a:ext cx="5181600" cy="680400"/>
      </dsp:txXfrm>
    </dsp:sp>
    <dsp:sp modelId="{0960DD05-6CEB-405B-A776-18686814B742}">
      <dsp:nvSpPr>
        <dsp:cNvPr id="0" name=""/>
        <dsp:cNvSpPr/>
      </dsp:nvSpPr>
      <dsp:spPr>
        <a:xfrm>
          <a:off x="259080" y="1115649"/>
          <a:ext cx="3627120" cy="3542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533400">
            <a:lnSpc>
              <a:spcPct val="90000"/>
            </a:lnSpc>
            <a:spcBef>
              <a:spcPct val="0"/>
            </a:spcBef>
            <a:spcAft>
              <a:spcPct val="35000"/>
            </a:spcAft>
            <a:buNone/>
          </a:pPr>
          <a:r>
            <a:rPr lang="en-US" sz="1200" kern="1200" dirty="0"/>
            <a:t>Notice of Eligibility</a:t>
          </a:r>
        </a:p>
      </dsp:txBody>
      <dsp:txXfrm>
        <a:off x="276373" y="1132942"/>
        <a:ext cx="3592534" cy="319654"/>
      </dsp:txXfrm>
    </dsp:sp>
    <dsp:sp modelId="{4BCD144A-BADE-4BC1-94E5-17310E282098}">
      <dsp:nvSpPr>
        <dsp:cNvPr id="0" name=""/>
        <dsp:cNvSpPr/>
      </dsp:nvSpPr>
      <dsp:spPr>
        <a:xfrm>
          <a:off x="0" y="2215089"/>
          <a:ext cx="5181600" cy="1190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249936" rIns="402150"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Informs displaced persons of the earliest date they </a:t>
          </a:r>
          <a:r>
            <a:rPr lang="en-US" sz="1200" b="1" kern="1200" dirty="0"/>
            <a:t>will be required to move</a:t>
          </a:r>
          <a:r>
            <a:rPr lang="en-US" sz="1200" kern="1200" dirty="0"/>
            <a:t>. It cannot be issued unless a comparable replacement dwelling is available, the displaced persons are informed of its location, and the displaced persons have sufficient time to lease or purchase it.</a:t>
          </a:r>
        </a:p>
      </dsp:txBody>
      <dsp:txXfrm>
        <a:off x="0" y="2215089"/>
        <a:ext cx="5181600" cy="1190700"/>
      </dsp:txXfrm>
    </dsp:sp>
    <dsp:sp modelId="{2C66EA86-3134-46D9-A18E-365817E26A27}">
      <dsp:nvSpPr>
        <dsp:cNvPr id="0" name=""/>
        <dsp:cNvSpPr/>
      </dsp:nvSpPr>
      <dsp:spPr>
        <a:xfrm>
          <a:off x="259080" y="2037969"/>
          <a:ext cx="3627120" cy="3542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533400">
            <a:lnSpc>
              <a:spcPct val="90000"/>
            </a:lnSpc>
            <a:spcBef>
              <a:spcPct val="0"/>
            </a:spcBef>
            <a:spcAft>
              <a:spcPct val="35000"/>
            </a:spcAft>
            <a:buNone/>
          </a:pPr>
          <a:r>
            <a:rPr lang="en-US" sz="1200" kern="1200"/>
            <a:t>90-Day Notice</a:t>
          </a:r>
        </a:p>
      </dsp:txBody>
      <dsp:txXfrm>
        <a:off x="276373" y="2055262"/>
        <a:ext cx="3592534" cy="319654"/>
      </dsp:txXfrm>
    </dsp:sp>
    <dsp:sp modelId="{EA5211B0-6EF4-4DC9-90EB-765557B68C07}">
      <dsp:nvSpPr>
        <dsp:cNvPr id="0" name=""/>
        <dsp:cNvSpPr/>
      </dsp:nvSpPr>
      <dsp:spPr>
        <a:xfrm>
          <a:off x="0" y="3647709"/>
          <a:ext cx="5181600" cy="510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249936" rIns="402150"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If person is </a:t>
          </a:r>
          <a:r>
            <a:rPr lang="en-US" sz="1200" b="1" kern="1200" dirty="0"/>
            <a:t>temporarily relocated </a:t>
          </a:r>
          <a:r>
            <a:rPr lang="en-US" sz="1200" kern="1200" dirty="0"/>
            <a:t>for a period of up to 12 months. </a:t>
          </a:r>
        </a:p>
      </dsp:txBody>
      <dsp:txXfrm>
        <a:off x="0" y="3647709"/>
        <a:ext cx="5181600" cy="510300"/>
      </dsp:txXfrm>
    </dsp:sp>
    <dsp:sp modelId="{37213593-9BC5-4AB6-A1EF-B8F95E094B7C}">
      <dsp:nvSpPr>
        <dsp:cNvPr id="0" name=""/>
        <dsp:cNvSpPr/>
      </dsp:nvSpPr>
      <dsp:spPr>
        <a:xfrm>
          <a:off x="259080" y="3470589"/>
          <a:ext cx="3627120" cy="3542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533400">
            <a:lnSpc>
              <a:spcPct val="90000"/>
            </a:lnSpc>
            <a:spcBef>
              <a:spcPct val="0"/>
            </a:spcBef>
            <a:spcAft>
              <a:spcPct val="35000"/>
            </a:spcAft>
            <a:buNone/>
          </a:pPr>
          <a:r>
            <a:rPr lang="en-US" sz="1200" kern="1200" dirty="0"/>
            <a:t>30 day Notice to Vacate, if applicable</a:t>
          </a:r>
        </a:p>
      </dsp:txBody>
      <dsp:txXfrm>
        <a:off x="276373" y="3487882"/>
        <a:ext cx="3592534" cy="3196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06BF0-B18C-484B-99E6-4E2DDAF94429}">
      <dsp:nvSpPr>
        <dsp:cNvPr id="0" name=""/>
        <dsp:cNvSpPr/>
      </dsp:nvSpPr>
      <dsp:spPr>
        <a:xfrm>
          <a:off x="2754673" y="0"/>
          <a:ext cx="5613544" cy="5613544"/>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21D3E81-168E-459B-B8B3-ADB3E749A87F}">
      <dsp:nvSpPr>
        <dsp:cNvPr id="0" name=""/>
        <dsp:cNvSpPr/>
      </dsp:nvSpPr>
      <dsp:spPr>
        <a:xfrm>
          <a:off x="3287959" y="533286"/>
          <a:ext cx="2189282" cy="218928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49 CFR 24.10 requires the Agency to promptly review appeals if any aggrieved person files a written appeal in any case in which the person believes that the Agency has failed to properly consider the person’s application for assistance.  Such assistance may include, but is not limited to, the person’s eligibility for, or the amount of, the payment to the previous owner or the relocation payment.</a:t>
          </a:r>
        </a:p>
      </dsp:txBody>
      <dsp:txXfrm>
        <a:off x="3394831" y="640158"/>
        <a:ext cx="1975538" cy="1975538"/>
      </dsp:txXfrm>
    </dsp:sp>
    <dsp:sp modelId="{92C60948-84AF-49E5-AB0E-667D2F68E59C}">
      <dsp:nvSpPr>
        <dsp:cNvPr id="0" name=""/>
        <dsp:cNvSpPr/>
      </dsp:nvSpPr>
      <dsp:spPr>
        <a:xfrm>
          <a:off x="5645648" y="533286"/>
          <a:ext cx="2189282" cy="2189282"/>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49 CFR 207(f) of the URA regulations requires that a displacing agency can not propose or request that a displaced person waive his or her rights or entitlements to relocation assistance and benefits provided by the Act.</a:t>
          </a:r>
        </a:p>
      </dsp:txBody>
      <dsp:txXfrm>
        <a:off x="5752520" y="640158"/>
        <a:ext cx="1975538" cy="1975538"/>
      </dsp:txXfrm>
    </dsp:sp>
    <dsp:sp modelId="{9B8F1043-38D4-4A6E-A750-1C9BA63268B5}">
      <dsp:nvSpPr>
        <dsp:cNvPr id="0" name=""/>
        <dsp:cNvSpPr/>
      </dsp:nvSpPr>
      <dsp:spPr>
        <a:xfrm>
          <a:off x="3287959" y="2890975"/>
          <a:ext cx="2189282" cy="2189282"/>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Any person who qualifies as a displaced person must be fully informed of his or her rights and entitlement to relocation assistance and payments provided by the Uniform Act. </a:t>
          </a:r>
        </a:p>
      </dsp:txBody>
      <dsp:txXfrm>
        <a:off x="3394831" y="2997847"/>
        <a:ext cx="1975538" cy="1975538"/>
      </dsp:txXfrm>
    </dsp:sp>
    <dsp:sp modelId="{25E03F15-C2A1-41C1-8BCD-EE657E8B5335}">
      <dsp:nvSpPr>
        <dsp:cNvPr id="0" name=""/>
        <dsp:cNvSpPr/>
      </dsp:nvSpPr>
      <dsp:spPr>
        <a:xfrm>
          <a:off x="5645648" y="2890975"/>
          <a:ext cx="2189282" cy="2189282"/>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Furthermore, to minimize unintended displacement, its HUD’s policy to consider all occupants in the proposed HUD assisted project involving an acquisition, rehabilitation or demolition as scheduled to be displaced for purposes of issuing a GIN as described in Handbook 1378, chapter 2 section 2-3(B). </a:t>
          </a:r>
        </a:p>
      </dsp:txBody>
      <dsp:txXfrm>
        <a:off x="5752520" y="2997847"/>
        <a:ext cx="1975538" cy="197553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AB4FD-B420-4C80-A384-13AD32C653EC}">
      <dsp:nvSpPr>
        <dsp:cNvPr id="0" name=""/>
        <dsp:cNvSpPr/>
      </dsp:nvSpPr>
      <dsp:spPr>
        <a:xfrm>
          <a:off x="212335"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690FD5-E8AF-4AE8-AAD2-81AD3E56AD16}">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E1C482-75E6-41EA-80C3-36F917A02AB1}">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Minority persons given reasonable opportunities to relocate to decent, safe and sanitary replacement dwellings that are within their financial means and not located in an area of minority concentration. 49 CFR 24.205(c)(2)(ii)(D).</a:t>
          </a:r>
        </a:p>
      </dsp:txBody>
      <dsp:txXfrm>
        <a:off x="1834517" y="469890"/>
        <a:ext cx="3148942" cy="1335915"/>
      </dsp:txXfrm>
    </dsp:sp>
    <dsp:sp modelId="{5F3C233F-7527-4589-B820-B88247CFEECC}">
      <dsp:nvSpPr>
        <dsp:cNvPr id="0" name=""/>
        <dsp:cNvSpPr/>
      </dsp:nvSpPr>
      <dsp:spPr>
        <a:xfrm>
          <a:off x="5532139"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3B01D2-D2D8-4327-9D55-71AFF82E5430}">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EE2E14-264B-4291-A11A-1F580BFB2957}">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Displaced person offered transportation to inspect housing to which the person was referred. 49 CFR 24.205(c)(2)(ii)(E).</a:t>
          </a:r>
        </a:p>
      </dsp:txBody>
      <dsp:txXfrm>
        <a:off x="7154322" y="469890"/>
        <a:ext cx="3148942" cy="1335915"/>
      </dsp:txXfrm>
    </dsp:sp>
    <dsp:sp modelId="{41DFCB82-AD24-4AEA-A506-FA5A87DA0FA1}">
      <dsp:nvSpPr>
        <dsp:cNvPr id="0" name=""/>
        <dsp:cNvSpPr/>
      </dsp:nvSpPr>
      <dsp:spPr>
        <a:xfrm>
          <a:off x="212335"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46061A-9F73-4D8E-AB1C-3BB46202378A}">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559A1C-4C8A-46C1-A467-2CBEA60F3790}">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If eligible for government housing assistance at the replacement dwelling, was the person advised of any requirements of such government housing assistance program that would limit the size of the replacement dwelling, as well as of the long-term nature of such rent subsidy, and the limited (42 month) duration of the relocation rental assistance payment? 49 CFR 24.205(c)(2)(ii)(F).</a:t>
          </a:r>
        </a:p>
      </dsp:txBody>
      <dsp:txXfrm>
        <a:off x="1834517" y="2545532"/>
        <a:ext cx="3148942" cy="1335915"/>
      </dsp:txXfrm>
    </dsp:sp>
    <dsp:sp modelId="{8DD56CD5-CDD1-4D18-9496-33D18D832B6A}">
      <dsp:nvSpPr>
        <dsp:cNvPr id="0" name=""/>
        <dsp:cNvSpPr/>
      </dsp:nvSpPr>
      <dsp:spPr>
        <a:xfrm>
          <a:off x="5532139"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6364D9-6ACF-45B7-AD20-E140F92840B8}">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58F3C6-98E6-467C-8586-DDEAB6DBC11E}">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Offered counseling and advice as to other sources of assistance that may be available provided, along with technical help to persons applying for such assistance. 49 CFR 24.205(c)(2)(iv) and 24.205(c)(2)(v).</a:t>
          </a:r>
        </a:p>
      </dsp:txBody>
      <dsp:txXfrm>
        <a:off x="7154322" y="2545532"/>
        <a:ext cx="3148942" cy="133591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511DC-24EB-4E17-B2E0-9A7C2919D896}">
      <dsp:nvSpPr>
        <dsp:cNvPr id="0" name=""/>
        <dsp:cNvSpPr/>
      </dsp:nvSpPr>
      <dsp:spPr>
        <a:xfrm>
          <a:off x="4906438" y="868487"/>
          <a:ext cx="668523" cy="91440"/>
        </a:xfrm>
        <a:custGeom>
          <a:avLst/>
          <a:gdLst/>
          <a:ahLst/>
          <a:cxnLst/>
          <a:rect l="0" t="0" r="0" b="0"/>
          <a:pathLst>
            <a:path>
              <a:moveTo>
                <a:pt x="0" y="45720"/>
              </a:moveTo>
              <a:lnTo>
                <a:pt x="66852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3221" y="910712"/>
        <a:ext cx="34956" cy="6991"/>
      </dsp:txXfrm>
    </dsp:sp>
    <dsp:sp modelId="{A379F4EB-E4F9-4739-8C14-31A52866DD23}">
      <dsp:nvSpPr>
        <dsp:cNvPr id="0" name=""/>
        <dsp:cNvSpPr/>
      </dsp:nvSpPr>
      <dsp:spPr>
        <a:xfrm>
          <a:off x="1868572" y="2308"/>
          <a:ext cx="3039665" cy="1823799"/>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933450">
            <a:lnSpc>
              <a:spcPct val="90000"/>
            </a:lnSpc>
            <a:spcBef>
              <a:spcPct val="0"/>
            </a:spcBef>
            <a:spcAft>
              <a:spcPct val="35000"/>
            </a:spcAft>
            <a:buNone/>
          </a:pPr>
          <a:r>
            <a:rPr lang="en-US" sz="2100" kern="1200" dirty="0"/>
            <a:t>Provide relocation advisory services to displaced tenants and owner occupants</a:t>
          </a:r>
        </a:p>
      </dsp:txBody>
      <dsp:txXfrm>
        <a:off x="1868572" y="2308"/>
        <a:ext cx="3039665" cy="1823799"/>
      </dsp:txXfrm>
    </dsp:sp>
    <dsp:sp modelId="{77436F9D-BD9D-468E-8788-F172260F19CA}">
      <dsp:nvSpPr>
        <dsp:cNvPr id="0" name=""/>
        <dsp:cNvSpPr/>
      </dsp:nvSpPr>
      <dsp:spPr>
        <a:xfrm>
          <a:off x="3388405" y="1824307"/>
          <a:ext cx="3738788" cy="668523"/>
        </a:xfrm>
        <a:custGeom>
          <a:avLst/>
          <a:gdLst/>
          <a:ahLst/>
          <a:cxnLst/>
          <a:rect l="0" t="0" r="0" b="0"/>
          <a:pathLst>
            <a:path>
              <a:moveTo>
                <a:pt x="3738788" y="0"/>
              </a:moveTo>
              <a:lnTo>
                <a:pt x="3738788" y="351361"/>
              </a:lnTo>
              <a:lnTo>
                <a:pt x="0" y="351361"/>
              </a:lnTo>
              <a:lnTo>
                <a:pt x="0" y="66852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62710" y="2155073"/>
        <a:ext cx="190179" cy="6991"/>
      </dsp:txXfrm>
    </dsp:sp>
    <dsp:sp modelId="{7D3E5CDF-6AE2-41AD-AC62-7519CD7F7C79}">
      <dsp:nvSpPr>
        <dsp:cNvPr id="0" name=""/>
        <dsp:cNvSpPr/>
      </dsp:nvSpPr>
      <dsp:spPr>
        <a:xfrm>
          <a:off x="5607361" y="2308"/>
          <a:ext cx="3039665" cy="1823799"/>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933450">
            <a:lnSpc>
              <a:spcPct val="90000"/>
            </a:lnSpc>
            <a:spcBef>
              <a:spcPct val="0"/>
            </a:spcBef>
            <a:spcAft>
              <a:spcPct val="35000"/>
            </a:spcAft>
            <a:buNone/>
          </a:pPr>
          <a:r>
            <a:rPr lang="en-US" sz="2100" kern="1200" dirty="0"/>
            <a:t>Provide a minimum 90 days’ written notice to vacate prior to requiring possession</a:t>
          </a:r>
        </a:p>
      </dsp:txBody>
      <dsp:txXfrm>
        <a:off x="5607361" y="2308"/>
        <a:ext cx="3039665" cy="1823799"/>
      </dsp:txXfrm>
    </dsp:sp>
    <dsp:sp modelId="{48685475-701C-48B6-9D9C-C92CC57F6989}">
      <dsp:nvSpPr>
        <dsp:cNvPr id="0" name=""/>
        <dsp:cNvSpPr/>
      </dsp:nvSpPr>
      <dsp:spPr>
        <a:xfrm>
          <a:off x="4906438" y="3391410"/>
          <a:ext cx="668523" cy="91440"/>
        </a:xfrm>
        <a:custGeom>
          <a:avLst/>
          <a:gdLst/>
          <a:ahLst/>
          <a:cxnLst/>
          <a:rect l="0" t="0" r="0" b="0"/>
          <a:pathLst>
            <a:path>
              <a:moveTo>
                <a:pt x="0" y="45720"/>
              </a:moveTo>
              <a:lnTo>
                <a:pt x="66852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3221" y="3433634"/>
        <a:ext cx="34956" cy="6991"/>
      </dsp:txXfrm>
    </dsp:sp>
    <dsp:sp modelId="{4BEA24F6-C627-4483-BC84-7037BD6B0783}">
      <dsp:nvSpPr>
        <dsp:cNvPr id="0" name=""/>
        <dsp:cNvSpPr/>
      </dsp:nvSpPr>
      <dsp:spPr>
        <a:xfrm>
          <a:off x="1868572" y="2525230"/>
          <a:ext cx="3039665" cy="1823799"/>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933450">
            <a:lnSpc>
              <a:spcPct val="90000"/>
            </a:lnSpc>
            <a:spcBef>
              <a:spcPct val="0"/>
            </a:spcBef>
            <a:spcAft>
              <a:spcPct val="35000"/>
            </a:spcAft>
            <a:buNone/>
          </a:pPr>
          <a:r>
            <a:rPr lang="en-US" sz="2100" kern="1200"/>
            <a:t>Reimburse for moving expenses</a:t>
          </a:r>
        </a:p>
      </dsp:txBody>
      <dsp:txXfrm>
        <a:off x="1868572" y="2525230"/>
        <a:ext cx="3039665" cy="1823799"/>
      </dsp:txXfrm>
    </dsp:sp>
    <dsp:sp modelId="{367BEF85-C1D3-419F-A0C4-6CB1B61EC590}">
      <dsp:nvSpPr>
        <dsp:cNvPr id="0" name=""/>
        <dsp:cNvSpPr/>
      </dsp:nvSpPr>
      <dsp:spPr>
        <a:xfrm>
          <a:off x="5607361" y="2525230"/>
          <a:ext cx="3039665" cy="1823799"/>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933450">
            <a:lnSpc>
              <a:spcPct val="90000"/>
            </a:lnSpc>
            <a:spcBef>
              <a:spcPct val="0"/>
            </a:spcBef>
            <a:spcAft>
              <a:spcPct val="35000"/>
            </a:spcAft>
            <a:buNone/>
          </a:pPr>
          <a:r>
            <a:rPr lang="en-US" sz="2100" kern="1200"/>
            <a:t>Provide payments for the added cost of renting or purchasing comparable replacement housing</a:t>
          </a:r>
        </a:p>
      </dsp:txBody>
      <dsp:txXfrm>
        <a:off x="5607361" y="2525230"/>
        <a:ext cx="3039665" cy="18237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C2885-28A8-4015-AAC0-A84C790782DB}">
      <dsp:nvSpPr>
        <dsp:cNvPr id="0" name=""/>
        <dsp:cNvSpPr/>
      </dsp:nvSpPr>
      <dsp:spPr>
        <a:xfrm>
          <a:off x="4906438" y="868487"/>
          <a:ext cx="668523" cy="91440"/>
        </a:xfrm>
        <a:custGeom>
          <a:avLst/>
          <a:gdLst/>
          <a:ahLst/>
          <a:cxnLst/>
          <a:rect l="0" t="0" r="0" b="0"/>
          <a:pathLst>
            <a:path>
              <a:moveTo>
                <a:pt x="0" y="45720"/>
              </a:moveTo>
              <a:lnTo>
                <a:pt x="66852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3221" y="910712"/>
        <a:ext cx="34956" cy="6991"/>
      </dsp:txXfrm>
    </dsp:sp>
    <dsp:sp modelId="{5FAA90BD-34B5-4163-8753-3D7E29FDD221}">
      <dsp:nvSpPr>
        <dsp:cNvPr id="0" name=""/>
        <dsp:cNvSpPr/>
      </dsp:nvSpPr>
      <dsp:spPr>
        <a:xfrm>
          <a:off x="1868572" y="2308"/>
          <a:ext cx="3039665" cy="1823799"/>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1022350">
            <a:lnSpc>
              <a:spcPct val="90000"/>
            </a:lnSpc>
            <a:spcBef>
              <a:spcPct val="0"/>
            </a:spcBef>
            <a:spcAft>
              <a:spcPct val="35000"/>
            </a:spcAft>
            <a:buNone/>
          </a:pPr>
          <a:r>
            <a:rPr lang="en-US" sz="2300" kern="1200" dirty="0"/>
            <a:t>Provide relocation advisory services</a:t>
          </a:r>
        </a:p>
      </dsp:txBody>
      <dsp:txXfrm>
        <a:off x="1868572" y="2308"/>
        <a:ext cx="3039665" cy="1823799"/>
      </dsp:txXfrm>
    </dsp:sp>
    <dsp:sp modelId="{16BD6E47-F7A9-4C1D-A17E-85119FDBB65A}">
      <dsp:nvSpPr>
        <dsp:cNvPr id="0" name=""/>
        <dsp:cNvSpPr/>
      </dsp:nvSpPr>
      <dsp:spPr>
        <a:xfrm>
          <a:off x="3388405" y="1824307"/>
          <a:ext cx="3738788" cy="668523"/>
        </a:xfrm>
        <a:custGeom>
          <a:avLst/>
          <a:gdLst/>
          <a:ahLst/>
          <a:cxnLst/>
          <a:rect l="0" t="0" r="0" b="0"/>
          <a:pathLst>
            <a:path>
              <a:moveTo>
                <a:pt x="3738788" y="0"/>
              </a:moveTo>
              <a:lnTo>
                <a:pt x="3738788" y="351361"/>
              </a:lnTo>
              <a:lnTo>
                <a:pt x="0" y="351361"/>
              </a:lnTo>
              <a:lnTo>
                <a:pt x="0" y="66852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62710" y="2155073"/>
        <a:ext cx="190179" cy="6991"/>
      </dsp:txXfrm>
    </dsp:sp>
    <dsp:sp modelId="{BB07DE66-B5FA-4F9C-9F71-EEADDC221451}">
      <dsp:nvSpPr>
        <dsp:cNvPr id="0" name=""/>
        <dsp:cNvSpPr/>
      </dsp:nvSpPr>
      <dsp:spPr>
        <a:xfrm>
          <a:off x="5607361" y="2308"/>
          <a:ext cx="3039665" cy="1823799"/>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1022350">
            <a:lnSpc>
              <a:spcPct val="90000"/>
            </a:lnSpc>
            <a:spcBef>
              <a:spcPct val="0"/>
            </a:spcBef>
            <a:spcAft>
              <a:spcPct val="35000"/>
            </a:spcAft>
            <a:buNone/>
          </a:pPr>
          <a:r>
            <a:rPr lang="en-US" sz="2300" kern="1200" dirty="0"/>
            <a:t>Provide a minimum 90 days’ written notice to vacate prior to requiring possession</a:t>
          </a:r>
        </a:p>
      </dsp:txBody>
      <dsp:txXfrm>
        <a:off x="5607361" y="2308"/>
        <a:ext cx="3039665" cy="1823799"/>
      </dsp:txXfrm>
    </dsp:sp>
    <dsp:sp modelId="{16F421C5-5E07-4EA4-B643-CFC20F22EF60}">
      <dsp:nvSpPr>
        <dsp:cNvPr id="0" name=""/>
        <dsp:cNvSpPr/>
      </dsp:nvSpPr>
      <dsp:spPr>
        <a:xfrm>
          <a:off x="1868572" y="2525230"/>
          <a:ext cx="3039665" cy="1823799"/>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1022350">
            <a:lnSpc>
              <a:spcPct val="90000"/>
            </a:lnSpc>
            <a:spcBef>
              <a:spcPct val="0"/>
            </a:spcBef>
            <a:spcAft>
              <a:spcPct val="35000"/>
            </a:spcAft>
            <a:buNone/>
          </a:pPr>
          <a:r>
            <a:rPr lang="en-US" sz="2300" kern="1200" dirty="0"/>
            <a:t>Reimburse for moving expenses and reestablishment expenses</a:t>
          </a:r>
        </a:p>
      </dsp:txBody>
      <dsp:txXfrm>
        <a:off x="1868572" y="2525230"/>
        <a:ext cx="3039665" cy="182379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371CF-791B-4837-B472-36182D497D65}">
      <dsp:nvSpPr>
        <dsp:cNvPr id="0" name=""/>
        <dsp:cNvSpPr/>
      </dsp:nvSpPr>
      <dsp:spPr>
        <a:xfrm>
          <a:off x="0" y="594"/>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709398-C3AA-4ACF-874B-DA9F9B709F9F}">
      <dsp:nvSpPr>
        <dsp:cNvPr id="0" name=""/>
        <dsp:cNvSpPr/>
      </dsp:nvSpPr>
      <dsp:spPr>
        <a:xfrm>
          <a:off x="0" y="594"/>
          <a:ext cx="6172199" cy="974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100000"/>
            </a:lnSpc>
            <a:spcBef>
              <a:spcPct val="0"/>
            </a:spcBef>
            <a:spcAft>
              <a:spcPct val="35000"/>
            </a:spcAft>
            <a:buNone/>
          </a:pPr>
          <a:r>
            <a:rPr lang="en-US" sz="1100" kern="1200" dirty="0"/>
            <a:t>For CDBG and HOME reviews, does the program participant have a Residential Anti-displacement and Relocation Assistance Plan (RARAP) and is the program participant following the plan? 24 CFR 42.325(a); CDBG: 24 CFR 570.606(c); HOME 24 CFR 92.353(e).</a:t>
          </a:r>
        </a:p>
      </dsp:txBody>
      <dsp:txXfrm>
        <a:off x="0" y="594"/>
        <a:ext cx="6172199" cy="974487"/>
      </dsp:txXfrm>
    </dsp:sp>
    <dsp:sp modelId="{BF9D3C60-53EE-49C9-B16D-567D64650241}">
      <dsp:nvSpPr>
        <dsp:cNvPr id="0" name=""/>
        <dsp:cNvSpPr/>
      </dsp:nvSpPr>
      <dsp:spPr>
        <a:xfrm>
          <a:off x="0" y="975081"/>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A9F061-5C23-4D57-A72F-5921C007560F}">
      <dsp:nvSpPr>
        <dsp:cNvPr id="0" name=""/>
        <dsp:cNvSpPr/>
      </dsp:nvSpPr>
      <dsp:spPr>
        <a:xfrm>
          <a:off x="0" y="975081"/>
          <a:ext cx="6172199" cy="974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100000"/>
            </a:lnSpc>
            <a:spcBef>
              <a:spcPct val="0"/>
            </a:spcBef>
            <a:spcAft>
              <a:spcPct val="35000"/>
            </a:spcAft>
            <a:buNone/>
          </a:pPr>
          <a:r>
            <a:rPr lang="en-US" sz="1100" kern="1200" dirty="0"/>
            <a:t>Does the Consolidated Plan contain definitions of “standard condition” and “substandard condition suitable for rehabilitation?” 24 CFR 42.305 and 24 CFR 91.205(b)(1)(ii) or 91.305(b)(ii).</a:t>
          </a:r>
        </a:p>
      </dsp:txBody>
      <dsp:txXfrm>
        <a:off x="0" y="975081"/>
        <a:ext cx="6172199" cy="974487"/>
      </dsp:txXfrm>
    </dsp:sp>
    <dsp:sp modelId="{63BD5BEF-BDBF-4457-9FA3-66F2857D5627}">
      <dsp:nvSpPr>
        <dsp:cNvPr id="0" name=""/>
        <dsp:cNvSpPr/>
      </dsp:nvSpPr>
      <dsp:spPr>
        <a:xfrm>
          <a:off x="0" y="1949568"/>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969373-95F5-4997-82AA-C06CA7D60319}">
      <dsp:nvSpPr>
        <dsp:cNvPr id="0" name=""/>
        <dsp:cNvSpPr/>
      </dsp:nvSpPr>
      <dsp:spPr>
        <a:xfrm>
          <a:off x="0" y="1949568"/>
          <a:ext cx="6172199" cy="974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100000"/>
            </a:lnSpc>
            <a:spcBef>
              <a:spcPct val="0"/>
            </a:spcBef>
            <a:spcAft>
              <a:spcPct val="35000"/>
            </a:spcAft>
            <a:buNone/>
          </a:pPr>
          <a:r>
            <a:rPr lang="en-US" sz="1100" kern="1200" dirty="0"/>
            <a:t>CDBG &amp; HOME only:  If the program participant provides optional relocation assistance not required by State or local law, has an Optional Relocation Policy been adopted that is available to the public and provides for equal relocation assistance within each class of displaced persons? 24 CFR 92.353(d) or 24 CFR 570.606(d).</a:t>
          </a:r>
        </a:p>
      </dsp:txBody>
      <dsp:txXfrm>
        <a:off x="0" y="1949568"/>
        <a:ext cx="6172199" cy="974487"/>
      </dsp:txXfrm>
    </dsp:sp>
    <dsp:sp modelId="{2DB4A462-864B-4DE5-8366-A709D6868BA8}">
      <dsp:nvSpPr>
        <dsp:cNvPr id="0" name=""/>
        <dsp:cNvSpPr/>
      </dsp:nvSpPr>
      <dsp:spPr>
        <a:xfrm>
          <a:off x="0" y="2924056"/>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7A7D2B-624F-4121-BDC9-F586F04B6E01}">
      <dsp:nvSpPr>
        <dsp:cNvPr id="0" name=""/>
        <dsp:cNvSpPr/>
      </dsp:nvSpPr>
      <dsp:spPr>
        <a:xfrm>
          <a:off x="0" y="2924056"/>
          <a:ext cx="6172199" cy="974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100000"/>
            </a:lnSpc>
            <a:spcBef>
              <a:spcPct val="0"/>
            </a:spcBef>
            <a:spcAft>
              <a:spcPct val="35000"/>
            </a:spcAft>
            <a:buNone/>
          </a:pPr>
          <a:r>
            <a:rPr lang="en-US" sz="1100" kern="1200" dirty="0"/>
            <a:t>Do the program participant’s policies and procedures require notices of funding availability and requests for proposals (or the equivalent) to inform applicants of acquisition and relocation-related actions that, if applicable, must take place prior to award (e.g., notice to owner, GIN issuance, tenant tracking, and (where applicable) identification of comparable replacement units)? </a:t>
          </a:r>
        </a:p>
      </dsp:txBody>
      <dsp:txXfrm>
        <a:off x="0" y="2924056"/>
        <a:ext cx="6172199" cy="974487"/>
      </dsp:txXfrm>
    </dsp:sp>
    <dsp:sp modelId="{22D14340-0FE2-4B7A-9706-C3A6F191139E}">
      <dsp:nvSpPr>
        <dsp:cNvPr id="0" name=""/>
        <dsp:cNvSpPr/>
      </dsp:nvSpPr>
      <dsp:spPr>
        <a:xfrm>
          <a:off x="0" y="3898543"/>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598935-73F6-439F-9747-9EB38B261152}">
      <dsp:nvSpPr>
        <dsp:cNvPr id="0" name=""/>
        <dsp:cNvSpPr/>
      </dsp:nvSpPr>
      <dsp:spPr>
        <a:xfrm>
          <a:off x="0" y="3898543"/>
          <a:ext cx="6172199" cy="974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100000"/>
            </a:lnSpc>
            <a:spcBef>
              <a:spcPct val="0"/>
            </a:spcBef>
            <a:spcAft>
              <a:spcPct val="35000"/>
            </a:spcAft>
            <a:buNone/>
          </a:pPr>
          <a:r>
            <a:rPr lang="en-US" sz="1100" kern="1200" dirty="0"/>
            <a:t>Do the program participant’s policies and procedures request or require relocation plans for occupied projects (not required by regulation, but should be on file if part of the program participant’s policies)?</a:t>
          </a:r>
        </a:p>
      </dsp:txBody>
      <dsp:txXfrm>
        <a:off x="0" y="3898543"/>
        <a:ext cx="6172199" cy="97448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0D29A-32BE-4752-BE8D-070811B98FEC}">
      <dsp:nvSpPr>
        <dsp:cNvPr id="0" name=""/>
        <dsp:cNvSpPr/>
      </dsp:nvSpPr>
      <dsp:spPr>
        <a:xfrm>
          <a:off x="0" y="0"/>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432894-D696-4BDA-8EA3-C134EDBFEA83}">
      <dsp:nvSpPr>
        <dsp:cNvPr id="0" name=""/>
        <dsp:cNvSpPr/>
      </dsp:nvSpPr>
      <dsp:spPr>
        <a:xfrm>
          <a:off x="0" y="0"/>
          <a:ext cx="6172199" cy="121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Does the program participant have procedures in place to require all persons seeking URA relocation payments or advisory assistance to certify that they are lawfully present in the United States? 49 CFR 24.208.</a:t>
          </a:r>
        </a:p>
      </dsp:txBody>
      <dsp:txXfrm>
        <a:off x="0" y="0"/>
        <a:ext cx="6172199" cy="1218406"/>
      </dsp:txXfrm>
    </dsp:sp>
    <dsp:sp modelId="{582E28BA-6FB6-4242-9E1B-6E1F65A3FBE7}">
      <dsp:nvSpPr>
        <dsp:cNvPr id="0" name=""/>
        <dsp:cNvSpPr/>
      </dsp:nvSpPr>
      <dsp:spPr>
        <a:xfrm>
          <a:off x="0" y="1218406"/>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93EE26-2DC8-430D-8E74-ADB03315F400}">
      <dsp:nvSpPr>
        <dsp:cNvPr id="0" name=""/>
        <dsp:cNvSpPr/>
      </dsp:nvSpPr>
      <dsp:spPr>
        <a:xfrm>
          <a:off x="0" y="1218406"/>
          <a:ext cx="6172199" cy="121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Do the program participant’s subrecipient agreements and loan/grant agreements explicitly require compliance with URA/104(d) requirements, including reporting and recordkeeping?  2 CFR 200.331(a)(2).</a:t>
          </a:r>
        </a:p>
      </dsp:txBody>
      <dsp:txXfrm>
        <a:off x="0" y="1218406"/>
        <a:ext cx="6172199" cy="1218406"/>
      </dsp:txXfrm>
    </dsp:sp>
    <dsp:sp modelId="{9926A94D-EE8D-44F7-9517-4419D80CCB5F}">
      <dsp:nvSpPr>
        <dsp:cNvPr id="0" name=""/>
        <dsp:cNvSpPr/>
      </dsp:nvSpPr>
      <dsp:spPr>
        <a:xfrm>
          <a:off x="0" y="2436812"/>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22984E-F356-490B-8918-25580372875E}">
      <dsp:nvSpPr>
        <dsp:cNvPr id="0" name=""/>
        <dsp:cNvSpPr/>
      </dsp:nvSpPr>
      <dsp:spPr>
        <a:xfrm>
          <a:off x="0" y="2436812"/>
          <a:ext cx="6172199" cy="121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Do the program participant’s procedures specify a process for reviewing relocation claims for cost allowability and for requiring that each replacement housing unit passes a decent, safe and sanitary (DSS) inspection prior to issuance of a Replacement Housing Payment (RHP)?  </a:t>
          </a:r>
        </a:p>
      </dsp:txBody>
      <dsp:txXfrm>
        <a:off x="0" y="2436812"/>
        <a:ext cx="6172199" cy="1218406"/>
      </dsp:txXfrm>
    </dsp:sp>
    <dsp:sp modelId="{D9E3F5BD-AA95-46AF-A591-3BF641B8A8B8}">
      <dsp:nvSpPr>
        <dsp:cNvPr id="0" name=""/>
        <dsp:cNvSpPr/>
      </dsp:nvSpPr>
      <dsp:spPr>
        <a:xfrm>
          <a:off x="0" y="3655218"/>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6CB349-F3F3-4D7C-9BFA-E54C45B1D060}">
      <dsp:nvSpPr>
        <dsp:cNvPr id="0" name=""/>
        <dsp:cNvSpPr/>
      </dsp:nvSpPr>
      <dsp:spPr>
        <a:xfrm>
          <a:off x="0" y="3655218"/>
          <a:ext cx="6172199" cy="121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Do the program participant’s policies/procedures identify a process for distributing residential relocation payments in a manner that complies with the prohibition against lump sum disbursements (except for moving expenses, down payment on the purchase of a replacement dwelling, or incidental expenses related to such moving expenses or down payment)? 42 U.S.C. § 3537c.</a:t>
          </a:r>
        </a:p>
      </dsp:txBody>
      <dsp:txXfrm>
        <a:off x="0" y="3655218"/>
        <a:ext cx="6172199" cy="121840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2F4E1-EE9E-4BDB-94CB-B0CF0D43DA93}">
      <dsp:nvSpPr>
        <dsp:cNvPr id="0" name=""/>
        <dsp:cNvSpPr/>
      </dsp:nvSpPr>
      <dsp:spPr>
        <a:xfrm>
          <a:off x="0" y="0"/>
          <a:ext cx="84316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48B871-89E1-4E06-85A2-0152400F594B}">
      <dsp:nvSpPr>
        <dsp:cNvPr id="0" name=""/>
        <dsp:cNvSpPr/>
      </dsp:nvSpPr>
      <dsp:spPr>
        <a:xfrm>
          <a:off x="0" y="0"/>
          <a:ext cx="8431635" cy="96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Does the program participant have procedures in place to require appeals to be processed in compliance with URA requirements? 49 CFR 24.10.</a:t>
          </a:r>
        </a:p>
      </dsp:txBody>
      <dsp:txXfrm>
        <a:off x="0" y="0"/>
        <a:ext cx="8431635" cy="965527"/>
      </dsp:txXfrm>
    </dsp:sp>
    <dsp:sp modelId="{3047DA04-3D86-4470-ABB9-8573F1531999}">
      <dsp:nvSpPr>
        <dsp:cNvPr id="0" name=""/>
        <dsp:cNvSpPr/>
      </dsp:nvSpPr>
      <dsp:spPr>
        <a:xfrm>
          <a:off x="0" y="965527"/>
          <a:ext cx="84316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C2FA5B-9DFC-42A7-82E8-FC448EF13EE9}">
      <dsp:nvSpPr>
        <dsp:cNvPr id="0" name=""/>
        <dsp:cNvSpPr/>
      </dsp:nvSpPr>
      <dsp:spPr>
        <a:xfrm>
          <a:off x="0" y="965527"/>
          <a:ext cx="8431635" cy="96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Is there a system for tracking and documenting required acquisition and relocation actions? 49 CFR 24.9.</a:t>
          </a:r>
        </a:p>
      </dsp:txBody>
      <dsp:txXfrm>
        <a:off x="0" y="965527"/>
        <a:ext cx="8431635" cy="965527"/>
      </dsp:txXfrm>
    </dsp:sp>
    <dsp:sp modelId="{C9519EA9-D423-4BB7-BA5E-101277B57CBC}">
      <dsp:nvSpPr>
        <dsp:cNvPr id="0" name=""/>
        <dsp:cNvSpPr/>
      </dsp:nvSpPr>
      <dsp:spPr>
        <a:xfrm>
          <a:off x="0" y="1931055"/>
          <a:ext cx="84316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0F3D2C-6C01-4C63-9665-497D02B015E6}">
      <dsp:nvSpPr>
        <dsp:cNvPr id="0" name=""/>
        <dsp:cNvSpPr/>
      </dsp:nvSpPr>
      <dsp:spPr>
        <a:xfrm>
          <a:off x="0" y="1931055"/>
          <a:ext cx="8431635" cy="96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Does the program participant’s policies and procedures require that activities undertaken by subrecipients are monitored? 2 CFR 200.331(d).</a:t>
          </a:r>
        </a:p>
      </dsp:txBody>
      <dsp:txXfrm>
        <a:off x="0" y="1931055"/>
        <a:ext cx="8431635" cy="965527"/>
      </dsp:txXfrm>
    </dsp:sp>
    <dsp:sp modelId="{A3BAB885-DACF-4DAB-BCCD-6453D82075B0}">
      <dsp:nvSpPr>
        <dsp:cNvPr id="0" name=""/>
        <dsp:cNvSpPr/>
      </dsp:nvSpPr>
      <dsp:spPr>
        <a:xfrm>
          <a:off x="0" y="2896583"/>
          <a:ext cx="84316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D30332-4FB1-4C00-9B4B-D722A2B26848}">
      <dsp:nvSpPr>
        <dsp:cNvPr id="0" name=""/>
        <dsp:cNvSpPr/>
      </dsp:nvSpPr>
      <dsp:spPr>
        <a:xfrm>
          <a:off x="0" y="2896583"/>
          <a:ext cx="8431635" cy="96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What process does the program participant have to determine subrecipients’ technical assistance and training needs, if any?</a:t>
          </a:r>
        </a:p>
      </dsp:txBody>
      <dsp:txXfrm>
        <a:off x="0" y="2896583"/>
        <a:ext cx="8431635" cy="9655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10A8B-1CC8-478D-8358-8AFA0A3AE4A2}">
      <dsp:nvSpPr>
        <dsp:cNvPr id="0" name=""/>
        <dsp:cNvSpPr/>
      </dsp:nvSpPr>
      <dsp:spPr>
        <a:xfrm>
          <a:off x="5637" y="407718"/>
          <a:ext cx="1791029" cy="537308"/>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343" tIns="66343" rIns="66343" bIns="66343" numCol="1" spcCol="1270" anchor="ctr" anchorCtr="0">
          <a:noAutofit/>
        </a:bodyPr>
        <a:lstStyle/>
        <a:p>
          <a:pPr marL="0" lvl="0" indent="0" algn="ctr" defTabSz="622300">
            <a:lnSpc>
              <a:spcPct val="90000"/>
            </a:lnSpc>
            <a:spcBef>
              <a:spcPct val="0"/>
            </a:spcBef>
            <a:spcAft>
              <a:spcPct val="35000"/>
            </a:spcAft>
            <a:buNone/>
          </a:pPr>
          <a:r>
            <a:rPr lang="en-US" sz="1400" kern="1200" dirty="0"/>
            <a:t>Advisory Services</a:t>
          </a:r>
        </a:p>
      </dsp:txBody>
      <dsp:txXfrm>
        <a:off x="166829" y="407718"/>
        <a:ext cx="1468645" cy="537308"/>
      </dsp:txXfrm>
    </dsp:sp>
    <dsp:sp modelId="{FF83BD8E-4883-4071-84CC-DC6961E5897D}">
      <dsp:nvSpPr>
        <dsp:cNvPr id="0" name=""/>
        <dsp:cNvSpPr/>
      </dsp:nvSpPr>
      <dsp:spPr>
        <a:xfrm>
          <a:off x="5637" y="945027"/>
          <a:ext cx="1629836" cy="33910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793" tIns="128793" rIns="128793" bIns="257587" numCol="1" spcCol="1270" anchor="t" anchorCtr="0">
          <a:noAutofit/>
        </a:bodyPr>
        <a:lstStyle/>
        <a:p>
          <a:pPr marL="0" lvl="0" indent="0" algn="ctr" defTabSz="488950">
            <a:lnSpc>
              <a:spcPct val="90000"/>
            </a:lnSpc>
            <a:spcBef>
              <a:spcPct val="0"/>
            </a:spcBef>
            <a:spcAft>
              <a:spcPct val="35000"/>
            </a:spcAft>
            <a:buNone/>
          </a:pPr>
          <a:r>
            <a:rPr lang="en-US" sz="1100" kern="1200" dirty="0"/>
            <a:t>This includes the requirement to:</a:t>
          </a:r>
        </a:p>
        <a:p>
          <a:pPr marL="0" lvl="0" indent="0" algn="ctr" defTabSz="488950">
            <a:lnSpc>
              <a:spcPct val="90000"/>
            </a:lnSpc>
            <a:spcBef>
              <a:spcPct val="0"/>
            </a:spcBef>
            <a:spcAft>
              <a:spcPct val="35000"/>
            </a:spcAft>
            <a:buNone/>
          </a:pPr>
          <a:r>
            <a:rPr lang="en-US" sz="1100" kern="1200" dirty="0"/>
            <a:t>Explain relocation eligibility requirements, explain relocation services and payments, conduct personal interview to determine needs and preferences, provide appropriate services and payments.</a:t>
          </a:r>
        </a:p>
      </dsp:txBody>
      <dsp:txXfrm>
        <a:off x="5637" y="945027"/>
        <a:ext cx="1629836" cy="3391070"/>
      </dsp:txXfrm>
    </dsp:sp>
    <dsp:sp modelId="{617BCD53-3923-4ED4-BC08-3BB2929665EB}">
      <dsp:nvSpPr>
        <dsp:cNvPr id="0" name=""/>
        <dsp:cNvSpPr/>
      </dsp:nvSpPr>
      <dsp:spPr>
        <a:xfrm>
          <a:off x="1744190" y="407718"/>
          <a:ext cx="1791029" cy="537308"/>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343" tIns="66343" rIns="66343" bIns="66343" numCol="1" spcCol="1270" anchor="ctr" anchorCtr="0">
          <a:noAutofit/>
        </a:bodyPr>
        <a:lstStyle/>
        <a:p>
          <a:pPr marL="0" lvl="0" indent="0" algn="ctr" defTabSz="622300">
            <a:lnSpc>
              <a:spcPct val="90000"/>
            </a:lnSpc>
            <a:spcBef>
              <a:spcPct val="0"/>
            </a:spcBef>
            <a:spcAft>
              <a:spcPct val="35000"/>
            </a:spcAft>
            <a:buNone/>
          </a:pPr>
          <a:r>
            <a:rPr lang="en-US" sz="1400" kern="1200" dirty="0"/>
            <a:t>Moving expense payments</a:t>
          </a:r>
        </a:p>
      </dsp:txBody>
      <dsp:txXfrm>
        <a:off x="1905382" y="407718"/>
        <a:ext cx="1468645" cy="537308"/>
      </dsp:txXfrm>
    </dsp:sp>
    <dsp:sp modelId="{22920D27-C013-48C0-B8A7-C0A8367C771C}">
      <dsp:nvSpPr>
        <dsp:cNvPr id="0" name=""/>
        <dsp:cNvSpPr/>
      </dsp:nvSpPr>
      <dsp:spPr>
        <a:xfrm>
          <a:off x="1744190" y="945027"/>
          <a:ext cx="1629836" cy="33910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793" tIns="128793" rIns="128793" bIns="257587" numCol="1" spcCol="1270" anchor="t" anchorCtr="0">
          <a:noAutofit/>
        </a:bodyPr>
        <a:lstStyle/>
        <a:p>
          <a:pPr marL="0" lvl="0" indent="0" algn="ctr" defTabSz="488950">
            <a:lnSpc>
              <a:spcPct val="90000"/>
            </a:lnSpc>
            <a:spcBef>
              <a:spcPct val="0"/>
            </a:spcBef>
            <a:spcAft>
              <a:spcPct val="35000"/>
            </a:spcAft>
            <a:buNone/>
          </a:pPr>
          <a:r>
            <a:rPr lang="en-US" sz="1100" kern="1200" dirty="0"/>
            <a:t>Reimbursement of moving expenses to move their personal property. Can be paid on the actual cost of moving or the URA’s Fixed Residential Moving Cost Schedule, last updated August 26, 2021. (displaced person decides)</a:t>
          </a:r>
        </a:p>
        <a:p>
          <a:pPr marL="0" lvl="0" indent="0" algn="ctr" defTabSz="488950">
            <a:lnSpc>
              <a:spcPct val="90000"/>
            </a:lnSpc>
            <a:spcBef>
              <a:spcPct val="0"/>
            </a:spcBef>
            <a:spcAft>
              <a:spcPct val="35000"/>
            </a:spcAft>
            <a:buNone/>
          </a:pPr>
          <a:r>
            <a:rPr lang="en-US" sz="1100" kern="1200" dirty="0"/>
            <a:t>EX: URA MS Schedule</a:t>
          </a:r>
        </a:p>
        <a:p>
          <a:pPr marL="0" lvl="0" indent="0" algn="ctr" defTabSz="488950">
            <a:lnSpc>
              <a:spcPct val="90000"/>
            </a:lnSpc>
            <a:spcBef>
              <a:spcPct val="0"/>
            </a:spcBef>
            <a:spcAft>
              <a:spcPct val="35000"/>
            </a:spcAft>
            <a:buNone/>
          </a:pPr>
          <a:r>
            <a:rPr lang="en-US" sz="1100" kern="1200" dirty="0"/>
            <a:t>- 1 BD $750</a:t>
          </a:r>
        </a:p>
        <a:p>
          <a:pPr marL="0" lvl="0" indent="0" algn="ctr" defTabSz="488950">
            <a:lnSpc>
              <a:spcPct val="90000"/>
            </a:lnSpc>
            <a:spcBef>
              <a:spcPct val="0"/>
            </a:spcBef>
            <a:spcAft>
              <a:spcPct val="35000"/>
            </a:spcAft>
            <a:buNone/>
          </a:pPr>
          <a:r>
            <a:rPr lang="en-US" sz="1100" kern="1200" dirty="0"/>
            <a:t>- 2 BD $ 850</a:t>
          </a:r>
        </a:p>
        <a:p>
          <a:pPr marL="0" lvl="0" indent="0" algn="ctr" defTabSz="488950">
            <a:lnSpc>
              <a:spcPct val="90000"/>
            </a:lnSpc>
            <a:spcBef>
              <a:spcPct val="0"/>
            </a:spcBef>
            <a:spcAft>
              <a:spcPct val="35000"/>
            </a:spcAft>
            <a:buNone/>
          </a:pPr>
          <a:r>
            <a:rPr lang="en-US" sz="1100" kern="1200" dirty="0"/>
            <a:t>- 3 BD $1,000</a:t>
          </a:r>
        </a:p>
        <a:p>
          <a:pPr marL="0" lvl="0" indent="0" algn="ctr" defTabSz="488950">
            <a:lnSpc>
              <a:spcPct val="90000"/>
            </a:lnSpc>
            <a:spcBef>
              <a:spcPct val="0"/>
            </a:spcBef>
            <a:spcAft>
              <a:spcPct val="35000"/>
            </a:spcAft>
            <a:buNone/>
          </a:pPr>
          <a:r>
            <a:rPr lang="en-US" sz="1100" kern="1200" dirty="0"/>
            <a:t>- 4 BD $1,200</a:t>
          </a:r>
        </a:p>
        <a:p>
          <a:pPr marL="0" lvl="0" indent="0" algn="ctr" defTabSz="488950">
            <a:lnSpc>
              <a:spcPct val="90000"/>
            </a:lnSpc>
            <a:spcBef>
              <a:spcPct val="0"/>
            </a:spcBef>
            <a:spcAft>
              <a:spcPct val="35000"/>
            </a:spcAft>
            <a:buNone/>
          </a:pPr>
          <a:r>
            <a:rPr lang="en-US" sz="1100" kern="1200" dirty="0"/>
            <a:t>- 5 BD $1,400</a:t>
          </a:r>
        </a:p>
      </dsp:txBody>
      <dsp:txXfrm>
        <a:off x="1744190" y="945027"/>
        <a:ext cx="1629836" cy="3391070"/>
      </dsp:txXfrm>
    </dsp:sp>
    <dsp:sp modelId="{F3ACF2AE-CA5F-4EE4-A962-D986518E0F3B}">
      <dsp:nvSpPr>
        <dsp:cNvPr id="0" name=""/>
        <dsp:cNvSpPr/>
      </dsp:nvSpPr>
      <dsp:spPr>
        <a:xfrm>
          <a:off x="3482744" y="407718"/>
          <a:ext cx="1791029" cy="537308"/>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343" tIns="66343" rIns="66343" bIns="66343" numCol="1" spcCol="1270" anchor="ctr" anchorCtr="0">
          <a:noAutofit/>
        </a:bodyPr>
        <a:lstStyle/>
        <a:p>
          <a:pPr marL="0" lvl="0" indent="0" algn="ctr" defTabSz="622300">
            <a:lnSpc>
              <a:spcPct val="90000"/>
            </a:lnSpc>
            <a:spcBef>
              <a:spcPct val="0"/>
            </a:spcBef>
            <a:spcAft>
              <a:spcPct val="35000"/>
            </a:spcAft>
            <a:buNone/>
          </a:pPr>
          <a:r>
            <a:rPr lang="en-US" sz="1400" kern="1200" dirty="0"/>
            <a:t>Comparable replacement housing</a:t>
          </a:r>
        </a:p>
      </dsp:txBody>
      <dsp:txXfrm>
        <a:off x="3643936" y="407718"/>
        <a:ext cx="1468645" cy="537308"/>
      </dsp:txXfrm>
    </dsp:sp>
    <dsp:sp modelId="{E04EF153-745E-486E-9FE8-5C32C3D2F9A9}">
      <dsp:nvSpPr>
        <dsp:cNvPr id="0" name=""/>
        <dsp:cNvSpPr/>
      </dsp:nvSpPr>
      <dsp:spPr>
        <a:xfrm>
          <a:off x="3482744" y="945027"/>
          <a:ext cx="1629836" cy="33910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793" tIns="128793" rIns="128793" bIns="257587" numCol="1" spcCol="1270" anchor="t" anchorCtr="0">
          <a:noAutofit/>
        </a:bodyPr>
        <a:lstStyle/>
        <a:p>
          <a:pPr marL="0" lvl="0" indent="0" algn="ctr" defTabSz="488950">
            <a:lnSpc>
              <a:spcPct val="90000"/>
            </a:lnSpc>
            <a:spcBef>
              <a:spcPct val="0"/>
            </a:spcBef>
            <a:spcAft>
              <a:spcPct val="35000"/>
            </a:spcAft>
            <a:buNone/>
          </a:pPr>
          <a:r>
            <a:rPr lang="en-US" sz="1100" kern="1200" dirty="0"/>
            <a:t>Agencies must offer residential displaced persons comparable replacement housing before they can be required to vacate. Must be decent, safe, and sanitary (DSS)</a:t>
          </a:r>
        </a:p>
      </dsp:txBody>
      <dsp:txXfrm>
        <a:off x="3482744" y="945027"/>
        <a:ext cx="1629836" cy="3391070"/>
      </dsp:txXfrm>
    </dsp:sp>
    <dsp:sp modelId="{762CA169-48BD-42B8-9AEF-A52EC1631BBF}">
      <dsp:nvSpPr>
        <dsp:cNvPr id="0" name=""/>
        <dsp:cNvSpPr/>
      </dsp:nvSpPr>
      <dsp:spPr>
        <a:xfrm>
          <a:off x="5221298" y="407718"/>
          <a:ext cx="1791029" cy="537308"/>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343" tIns="66343" rIns="66343" bIns="66343" numCol="1" spcCol="1270" anchor="ctr" anchorCtr="0">
          <a:noAutofit/>
        </a:bodyPr>
        <a:lstStyle/>
        <a:p>
          <a:pPr marL="0" lvl="0" indent="0" algn="ctr" defTabSz="622300">
            <a:lnSpc>
              <a:spcPct val="90000"/>
            </a:lnSpc>
            <a:spcBef>
              <a:spcPct val="0"/>
            </a:spcBef>
            <a:spcAft>
              <a:spcPct val="35000"/>
            </a:spcAft>
            <a:buNone/>
          </a:pPr>
          <a:r>
            <a:rPr lang="en-US" sz="1400" kern="1200"/>
            <a:t>Replacement housing payments (RHPs) </a:t>
          </a:r>
        </a:p>
      </dsp:txBody>
      <dsp:txXfrm>
        <a:off x="5382490" y="407718"/>
        <a:ext cx="1468645" cy="537308"/>
      </dsp:txXfrm>
    </dsp:sp>
    <dsp:sp modelId="{3EDFD097-8513-4A36-A82F-FBD3613B4BE3}">
      <dsp:nvSpPr>
        <dsp:cNvPr id="0" name=""/>
        <dsp:cNvSpPr/>
      </dsp:nvSpPr>
      <dsp:spPr>
        <a:xfrm>
          <a:off x="5221298" y="945027"/>
          <a:ext cx="1629836" cy="33910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793" tIns="128793" rIns="128793" bIns="257587" numCol="1" spcCol="1270" anchor="t" anchorCtr="0">
          <a:noAutofit/>
        </a:bodyPr>
        <a:lstStyle/>
        <a:p>
          <a:pPr marL="0" lvl="0" indent="0" algn="ctr" defTabSz="488950">
            <a:lnSpc>
              <a:spcPct val="90000"/>
            </a:lnSpc>
            <a:spcBef>
              <a:spcPct val="0"/>
            </a:spcBef>
            <a:spcAft>
              <a:spcPct val="35000"/>
            </a:spcAft>
            <a:buNone/>
          </a:pPr>
          <a:r>
            <a:rPr lang="en-US" sz="1100" kern="1200" dirty="0"/>
            <a:t>Homeowner-occupants and tenants may be eligible for a replacement housing payment (RHP).</a:t>
          </a:r>
        </a:p>
        <a:p>
          <a:pPr marL="0" lvl="0" indent="0" algn="ctr" defTabSz="488950">
            <a:lnSpc>
              <a:spcPct val="90000"/>
            </a:lnSpc>
            <a:spcBef>
              <a:spcPct val="0"/>
            </a:spcBef>
            <a:spcAft>
              <a:spcPct val="35000"/>
            </a:spcAft>
            <a:buNone/>
          </a:pPr>
          <a:r>
            <a:rPr lang="en-US" sz="1100" kern="1200" dirty="0"/>
            <a:t>Homeowner or tenant status determines the type of RHP a person may be eligible to receive. </a:t>
          </a:r>
        </a:p>
      </dsp:txBody>
      <dsp:txXfrm>
        <a:off x="5221298" y="945027"/>
        <a:ext cx="1629836" cy="3391070"/>
      </dsp:txXfrm>
    </dsp:sp>
    <dsp:sp modelId="{D8C4A7E0-1C89-4630-B726-4E2A47F36512}">
      <dsp:nvSpPr>
        <dsp:cNvPr id="0" name=""/>
        <dsp:cNvSpPr/>
      </dsp:nvSpPr>
      <dsp:spPr>
        <a:xfrm>
          <a:off x="6959851" y="407718"/>
          <a:ext cx="1791029" cy="537308"/>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343" tIns="66343" rIns="66343" bIns="66343" numCol="1" spcCol="1270" anchor="ctr" anchorCtr="0">
          <a:noAutofit/>
        </a:bodyPr>
        <a:lstStyle/>
        <a:p>
          <a:pPr marL="0" lvl="0" indent="0" algn="ctr" defTabSz="622300">
            <a:lnSpc>
              <a:spcPct val="90000"/>
            </a:lnSpc>
            <a:spcBef>
              <a:spcPct val="0"/>
            </a:spcBef>
            <a:spcAft>
              <a:spcPct val="35000"/>
            </a:spcAft>
            <a:buNone/>
          </a:pPr>
          <a:r>
            <a:rPr lang="en-US" sz="1400" kern="1200"/>
            <a:t>90 day minimum written notice to vacate</a:t>
          </a:r>
        </a:p>
      </dsp:txBody>
      <dsp:txXfrm>
        <a:off x="7121043" y="407718"/>
        <a:ext cx="1468645" cy="537308"/>
      </dsp:txXfrm>
    </dsp:sp>
    <dsp:sp modelId="{719A4B1F-5D2C-45F4-8626-E25E7DB1ED32}">
      <dsp:nvSpPr>
        <dsp:cNvPr id="0" name=""/>
        <dsp:cNvSpPr/>
      </dsp:nvSpPr>
      <dsp:spPr>
        <a:xfrm>
          <a:off x="6959851" y="945027"/>
          <a:ext cx="1629836" cy="33910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793" tIns="128793" rIns="128793" bIns="257587" numCol="1" spcCol="1270" anchor="t" anchorCtr="0">
          <a:noAutofit/>
        </a:bodyPr>
        <a:lstStyle/>
        <a:p>
          <a:pPr marL="0" lvl="0" indent="0" algn="ctr" defTabSz="488950">
            <a:lnSpc>
              <a:spcPct val="90000"/>
            </a:lnSpc>
            <a:spcBef>
              <a:spcPct val="0"/>
            </a:spcBef>
            <a:spcAft>
              <a:spcPct val="35000"/>
            </a:spcAft>
            <a:buNone/>
          </a:pPr>
          <a:r>
            <a:rPr lang="en-US" sz="1100" kern="1200" dirty="0"/>
            <a:t>Assures residential displaced persons a minimum of 90 days before they can be required to vacate the property.</a:t>
          </a:r>
        </a:p>
        <a:p>
          <a:pPr marL="0" lvl="0" indent="0" algn="ctr" defTabSz="488950">
            <a:lnSpc>
              <a:spcPct val="90000"/>
            </a:lnSpc>
            <a:spcBef>
              <a:spcPct val="0"/>
            </a:spcBef>
            <a:spcAft>
              <a:spcPct val="35000"/>
            </a:spcAft>
            <a:buNone/>
          </a:pPr>
          <a:r>
            <a:rPr lang="en-US" sz="1100" kern="1200" dirty="0"/>
            <a:t>For residential occupants, the 90-day period cannot begin until the person is offered a comparable replacement dwelling.</a:t>
          </a:r>
        </a:p>
      </dsp:txBody>
      <dsp:txXfrm>
        <a:off x="6959851" y="945027"/>
        <a:ext cx="1629836" cy="3391070"/>
      </dsp:txXfrm>
    </dsp:sp>
    <dsp:sp modelId="{6BD152A4-872A-4CAA-8147-A4CB41C6E2CA}">
      <dsp:nvSpPr>
        <dsp:cNvPr id="0" name=""/>
        <dsp:cNvSpPr/>
      </dsp:nvSpPr>
      <dsp:spPr>
        <a:xfrm>
          <a:off x="8698405" y="407718"/>
          <a:ext cx="1791029" cy="537308"/>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343" tIns="66343" rIns="66343" bIns="66343" numCol="1" spcCol="1270" anchor="ctr" anchorCtr="0">
          <a:noAutofit/>
        </a:bodyPr>
        <a:lstStyle/>
        <a:p>
          <a:pPr marL="0" lvl="0" indent="0" algn="ctr" defTabSz="622300">
            <a:lnSpc>
              <a:spcPct val="90000"/>
            </a:lnSpc>
            <a:spcBef>
              <a:spcPct val="0"/>
            </a:spcBef>
            <a:spcAft>
              <a:spcPct val="35000"/>
            </a:spcAft>
            <a:buNone/>
          </a:pPr>
          <a:r>
            <a:rPr lang="en-US" sz="1400" kern="1200"/>
            <a:t>Housing of last resort</a:t>
          </a:r>
        </a:p>
      </dsp:txBody>
      <dsp:txXfrm>
        <a:off x="8859597" y="407718"/>
        <a:ext cx="1468645" cy="537308"/>
      </dsp:txXfrm>
    </dsp:sp>
    <dsp:sp modelId="{6903A069-D7B0-44DA-96B8-90E9966C6AAD}">
      <dsp:nvSpPr>
        <dsp:cNvPr id="0" name=""/>
        <dsp:cNvSpPr/>
      </dsp:nvSpPr>
      <dsp:spPr>
        <a:xfrm>
          <a:off x="8698405" y="945027"/>
          <a:ext cx="1629836" cy="33910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793" tIns="128793" rIns="128793" bIns="257587" numCol="1" spcCol="1270" anchor="t" anchorCtr="0">
          <a:noAutofit/>
        </a:bodyPr>
        <a:lstStyle/>
        <a:p>
          <a:pPr marL="0" lvl="0" indent="0" algn="ctr" defTabSz="488950">
            <a:lnSpc>
              <a:spcPct val="90000"/>
            </a:lnSpc>
            <a:spcBef>
              <a:spcPct val="0"/>
            </a:spcBef>
            <a:spcAft>
              <a:spcPct val="35000"/>
            </a:spcAft>
            <a:buNone/>
          </a:pPr>
          <a:r>
            <a:rPr lang="en-US" sz="1100" kern="1200" dirty="0"/>
            <a:t>Whenever comparable replacement dwellings are not available within the URA monetary limits on RHPs, the displacing agency must provide housing of last resort assistance, which is  typically most expensive.</a:t>
          </a:r>
        </a:p>
        <a:p>
          <a:pPr marL="0" lvl="0" indent="0" algn="ctr" defTabSz="488950">
            <a:lnSpc>
              <a:spcPct val="90000"/>
            </a:lnSpc>
            <a:spcBef>
              <a:spcPct val="0"/>
            </a:spcBef>
            <a:spcAft>
              <a:spcPct val="35000"/>
            </a:spcAft>
            <a:buNone/>
          </a:pPr>
          <a:r>
            <a:rPr lang="en-US" sz="1100" kern="1200" dirty="0"/>
            <a:t>Paying RHPs in excess of URA statutory limits is authorized and common. </a:t>
          </a:r>
        </a:p>
      </dsp:txBody>
      <dsp:txXfrm>
        <a:off x="8698405" y="945027"/>
        <a:ext cx="1629836" cy="33910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A6748-AF07-4293-885A-AECC8038CCC7}">
      <dsp:nvSpPr>
        <dsp:cNvPr id="0" name=""/>
        <dsp:cNvSpPr/>
      </dsp:nvSpPr>
      <dsp:spPr>
        <a:xfrm>
          <a:off x="3286" y="329769"/>
          <a:ext cx="3203971" cy="2880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b="0" i="0" kern="1200" baseline="0"/>
            <a:t>Notices</a:t>
          </a:r>
          <a:endParaRPr lang="en-US" sz="1000" kern="1200"/>
        </a:p>
      </dsp:txBody>
      <dsp:txXfrm>
        <a:off x="3286" y="329769"/>
        <a:ext cx="3203971" cy="288000"/>
      </dsp:txXfrm>
    </dsp:sp>
    <dsp:sp modelId="{D8304574-0E9F-4150-BD60-F2969D5DDEBF}">
      <dsp:nvSpPr>
        <dsp:cNvPr id="0" name=""/>
        <dsp:cNvSpPr/>
      </dsp:nvSpPr>
      <dsp:spPr>
        <a:xfrm>
          <a:off x="3286" y="617769"/>
          <a:ext cx="3203971" cy="340379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None/>
          </a:pPr>
          <a:r>
            <a:rPr lang="en-US" sz="1000" u="sng" kern="1200" dirty="0"/>
            <a:t>Reasonable advance written notice of the following:</a:t>
          </a:r>
        </a:p>
        <a:p>
          <a:pPr marL="114300" lvl="2" indent="-57150" algn="l" defTabSz="444500">
            <a:lnSpc>
              <a:spcPct val="90000"/>
            </a:lnSpc>
            <a:spcBef>
              <a:spcPct val="0"/>
            </a:spcBef>
            <a:spcAft>
              <a:spcPct val="15000"/>
            </a:spcAft>
            <a:buChar char="•"/>
          </a:pPr>
          <a:r>
            <a:rPr lang="en-US" sz="1000" kern="1200" dirty="0"/>
            <a:t>Date and approximate duration of the temporary relocation;</a:t>
          </a:r>
        </a:p>
        <a:p>
          <a:pPr marL="114300" lvl="2" indent="-57150" algn="l" defTabSz="444500">
            <a:lnSpc>
              <a:spcPct val="90000"/>
            </a:lnSpc>
            <a:spcBef>
              <a:spcPct val="0"/>
            </a:spcBef>
            <a:spcAft>
              <a:spcPct val="15000"/>
            </a:spcAft>
            <a:buChar char="•"/>
          </a:pPr>
          <a:r>
            <a:rPr lang="en-US" sz="1000" kern="1200" dirty="0"/>
            <a:t>Address of the suitable decent, safe, and sanitary dwelling to be made available for the temporary period;</a:t>
          </a:r>
        </a:p>
        <a:p>
          <a:pPr marL="114300" lvl="2" indent="-57150" algn="l" defTabSz="444500">
            <a:lnSpc>
              <a:spcPct val="90000"/>
            </a:lnSpc>
            <a:spcBef>
              <a:spcPct val="0"/>
            </a:spcBef>
            <a:spcAft>
              <a:spcPct val="15000"/>
            </a:spcAft>
            <a:buChar char="•"/>
          </a:pPr>
          <a:r>
            <a:rPr lang="en-US" sz="1000" kern="1200" dirty="0"/>
            <a:t>Terms and conditions under which the tenant may lease and occupy a suitable decent, safe and sanitary dwelling in the building/complex upon completion of the project; and</a:t>
          </a:r>
        </a:p>
        <a:p>
          <a:pPr marL="114300" lvl="2" indent="-57150" algn="l" defTabSz="444500">
            <a:lnSpc>
              <a:spcPct val="90000"/>
            </a:lnSpc>
            <a:spcBef>
              <a:spcPct val="0"/>
            </a:spcBef>
            <a:spcAft>
              <a:spcPct val="15000"/>
            </a:spcAft>
            <a:buChar char="•"/>
          </a:pPr>
          <a:r>
            <a:rPr lang="en-US" sz="1000" kern="1200" dirty="0"/>
            <a:t>Provisions of reimbursement for all reasonable out of pocket expenses incurred in connection with the temporary relocation as noted above.</a:t>
          </a:r>
        </a:p>
        <a:p>
          <a:pPr marL="114300" lvl="2"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None/>
          </a:pPr>
          <a:r>
            <a:rPr lang="en-US" sz="1000" b="0" i="0" u="sng" kern="1200" baseline="0" dirty="0"/>
            <a:t>Reasonable Advance Notice to Vacate:</a:t>
          </a:r>
          <a:endParaRPr lang="en-US" sz="1000" u="sng" kern="1200" dirty="0"/>
        </a:p>
        <a:p>
          <a:pPr marL="114300" lvl="2" indent="-57150" algn="l" defTabSz="444500">
            <a:lnSpc>
              <a:spcPct val="90000"/>
            </a:lnSpc>
            <a:spcBef>
              <a:spcPct val="0"/>
            </a:spcBef>
            <a:spcAft>
              <a:spcPct val="15000"/>
            </a:spcAft>
            <a:buChar char="•"/>
          </a:pPr>
          <a:r>
            <a:rPr lang="en-US" sz="1000" b="0" i="0" kern="1200" baseline="0" dirty="0"/>
            <a:t>Longer notice period may be appropriate for persons who will be temporarily relocated for an extended period or for persons who must move all personal property on-site. </a:t>
          </a:r>
          <a:endParaRPr lang="en-US" sz="1000" kern="1200" dirty="0"/>
        </a:p>
        <a:p>
          <a:pPr marL="114300" lvl="2" indent="-57150" algn="l" defTabSz="444500">
            <a:lnSpc>
              <a:spcPct val="90000"/>
            </a:lnSpc>
            <a:spcBef>
              <a:spcPct val="0"/>
            </a:spcBef>
            <a:spcAft>
              <a:spcPct val="15000"/>
            </a:spcAft>
            <a:buChar char="•"/>
          </a:pPr>
          <a:r>
            <a:rPr lang="en-US" sz="1000" b="0" i="0" kern="1200" baseline="0" dirty="0"/>
            <a:t>Shorter notice period (hours or days) may be appropriate based on urgent needs due to danger, health or safety issues or if the person will be temporarily relocated for only a short period of time. </a:t>
          </a:r>
          <a:endParaRPr lang="en-US" sz="1000" kern="1200" dirty="0"/>
        </a:p>
      </dsp:txBody>
      <dsp:txXfrm>
        <a:off x="3286" y="617769"/>
        <a:ext cx="3203971" cy="3403799"/>
      </dsp:txXfrm>
    </dsp:sp>
    <dsp:sp modelId="{299A0365-0F2D-4ED4-A2DA-4A276ABE5E72}">
      <dsp:nvSpPr>
        <dsp:cNvPr id="0" name=""/>
        <dsp:cNvSpPr/>
      </dsp:nvSpPr>
      <dsp:spPr>
        <a:xfrm>
          <a:off x="3655814" y="329769"/>
          <a:ext cx="3203971" cy="2880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b="0" i="0" kern="1200" baseline="0"/>
            <a:t>Relocation Advisory Services</a:t>
          </a:r>
          <a:endParaRPr lang="en-US" sz="1000" kern="1200"/>
        </a:p>
      </dsp:txBody>
      <dsp:txXfrm>
        <a:off x="3655814" y="329769"/>
        <a:ext cx="3203971" cy="288000"/>
      </dsp:txXfrm>
    </dsp:sp>
    <dsp:sp modelId="{2F5EF06E-5BB9-4942-8F4E-F75881B1119B}">
      <dsp:nvSpPr>
        <dsp:cNvPr id="0" name=""/>
        <dsp:cNvSpPr/>
      </dsp:nvSpPr>
      <dsp:spPr>
        <a:xfrm>
          <a:off x="3655814" y="617769"/>
          <a:ext cx="3203971" cy="340379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None/>
          </a:pPr>
          <a:r>
            <a:rPr lang="en-US" sz="1000" b="0" i="0" kern="1200" baseline="0" dirty="0"/>
            <a:t>At minimum, relocation advisory services must determine the needs of the displaced person, provide an explanation of available relocation assistance, and explain the displaced person’s right to appeal. </a:t>
          </a:r>
          <a:endParaRPr lang="en-US" sz="1000" kern="1200" dirty="0"/>
        </a:p>
        <a:p>
          <a:pPr marL="57150" lvl="1" indent="-57150" algn="l" defTabSz="444500">
            <a:lnSpc>
              <a:spcPct val="90000"/>
            </a:lnSpc>
            <a:spcBef>
              <a:spcPct val="0"/>
            </a:spcBef>
            <a:spcAft>
              <a:spcPct val="15000"/>
            </a:spcAft>
            <a:buNone/>
          </a:pPr>
          <a:endParaRPr lang="en-US" sz="1000" kern="1200" dirty="0"/>
        </a:p>
        <a:p>
          <a:pPr marL="57150" lvl="1" indent="-57150" algn="l" defTabSz="444500">
            <a:lnSpc>
              <a:spcPct val="90000"/>
            </a:lnSpc>
            <a:spcBef>
              <a:spcPct val="0"/>
            </a:spcBef>
            <a:spcAft>
              <a:spcPct val="15000"/>
            </a:spcAft>
            <a:buNone/>
          </a:pPr>
          <a:r>
            <a:rPr lang="en-US" sz="1000" kern="1200" dirty="0"/>
            <a:t>This includes the requirement to explain relocation eligibility requirements, explain relocation services, conduct personal interviews to determine needs and preferences, and provide appropriate services and payments.</a:t>
          </a:r>
        </a:p>
        <a:p>
          <a:pPr marL="57150" lvl="1" indent="-57150" algn="l" defTabSz="444500">
            <a:lnSpc>
              <a:spcPct val="90000"/>
            </a:lnSpc>
            <a:spcBef>
              <a:spcPct val="0"/>
            </a:spcBef>
            <a:spcAft>
              <a:spcPct val="15000"/>
            </a:spcAft>
            <a:buChar char="•"/>
          </a:pPr>
          <a:endParaRPr lang="en-US" sz="1000" kern="1200" dirty="0"/>
        </a:p>
      </dsp:txBody>
      <dsp:txXfrm>
        <a:off x="3655814" y="617769"/>
        <a:ext cx="3203971" cy="3403799"/>
      </dsp:txXfrm>
    </dsp:sp>
    <dsp:sp modelId="{F136DB8E-9808-4C88-9FA2-32AD1C77049D}">
      <dsp:nvSpPr>
        <dsp:cNvPr id="0" name=""/>
        <dsp:cNvSpPr/>
      </dsp:nvSpPr>
      <dsp:spPr>
        <a:xfrm>
          <a:off x="7308342" y="329769"/>
          <a:ext cx="3203971" cy="2880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b="0" i="0" kern="1200" baseline="0"/>
            <a:t>Displacement Assistance	</a:t>
          </a:r>
          <a:endParaRPr lang="en-US" sz="1000" kern="1200"/>
        </a:p>
      </dsp:txBody>
      <dsp:txXfrm>
        <a:off x="7308342" y="329769"/>
        <a:ext cx="3203971" cy="288000"/>
      </dsp:txXfrm>
    </dsp:sp>
    <dsp:sp modelId="{E7405337-4BDE-4928-A682-CAEECE761A7F}">
      <dsp:nvSpPr>
        <dsp:cNvPr id="0" name=""/>
        <dsp:cNvSpPr/>
      </dsp:nvSpPr>
      <dsp:spPr>
        <a:xfrm>
          <a:off x="7308342" y="617769"/>
          <a:ext cx="3203971" cy="340379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None/>
          </a:pPr>
          <a:r>
            <a:rPr lang="en-US" sz="1000" b="0" i="0" u="sng" kern="1200" baseline="0" dirty="0"/>
            <a:t>Reasonable Unit Conditions</a:t>
          </a:r>
          <a:endParaRPr lang="en-US" sz="1000" u="sng" kern="1200" dirty="0"/>
        </a:p>
        <a:p>
          <a:pPr marL="114300" lvl="2" indent="-57150" algn="l" defTabSz="444500">
            <a:lnSpc>
              <a:spcPct val="90000"/>
            </a:lnSpc>
            <a:spcBef>
              <a:spcPct val="0"/>
            </a:spcBef>
            <a:spcAft>
              <a:spcPct val="15000"/>
            </a:spcAft>
            <a:buChar char="•"/>
          </a:pPr>
          <a:r>
            <a:rPr lang="en-US" sz="1000" b="0" i="0" kern="1200" baseline="0"/>
            <a:t>Must be DSS;</a:t>
          </a:r>
          <a:endParaRPr lang="en-US" sz="1000" kern="1200"/>
        </a:p>
        <a:p>
          <a:pPr marL="114300" lvl="2" indent="-57150" algn="l" defTabSz="444500">
            <a:lnSpc>
              <a:spcPct val="90000"/>
            </a:lnSpc>
            <a:spcBef>
              <a:spcPct val="0"/>
            </a:spcBef>
            <a:spcAft>
              <a:spcPct val="15000"/>
            </a:spcAft>
            <a:buChar char="•"/>
          </a:pPr>
          <a:r>
            <a:rPr lang="en-US" sz="1000" b="0" i="0" kern="1200" baseline="0" dirty="0"/>
            <a:t>Must be suitable, but not necessarily comparable;</a:t>
          </a:r>
          <a:endParaRPr lang="en-US" sz="1000" kern="1200" dirty="0"/>
        </a:p>
        <a:p>
          <a:pPr marL="114300" lvl="2" indent="-57150" algn="l" defTabSz="444500">
            <a:lnSpc>
              <a:spcPct val="90000"/>
            </a:lnSpc>
            <a:spcBef>
              <a:spcPct val="0"/>
            </a:spcBef>
            <a:spcAft>
              <a:spcPct val="15000"/>
            </a:spcAft>
            <a:buChar char="•"/>
          </a:pPr>
          <a:r>
            <a:rPr lang="en-US" sz="1000" b="0" i="0" kern="1200" baseline="0" dirty="0"/>
            <a:t>Term must be reasonable for costs and length of stay; and</a:t>
          </a:r>
          <a:endParaRPr lang="en-US" sz="1000" kern="1200" dirty="0"/>
        </a:p>
        <a:p>
          <a:pPr marL="114300" lvl="2" indent="-57150" algn="l" defTabSz="444500">
            <a:lnSpc>
              <a:spcPct val="90000"/>
            </a:lnSpc>
            <a:spcBef>
              <a:spcPct val="0"/>
            </a:spcBef>
            <a:spcAft>
              <a:spcPct val="15000"/>
            </a:spcAft>
            <a:buChar char="•"/>
          </a:pPr>
          <a:r>
            <a:rPr lang="en-US" sz="1000" b="0" i="0" kern="1200" baseline="0" dirty="0"/>
            <a:t>Increased housing costs should not exceed the cost of the DSS temporary unit offered by the displacing agency. </a:t>
          </a:r>
          <a:endParaRPr lang="en-US" sz="1000" kern="1200" dirty="0"/>
        </a:p>
        <a:p>
          <a:pPr marL="57150" lvl="1" indent="-57150" algn="l" defTabSz="444500">
            <a:lnSpc>
              <a:spcPct val="90000"/>
            </a:lnSpc>
            <a:spcBef>
              <a:spcPct val="0"/>
            </a:spcBef>
            <a:spcAft>
              <a:spcPct val="15000"/>
            </a:spcAft>
            <a:buNone/>
          </a:pPr>
          <a:endParaRPr lang="en-US" sz="1000" kern="1200" dirty="0"/>
        </a:p>
        <a:p>
          <a:pPr marL="57150" lvl="1" indent="-57150" algn="l" defTabSz="444500">
            <a:lnSpc>
              <a:spcPct val="90000"/>
            </a:lnSpc>
            <a:spcBef>
              <a:spcPct val="0"/>
            </a:spcBef>
            <a:spcAft>
              <a:spcPct val="15000"/>
            </a:spcAft>
            <a:buNone/>
          </a:pPr>
          <a:r>
            <a:rPr lang="en-US" sz="1000" b="0" i="0" kern="1200" baseline="0" dirty="0"/>
            <a:t>HUD requires that a tenant be offered permanent displacement assistance if they will be displaced beyond 12 months. Tenants may be given the opportunity to:</a:t>
          </a:r>
          <a:endParaRPr lang="en-US" sz="1000" kern="1200" dirty="0"/>
        </a:p>
        <a:p>
          <a:pPr marL="114300" lvl="2" indent="-57150" algn="l" defTabSz="444500">
            <a:lnSpc>
              <a:spcPct val="90000"/>
            </a:lnSpc>
            <a:spcBef>
              <a:spcPct val="0"/>
            </a:spcBef>
            <a:spcAft>
              <a:spcPct val="15000"/>
            </a:spcAft>
            <a:buChar char="•"/>
          </a:pPr>
          <a:r>
            <a:rPr lang="en-US" sz="1000" b="0" i="0" kern="1200" baseline="0" dirty="0"/>
            <a:t>Continue to remain temporarily relocated for an agreed period;</a:t>
          </a:r>
          <a:endParaRPr lang="en-US" sz="1000" kern="1200" dirty="0"/>
        </a:p>
        <a:p>
          <a:pPr marL="114300" lvl="2" indent="-57150" algn="l" defTabSz="444500">
            <a:lnSpc>
              <a:spcPct val="90000"/>
            </a:lnSpc>
            <a:spcBef>
              <a:spcPct val="0"/>
            </a:spcBef>
            <a:spcAft>
              <a:spcPct val="15000"/>
            </a:spcAft>
            <a:buChar char="•"/>
          </a:pPr>
          <a:r>
            <a:rPr lang="en-US" sz="1000" b="0" i="0" kern="1200" baseline="0" dirty="0"/>
            <a:t>Permanently relocate to the unit which has been their temporary unit if it is available to do so; or</a:t>
          </a:r>
          <a:endParaRPr lang="en-US" sz="1000" kern="1200" dirty="0"/>
        </a:p>
        <a:p>
          <a:pPr marL="114300" lvl="2" indent="-57150" algn="l" defTabSz="444500">
            <a:lnSpc>
              <a:spcPct val="90000"/>
            </a:lnSpc>
            <a:spcBef>
              <a:spcPct val="0"/>
            </a:spcBef>
            <a:spcAft>
              <a:spcPct val="15000"/>
            </a:spcAft>
            <a:buChar char="•"/>
          </a:pPr>
          <a:r>
            <a:rPr lang="en-US" sz="1000" b="0" i="0" kern="1200" baseline="0" dirty="0"/>
            <a:t>Choose to permanently relocate elsewhere with URA advisory services. </a:t>
          </a:r>
          <a:endParaRPr lang="en-US" sz="1000" kern="1200" dirty="0"/>
        </a:p>
      </dsp:txBody>
      <dsp:txXfrm>
        <a:off x="7308342" y="617769"/>
        <a:ext cx="3203971" cy="34037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3C6D4-A766-41B1-BEC6-D3FFB849A195}">
      <dsp:nvSpPr>
        <dsp:cNvPr id="0" name=""/>
        <dsp:cNvSpPr/>
      </dsp:nvSpPr>
      <dsp:spPr>
        <a:xfrm>
          <a:off x="0" y="209725"/>
          <a:ext cx="5181600" cy="1764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291592" rIns="402150"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Community Development Block Grants (CDBG)</a:t>
          </a:r>
        </a:p>
        <a:p>
          <a:pPr marL="114300" lvl="1" indent="-114300" algn="l" defTabSz="622300">
            <a:lnSpc>
              <a:spcPct val="90000"/>
            </a:lnSpc>
            <a:spcBef>
              <a:spcPct val="0"/>
            </a:spcBef>
            <a:spcAft>
              <a:spcPct val="15000"/>
            </a:spcAft>
            <a:buChar char="•"/>
          </a:pPr>
          <a:r>
            <a:rPr lang="en-US" sz="1400" kern="1200"/>
            <a:t>CDBG-Disaster Recovery </a:t>
          </a:r>
        </a:p>
        <a:p>
          <a:pPr marL="114300" lvl="1" indent="-114300" algn="l" defTabSz="622300">
            <a:lnSpc>
              <a:spcPct val="90000"/>
            </a:lnSpc>
            <a:spcBef>
              <a:spcPct val="0"/>
            </a:spcBef>
            <a:spcAft>
              <a:spcPct val="15000"/>
            </a:spcAft>
            <a:buChar char="•"/>
          </a:pPr>
          <a:r>
            <a:rPr lang="en-US" sz="1400" kern="1200"/>
            <a:t>Section 108 Loan Guarantees</a:t>
          </a:r>
        </a:p>
        <a:p>
          <a:pPr marL="114300" lvl="1" indent="-114300" algn="l" defTabSz="622300">
            <a:lnSpc>
              <a:spcPct val="90000"/>
            </a:lnSpc>
            <a:spcBef>
              <a:spcPct val="0"/>
            </a:spcBef>
            <a:spcAft>
              <a:spcPct val="15000"/>
            </a:spcAft>
            <a:buChar char="•"/>
          </a:pPr>
          <a:r>
            <a:rPr lang="en-US" sz="1400" kern="1200" dirty="0"/>
            <a:t>HOME Investment Partnerships Program (HOME)</a:t>
          </a:r>
        </a:p>
        <a:p>
          <a:pPr marL="114300" lvl="1" indent="-114300" algn="l" defTabSz="622300">
            <a:lnSpc>
              <a:spcPct val="90000"/>
            </a:lnSpc>
            <a:spcBef>
              <a:spcPct val="0"/>
            </a:spcBef>
            <a:spcAft>
              <a:spcPct val="15000"/>
            </a:spcAft>
            <a:buChar char="•"/>
          </a:pPr>
          <a:r>
            <a:rPr lang="en-US" sz="1400" kern="1200"/>
            <a:t>Housing Trust Fund (HTF)</a:t>
          </a:r>
        </a:p>
        <a:p>
          <a:pPr marL="114300" lvl="1" indent="-114300" algn="l" defTabSz="622300">
            <a:lnSpc>
              <a:spcPct val="90000"/>
            </a:lnSpc>
            <a:spcBef>
              <a:spcPct val="0"/>
            </a:spcBef>
            <a:spcAft>
              <a:spcPct val="15000"/>
            </a:spcAft>
            <a:buChar char="•"/>
          </a:pPr>
          <a:r>
            <a:rPr lang="en-US" sz="1400" kern="1200"/>
            <a:t>Homeless Assistance Programs</a:t>
          </a:r>
        </a:p>
      </dsp:txBody>
      <dsp:txXfrm>
        <a:off x="0" y="209725"/>
        <a:ext cx="5181600" cy="1764000"/>
      </dsp:txXfrm>
    </dsp:sp>
    <dsp:sp modelId="{604F9510-2418-447D-97F6-E84AB441E12B}">
      <dsp:nvSpPr>
        <dsp:cNvPr id="0" name=""/>
        <dsp:cNvSpPr/>
      </dsp:nvSpPr>
      <dsp:spPr>
        <a:xfrm>
          <a:off x="259080" y="38452"/>
          <a:ext cx="3627120" cy="413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622300">
            <a:lnSpc>
              <a:spcPct val="90000"/>
            </a:lnSpc>
            <a:spcBef>
              <a:spcPct val="0"/>
            </a:spcBef>
            <a:spcAft>
              <a:spcPct val="35000"/>
            </a:spcAft>
            <a:buNone/>
          </a:pPr>
          <a:r>
            <a:rPr lang="en-US" sz="1400" kern="1200" dirty="0"/>
            <a:t>Community Planning &amp; Development</a:t>
          </a:r>
        </a:p>
      </dsp:txBody>
      <dsp:txXfrm>
        <a:off x="279255" y="58627"/>
        <a:ext cx="3586770" cy="372930"/>
      </dsp:txXfrm>
    </dsp:sp>
    <dsp:sp modelId="{EC0101B8-1340-48D3-9133-9B4D7EB22689}">
      <dsp:nvSpPr>
        <dsp:cNvPr id="0" name=""/>
        <dsp:cNvSpPr/>
      </dsp:nvSpPr>
      <dsp:spPr>
        <a:xfrm>
          <a:off x="0" y="2291332"/>
          <a:ext cx="5181600" cy="10584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291592" rIns="402150"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Choice Neighborhoods</a:t>
          </a:r>
        </a:p>
        <a:p>
          <a:pPr marL="114300" lvl="1" indent="-114300" algn="l" defTabSz="622300">
            <a:lnSpc>
              <a:spcPct val="90000"/>
            </a:lnSpc>
            <a:spcBef>
              <a:spcPct val="0"/>
            </a:spcBef>
            <a:spcAft>
              <a:spcPct val="15000"/>
            </a:spcAft>
            <a:buChar char="•"/>
          </a:pPr>
          <a:r>
            <a:rPr lang="en-US" sz="1400" kern="1200"/>
            <a:t>Capital Fund Program</a:t>
          </a:r>
        </a:p>
        <a:p>
          <a:pPr marL="114300" lvl="1" indent="-114300" algn="l" defTabSz="622300">
            <a:lnSpc>
              <a:spcPct val="90000"/>
            </a:lnSpc>
            <a:spcBef>
              <a:spcPct val="0"/>
            </a:spcBef>
            <a:spcAft>
              <a:spcPct val="15000"/>
            </a:spcAft>
            <a:buChar char="•"/>
          </a:pPr>
          <a:r>
            <a:rPr lang="en-US" sz="1400" kern="1200"/>
            <a:t>Project Based Voucher Program (PBV)</a:t>
          </a:r>
        </a:p>
      </dsp:txBody>
      <dsp:txXfrm>
        <a:off x="0" y="2291332"/>
        <a:ext cx="5181600" cy="1058400"/>
      </dsp:txXfrm>
    </dsp:sp>
    <dsp:sp modelId="{197DCCA4-ABD4-4D95-BBF8-ADDBD3A58053}">
      <dsp:nvSpPr>
        <dsp:cNvPr id="0" name=""/>
        <dsp:cNvSpPr/>
      </dsp:nvSpPr>
      <dsp:spPr>
        <a:xfrm>
          <a:off x="259080" y="2084692"/>
          <a:ext cx="3627120" cy="4132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622300">
            <a:lnSpc>
              <a:spcPct val="90000"/>
            </a:lnSpc>
            <a:spcBef>
              <a:spcPct val="0"/>
            </a:spcBef>
            <a:spcAft>
              <a:spcPct val="35000"/>
            </a:spcAft>
            <a:buNone/>
          </a:pPr>
          <a:r>
            <a:rPr lang="en-US" sz="1400" kern="1200"/>
            <a:t>Public Housing</a:t>
          </a:r>
        </a:p>
      </dsp:txBody>
      <dsp:txXfrm>
        <a:off x="279255" y="2104867"/>
        <a:ext cx="3586770" cy="372930"/>
      </dsp:txXfrm>
    </dsp:sp>
    <dsp:sp modelId="{1B190E4C-2A50-4570-9C69-778CF53F136D}">
      <dsp:nvSpPr>
        <dsp:cNvPr id="0" name=""/>
        <dsp:cNvSpPr/>
      </dsp:nvSpPr>
      <dsp:spPr>
        <a:xfrm>
          <a:off x="0" y="3631972"/>
          <a:ext cx="5181600" cy="81585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291592" rIns="402150"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Rental Assistance Demonstration (AD)</a:t>
          </a:r>
        </a:p>
        <a:p>
          <a:pPr marL="114300" lvl="1" indent="-114300" algn="l" defTabSz="622300">
            <a:lnSpc>
              <a:spcPct val="90000"/>
            </a:lnSpc>
            <a:spcBef>
              <a:spcPct val="0"/>
            </a:spcBef>
            <a:spcAft>
              <a:spcPct val="15000"/>
            </a:spcAft>
            <a:buChar char="•"/>
          </a:pPr>
          <a:r>
            <a:rPr lang="en-US" sz="1400" kern="1200"/>
            <a:t>Project Based Rental Assistance Program (PBRA)</a:t>
          </a:r>
        </a:p>
      </dsp:txBody>
      <dsp:txXfrm>
        <a:off x="0" y="3631972"/>
        <a:ext cx="5181600" cy="815850"/>
      </dsp:txXfrm>
    </dsp:sp>
    <dsp:sp modelId="{7CDD3DB4-0D48-4988-99FA-8419C36AC289}">
      <dsp:nvSpPr>
        <dsp:cNvPr id="0" name=""/>
        <dsp:cNvSpPr/>
      </dsp:nvSpPr>
      <dsp:spPr>
        <a:xfrm>
          <a:off x="259080" y="3425332"/>
          <a:ext cx="3627120" cy="4132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622300">
            <a:lnSpc>
              <a:spcPct val="90000"/>
            </a:lnSpc>
            <a:spcBef>
              <a:spcPct val="0"/>
            </a:spcBef>
            <a:spcAft>
              <a:spcPct val="35000"/>
            </a:spcAft>
            <a:buNone/>
          </a:pPr>
          <a:r>
            <a:rPr lang="en-US" sz="1400" kern="1200"/>
            <a:t>Housing</a:t>
          </a:r>
        </a:p>
      </dsp:txBody>
      <dsp:txXfrm>
        <a:off x="279255" y="3445507"/>
        <a:ext cx="3586770" cy="372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2630F-D912-49EB-BE24-DC54B9BC74C0}">
      <dsp:nvSpPr>
        <dsp:cNvPr id="0" name=""/>
        <dsp:cNvSpPr/>
      </dsp:nvSpPr>
      <dsp:spPr>
        <a:xfrm>
          <a:off x="5527" y="0"/>
          <a:ext cx="1063939" cy="9540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000" b="-2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105830-04AB-41FF-A2F1-190ED528B4F8}">
      <dsp:nvSpPr>
        <dsp:cNvPr id="0" name=""/>
        <dsp:cNvSpPr/>
      </dsp:nvSpPr>
      <dsp:spPr>
        <a:xfrm>
          <a:off x="5527" y="1122921"/>
          <a:ext cx="3135684" cy="42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00150">
            <a:lnSpc>
              <a:spcPct val="100000"/>
            </a:lnSpc>
            <a:spcBef>
              <a:spcPct val="0"/>
            </a:spcBef>
            <a:spcAft>
              <a:spcPct val="35000"/>
            </a:spcAft>
            <a:buNone/>
            <a:defRPr b="1"/>
          </a:pPr>
          <a:r>
            <a:rPr lang="en-US" sz="2700" kern="1200" dirty="0">
              <a:solidFill>
                <a:srgbClr val="00B050"/>
              </a:solidFill>
            </a:rPr>
            <a:t>Rehabilitation</a:t>
          </a:r>
        </a:p>
      </dsp:txBody>
      <dsp:txXfrm>
        <a:off x="5527" y="1122921"/>
        <a:ext cx="3135684" cy="424456"/>
      </dsp:txXfrm>
    </dsp:sp>
    <dsp:sp modelId="{89A91F7B-EFE9-4713-A87D-E885C757E4B9}">
      <dsp:nvSpPr>
        <dsp:cNvPr id="0" name=""/>
        <dsp:cNvSpPr/>
      </dsp:nvSpPr>
      <dsp:spPr>
        <a:xfrm>
          <a:off x="5527" y="1625912"/>
          <a:ext cx="3135684" cy="2725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ABC Park Apartments are being rehabilitated with federal funds. </a:t>
          </a:r>
        </a:p>
        <a:p>
          <a:pPr marL="0" lvl="0" indent="0" algn="l" defTabSz="755650">
            <a:lnSpc>
              <a:spcPct val="100000"/>
            </a:lnSpc>
            <a:spcBef>
              <a:spcPct val="0"/>
            </a:spcBef>
            <a:spcAft>
              <a:spcPct val="35000"/>
            </a:spcAft>
            <a:buNone/>
          </a:pPr>
          <a:r>
            <a:rPr lang="en-US" sz="1700" kern="1200" dirty="0">
              <a:solidFill>
                <a:srgbClr val="FF0000"/>
              </a:solidFill>
            </a:rPr>
            <a:t>Are those temporary or permanently relocated due to the rehabilitation entitled to protections under the URA?</a:t>
          </a:r>
        </a:p>
        <a:p>
          <a:pPr marL="0" lvl="0" indent="0" algn="l" defTabSz="755650">
            <a:lnSpc>
              <a:spcPct val="100000"/>
            </a:lnSpc>
            <a:spcBef>
              <a:spcPct val="0"/>
            </a:spcBef>
            <a:spcAft>
              <a:spcPct val="35000"/>
            </a:spcAft>
            <a:buNone/>
          </a:pPr>
          <a:r>
            <a:rPr lang="en-US" sz="1700" kern="1200" dirty="0">
              <a:solidFill>
                <a:srgbClr val="FF0000"/>
              </a:solidFill>
            </a:rPr>
            <a:t>What if the funds are used only to fund architectural and engineering costs?</a:t>
          </a:r>
        </a:p>
        <a:p>
          <a:pPr marL="0" lvl="0" indent="0" algn="l" defTabSz="755650">
            <a:lnSpc>
              <a:spcPct val="100000"/>
            </a:lnSpc>
            <a:spcBef>
              <a:spcPct val="0"/>
            </a:spcBef>
            <a:spcAft>
              <a:spcPct val="35000"/>
            </a:spcAft>
            <a:buNone/>
          </a:pPr>
          <a:endParaRPr lang="en-US" sz="1700" kern="1200" dirty="0"/>
        </a:p>
      </dsp:txBody>
      <dsp:txXfrm>
        <a:off x="5527" y="1625912"/>
        <a:ext cx="3135684" cy="2725425"/>
      </dsp:txXfrm>
    </dsp:sp>
    <dsp:sp modelId="{30A895BE-D43A-455B-B6E7-32419EEF0EFD}">
      <dsp:nvSpPr>
        <dsp:cNvPr id="0" name=""/>
        <dsp:cNvSpPr/>
      </dsp:nvSpPr>
      <dsp:spPr>
        <a:xfrm>
          <a:off x="3689957" y="0"/>
          <a:ext cx="1063939" cy="9540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000" b="-2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04909B-1AF0-46FB-90B4-D0DC141A9B65}">
      <dsp:nvSpPr>
        <dsp:cNvPr id="0" name=""/>
        <dsp:cNvSpPr/>
      </dsp:nvSpPr>
      <dsp:spPr>
        <a:xfrm>
          <a:off x="3689957" y="1122921"/>
          <a:ext cx="3135684" cy="42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00150">
            <a:lnSpc>
              <a:spcPct val="100000"/>
            </a:lnSpc>
            <a:spcBef>
              <a:spcPct val="0"/>
            </a:spcBef>
            <a:spcAft>
              <a:spcPct val="35000"/>
            </a:spcAft>
            <a:buNone/>
            <a:defRPr b="1"/>
          </a:pPr>
          <a:r>
            <a:rPr lang="en-US" sz="2700" kern="1200" dirty="0">
              <a:solidFill>
                <a:srgbClr val="00B050"/>
              </a:solidFill>
            </a:rPr>
            <a:t>New Construction</a:t>
          </a:r>
        </a:p>
      </dsp:txBody>
      <dsp:txXfrm>
        <a:off x="3689957" y="1122921"/>
        <a:ext cx="3135684" cy="424456"/>
      </dsp:txXfrm>
    </dsp:sp>
    <dsp:sp modelId="{66F52594-FBF6-4553-A8B2-8C2007B4C9BF}">
      <dsp:nvSpPr>
        <dsp:cNvPr id="0" name=""/>
        <dsp:cNvSpPr/>
      </dsp:nvSpPr>
      <dsp:spPr>
        <a:xfrm>
          <a:off x="3689957" y="1625912"/>
          <a:ext cx="3135684" cy="2725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ABC Housing is planning to use HOME funds to construct a multifamily project. </a:t>
          </a:r>
        </a:p>
        <a:p>
          <a:pPr marL="0" lvl="0" indent="0" algn="l" defTabSz="755650">
            <a:lnSpc>
              <a:spcPct val="100000"/>
            </a:lnSpc>
            <a:spcBef>
              <a:spcPct val="0"/>
            </a:spcBef>
            <a:spcAft>
              <a:spcPct val="35000"/>
            </a:spcAft>
            <a:buNone/>
          </a:pPr>
          <a:r>
            <a:rPr lang="en-US" sz="1700" kern="1200" dirty="0">
              <a:solidFill>
                <a:srgbClr val="FF0000"/>
              </a:solidFill>
            </a:rPr>
            <a:t>If land (vacant or otherwise) is acquired for any phase of the project, is the acquisition subject to the URA?</a:t>
          </a:r>
        </a:p>
        <a:p>
          <a:pPr marL="0" lvl="0" indent="0" algn="l" defTabSz="755650">
            <a:lnSpc>
              <a:spcPct val="100000"/>
            </a:lnSpc>
            <a:spcBef>
              <a:spcPct val="0"/>
            </a:spcBef>
            <a:spcAft>
              <a:spcPct val="35000"/>
            </a:spcAft>
            <a:buNone/>
          </a:pPr>
          <a:r>
            <a:rPr lang="en-US" sz="1700" kern="1200" dirty="0">
              <a:solidFill>
                <a:srgbClr val="FF0000"/>
              </a:solidFill>
            </a:rPr>
            <a:t>What if the funds are not used for the actual purchase?</a:t>
          </a:r>
        </a:p>
      </dsp:txBody>
      <dsp:txXfrm>
        <a:off x="3689957" y="1625912"/>
        <a:ext cx="3135684" cy="2725425"/>
      </dsp:txXfrm>
    </dsp:sp>
    <dsp:sp modelId="{07760C05-A608-4420-AAC0-BCD1E3118DE1}">
      <dsp:nvSpPr>
        <dsp:cNvPr id="0" name=""/>
        <dsp:cNvSpPr/>
      </dsp:nvSpPr>
      <dsp:spPr>
        <a:xfrm>
          <a:off x="7390649" y="8748"/>
          <a:ext cx="1031414" cy="9190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000" b="-2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434508-4F72-4E6C-B951-0F7126D4A127}">
      <dsp:nvSpPr>
        <dsp:cNvPr id="0" name=""/>
        <dsp:cNvSpPr/>
      </dsp:nvSpPr>
      <dsp:spPr>
        <a:xfrm>
          <a:off x="7374387" y="1114172"/>
          <a:ext cx="3135684" cy="42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00150">
            <a:lnSpc>
              <a:spcPct val="100000"/>
            </a:lnSpc>
            <a:spcBef>
              <a:spcPct val="0"/>
            </a:spcBef>
            <a:spcAft>
              <a:spcPct val="35000"/>
            </a:spcAft>
            <a:buNone/>
            <a:defRPr b="1"/>
          </a:pPr>
          <a:r>
            <a:rPr lang="en-US" sz="2700" kern="1200" dirty="0">
              <a:solidFill>
                <a:srgbClr val="00B050"/>
              </a:solidFill>
            </a:rPr>
            <a:t>Public Improvements</a:t>
          </a:r>
        </a:p>
      </dsp:txBody>
      <dsp:txXfrm>
        <a:off x="7374387" y="1114172"/>
        <a:ext cx="3135684" cy="424456"/>
      </dsp:txXfrm>
    </dsp:sp>
    <dsp:sp modelId="{77939B3F-BD13-439F-9DCC-E5001574CD91}">
      <dsp:nvSpPr>
        <dsp:cNvPr id="0" name=""/>
        <dsp:cNvSpPr/>
      </dsp:nvSpPr>
      <dsp:spPr>
        <a:xfrm>
          <a:off x="7374387" y="1617163"/>
          <a:ext cx="3135684" cy="2725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ABC City is using CDBG funds for stormwater improvements.</a:t>
          </a:r>
        </a:p>
        <a:p>
          <a:pPr marL="0" lvl="0" indent="0" algn="l" defTabSz="755650">
            <a:lnSpc>
              <a:spcPct val="100000"/>
            </a:lnSpc>
            <a:spcBef>
              <a:spcPct val="0"/>
            </a:spcBef>
            <a:spcAft>
              <a:spcPct val="35000"/>
            </a:spcAft>
            <a:buNone/>
          </a:pPr>
          <a:r>
            <a:rPr lang="en-US" sz="1700" kern="1200" dirty="0">
              <a:solidFill>
                <a:srgbClr val="FF0000"/>
              </a:solidFill>
            </a:rPr>
            <a:t>Is the acquisition of easements for the project subject to the URA?</a:t>
          </a:r>
        </a:p>
      </dsp:txBody>
      <dsp:txXfrm>
        <a:off x="7374387" y="1617163"/>
        <a:ext cx="3135684" cy="27254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F3C61-3859-4991-89D7-4AB69F3B473B}">
      <dsp:nvSpPr>
        <dsp:cNvPr id="0" name=""/>
        <dsp:cNvSpPr/>
      </dsp:nvSpPr>
      <dsp:spPr>
        <a:xfrm>
          <a:off x="0" y="25"/>
          <a:ext cx="6172199" cy="102960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Changes to the regulations were necessitated in part by the Moving Ahead for Progress in the 21st Century Act (MAP-21), enacted in 2012.</a:t>
          </a:r>
        </a:p>
      </dsp:txBody>
      <dsp:txXfrm>
        <a:off x="50261" y="50286"/>
        <a:ext cx="6071677" cy="929078"/>
      </dsp:txXfrm>
    </dsp:sp>
    <dsp:sp modelId="{D6B445F0-7B35-4E38-AEFE-6C5F90FE67FA}">
      <dsp:nvSpPr>
        <dsp:cNvPr id="0" name=""/>
        <dsp:cNvSpPr/>
      </dsp:nvSpPr>
      <dsp:spPr>
        <a:xfrm>
          <a:off x="0" y="1029625"/>
          <a:ext cx="6172199" cy="3843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15240" rIns="85344" bIns="15240" numCol="1" spcCol="1270" anchor="t" anchorCtr="0">
          <a:noAutofit/>
        </a:bodyPr>
        <a:lstStyle/>
        <a:p>
          <a:pPr marL="57150" lvl="1" indent="-57150" algn="l" defTabSz="488950">
            <a:lnSpc>
              <a:spcPct val="90000"/>
            </a:lnSpc>
            <a:spcBef>
              <a:spcPct val="0"/>
            </a:spcBef>
            <a:spcAft>
              <a:spcPct val="20000"/>
            </a:spcAft>
            <a:buChar char="•"/>
          </a:pPr>
          <a:endParaRPr lang="en-US" sz="1100" kern="1200" dirty="0"/>
        </a:p>
        <a:p>
          <a:pPr marL="114300" lvl="1" indent="-114300" algn="just" defTabSz="533400">
            <a:lnSpc>
              <a:spcPct val="90000"/>
            </a:lnSpc>
            <a:spcBef>
              <a:spcPct val="0"/>
            </a:spcBef>
            <a:spcAft>
              <a:spcPct val="20000"/>
            </a:spcAft>
            <a:buChar char="•"/>
          </a:pPr>
          <a:r>
            <a:rPr lang="en-US" sz="1200" kern="1200" dirty="0"/>
            <a:t>Increased benefit levels for displaced persons to account for inflation (resulting in a 33% increase in assistance).</a:t>
          </a:r>
        </a:p>
        <a:p>
          <a:pPr marL="114300" lvl="1" indent="-114300" algn="just" defTabSz="533400">
            <a:lnSpc>
              <a:spcPct val="90000"/>
            </a:lnSpc>
            <a:spcBef>
              <a:spcPct val="0"/>
            </a:spcBef>
            <a:spcAft>
              <a:spcPct val="20000"/>
            </a:spcAft>
            <a:buChar char="•"/>
          </a:pPr>
          <a:r>
            <a:rPr lang="en-US" sz="1200" kern="1200" dirty="0"/>
            <a:t>Now permits other certified mail options, as well as electronic delivery of notices, and allows property owners to designate an authorized representative to receive notifications on their behalf.</a:t>
          </a:r>
        </a:p>
        <a:p>
          <a:pPr marL="114300" lvl="1" indent="-114300" algn="just" defTabSz="533400">
            <a:lnSpc>
              <a:spcPct val="90000"/>
            </a:lnSpc>
            <a:spcBef>
              <a:spcPct val="0"/>
            </a:spcBef>
            <a:spcAft>
              <a:spcPct val="20000"/>
            </a:spcAft>
            <a:buChar char="•"/>
          </a:pPr>
          <a:r>
            <a:rPr lang="en-US" sz="1200" kern="1200" dirty="0"/>
            <a:t>Increased waiver valuation thresholds for property acquisitions with an estimated fair market value from $10,000 to $15,000 for the first tier and $25,000 to $35,000 for the second tier. 46 CFR 24.102(c)(2).</a:t>
          </a:r>
        </a:p>
        <a:p>
          <a:pPr marL="114300" lvl="1" indent="-114300" algn="just" defTabSz="533400">
            <a:lnSpc>
              <a:spcPct val="90000"/>
            </a:lnSpc>
            <a:spcBef>
              <a:spcPct val="0"/>
            </a:spcBef>
            <a:spcAft>
              <a:spcPct val="20000"/>
            </a:spcAft>
            <a:buChar char="•"/>
          </a:pPr>
          <a:r>
            <a:rPr lang="en-US" sz="1200" kern="1200" dirty="0"/>
            <a:t>Enhanced relocation planning by federal agencies to better plan projects, be more proactive in identifying potential challenges, and streamline solutions/reduce disruptions for displaced families and businesses.</a:t>
          </a:r>
        </a:p>
        <a:p>
          <a:pPr marL="114300" lvl="1" indent="-114300" algn="just" defTabSz="533400">
            <a:lnSpc>
              <a:spcPct val="90000"/>
            </a:lnSpc>
            <a:spcBef>
              <a:spcPct val="0"/>
            </a:spcBef>
            <a:spcAft>
              <a:spcPct val="20000"/>
            </a:spcAft>
            <a:buChar char="•"/>
          </a:pPr>
          <a:r>
            <a:rPr lang="en-US" sz="1200" kern="1200" dirty="0"/>
            <a:t>Rental replacement dwelling application fees or credit reports required to lease a replacement dwelling now clearly constitute moving expenses that are eligible for reimbursement (up to $1,000). </a:t>
          </a:r>
        </a:p>
        <a:p>
          <a:pPr marL="114300" lvl="1" indent="-114300" algn="just" defTabSz="533400">
            <a:lnSpc>
              <a:spcPct val="90000"/>
            </a:lnSpc>
            <a:spcBef>
              <a:spcPct val="0"/>
            </a:spcBef>
            <a:spcAft>
              <a:spcPct val="20000"/>
            </a:spcAft>
            <a:buChar char="•"/>
          </a:pPr>
          <a:r>
            <a:rPr lang="en-US" sz="1200" kern="1200" dirty="0"/>
            <a:t>Previously, persons who were temporarily relocated (less than one year of relocation from a project site) were not considered under the definition of “displaced person.”</a:t>
          </a:r>
        </a:p>
        <a:p>
          <a:pPr marL="114300" lvl="1" indent="-114300" algn="just" defTabSz="533400">
            <a:lnSpc>
              <a:spcPct val="90000"/>
            </a:lnSpc>
            <a:spcBef>
              <a:spcPct val="0"/>
            </a:spcBef>
            <a:spcAft>
              <a:spcPct val="20000"/>
            </a:spcAft>
            <a:buChar char="•"/>
          </a:pPr>
          <a:r>
            <a:rPr lang="en-US" sz="1200" b="0" i="0" kern="1200" dirty="0"/>
            <a:t>Updates include temporarily relocated persons under the definition of “displaced person” and provide clarity on administering URA relocation assistance to these persons.</a:t>
          </a:r>
          <a:endParaRPr lang="en-US" sz="1200" kern="1200" dirty="0"/>
        </a:p>
      </dsp:txBody>
      <dsp:txXfrm>
        <a:off x="0" y="1029625"/>
        <a:ext cx="6172199" cy="38439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CC9D2-583F-4FED-888C-C5EF9078B295}">
      <dsp:nvSpPr>
        <dsp:cNvPr id="0" name=""/>
        <dsp:cNvSpPr/>
      </dsp:nvSpPr>
      <dsp:spPr>
        <a:xfrm>
          <a:off x="0" y="1471230"/>
          <a:ext cx="2800808" cy="177851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6C1960F-6F76-4B40-B81E-38A397C6A2EB}">
      <dsp:nvSpPr>
        <dsp:cNvPr id="0" name=""/>
        <dsp:cNvSpPr/>
      </dsp:nvSpPr>
      <dsp:spPr>
        <a:xfrm>
          <a:off x="311200" y="1766871"/>
          <a:ext cx="2800808" cy="177851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HUD funded projects sometimes require the acquisition of real property by voluntary or involuntary means. </a:t>
          </a:r>
        </a:p>
      </dsp:txBody>
      <dsp:txXfrm>
        <a:off x="363291" y="1818962"/>
        <a:ext cx="2696626" cy="1674331"/>
      </dsp:txXfrm>
    </dsp:sp>
    <dsp:sp modelId="{8CB3D44C-EF2F-4276-97F5-9A03BFD44526}">
      <dsp:nvSpPr>
        <dsp:cNvPr id="0" name=""/>
        <dsp:cNvSpPr/>
      </dsp:nvSpPr>
      <dsp:spPr>
        <a:xfrm>
          <a:off x="3423210" y="1471230"/>
          <a:ext cx="2800808" cy="177851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F4C356E-24F0-470A-A2E1-7803A05DF13E}">
      <dsp:nvSpPr>
        <dsp:cNvPr id="0" name=""/>
        <dsp:cNvSpPr/>
      </dsp:nvSpPr>
      <dsp:spPr>
        <a:xfrm>
          <a:off x="3734411" y="1766871"/>
          <a:ext cx="2800808" cy="177851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Under the URA, an acquisition is considered involuntary when an agency acquires property under threat or use of eminent domain. </a:t>
          </a:r>
        </a:p>
      </dsp:txBody>
      <dsp:txXfrm>
        <a:off x="3786502" y="1818962"/>
        <a:ext cx="2696626" cy="1674331"/>
      </dsp:txXfrm>
    </dsp:sp>
    <dsp:sp modelId="{F47A2905-5F7E-4060-9B77-31B9E4FF68B4}">
      <dsp:nvSpPr>
        <dsp:cNvPr id="0" name=""/>
        <dsp:cNvSpPr/>
      </dsp:nvSpPr>
      <dsp:spPr>
        <a:xfrm>
          <a:off x="6846420" y="1471230"/>
          <a:ext cx="2800808" cy="177851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80D3DA3-E122-4C89-BECB-30833BEAFFAD}">
      <dsp:nvSpPr>
        <dsp:cNvPr id="0" name=""/>
        <dsp:cNvSpPr/>
      </dsp:nvSpPr>
      <dsp:spPr>
        <a:xfrm>
          <a:off x="7157621" y="1766871"/>
          <a:ext cx="2800808" cy="177851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Only involuntary acquisitions trigger the full acquisition requirements, while voluntary acquisitions do not. </a:t>
          </a:r>
        </a:p>
      </dsp:txBody>
      <dsp:txXfrm>
        <a:off x="7209712" y="1818962"/>
        <a:ext cx="2696626" cy="16743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E5E02-E5CC-4E44-9E36-1C88F0C76D57}">
      <dsp:nvSpPr>
        <dsp:cNvPr id="0" name=""/>
        <dsp:cNvSpPr/>
      </dsp:nvSpPr>
      <dsp:spPr>
        <a:xfrm>
          <a:off x="426698" y="162456"/>
          <a:ext cx="456996" cy="4569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78DC1A-D80E-4DB7-B4DF-824B3A78AF04}">
      <dsp:nvSpPr>
        <dsp:cNvPr id="0" name=""/>
        <dsp:cNvSpPr/>
      </dsp:nvSpPr>
      <dsp:spPr>
        <a:xfrm>
          <a:off x="2344" y="803509"/>
          <a:ext cx="1305703" cy="440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Appraisal</a:t>
          </a:r>
        </a:p>
      </dsp:txBody>
      <dsp:txXfrm>
        <a:off x="2344" y="803509"/>
        <a:ext cx="1305703" cy="440674"/>
      </dsp:txXfrm>
    </dsp:sp>
    <dsp:sp modelId="{5E49B73C-9DC1-44B0-9896-87224E13C7CE}">
      <dsp:nvSpPr>
        <dsp:cNvPr id="0" name=""/>
        <dsp:cNvSpPr/>
      </dsp:nvSpPr>
      <dsp:spPr>
        <a:xfrm>
          <a:off x="2344" y="1329791"/>
          <a:ext cx="1305703" cy="3113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The URA specifies a process to accomplish the standard of paying just compensation as required by the Constitution. A qualified appraiser must estimate the fair market value of the property throughout the appraisal process.</a:t>
          </a:r>
        </a:p>
      </dsp:txBody>
      <dsp:txXfrm>
        <a:off x="2344" y="1329791"/>
        <a:ext cx="1305703" cy="3113043"/>
      </dsp:txXfrm>
    </dsp:sp>
    <dsp:sp modelId="{0AF7C1BD-E2AC-426D-97AF-378BA12F7EE6}">
      <dsp:nvSpPr>
        <dsp:cNvPr id="0" name=""/>
        <dsp:cNvSpPr/>
      </dsp:nvSpPr>
      <dsp:spPr>
        <a:xfrm>
          <a:off x="1960899" y="162456"/>
          <a:ext cx="456996" cy="4569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C40069-A933-4BBF-94A3-B916395C2CA9}">
      <dsp:nvSpPr>
        <dsp:cNvPr id="0" name=""/>
        <dsp:cNvSpPr/>
      </dsp:nvSpPr>
      <dsp:spPr>
        <a:xfrm>
          <a:off x="1536546" y="803509"/>
          <a:ext cx="1305703" cy="440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Review Appraisal</a:t>
          </a:r>
        </a:p>
      </dsp:txBody>
      <dsp:txXfrm>
        <a:off x="1536546" y="803509"/>
        <a:ext cx="1305703" cy="440674"/>
      </dsp:txXfrm>
    </dsp:sp>
    <dsp:sp modelId="{49B22842-7655-4EDC-AACF-6D82AF61867E}">
      <dsp:nvSpPr>
        <dsp:cNvPr id="0" name=""/>
        <dsp:cNvSpPr/>
      </dsp:nvSpPr>
      <dsp:spPr>
        <a:xfrm>
          <a:off x="1536546" y="1329791"/>
          <a:ext cx="1305703" cy="3113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The appraisal must be reviewed by a qualified review appraiser for consistency and reasonableness, and to ensure it meets all standards.</a:t>
          </a:r>
        </a:p>
      </dsp:txBody>
      <dsp:txXfrm>
        <a:off x="1536546" y="1329791"/>
        <a:ext cx="1305703" cy="3113043"/>
      </dsp:txXfrm>
    </dsp:sp>
    <dsp:sp modelId="{6C1B94C8-9A97-4171-8BC6-0D2DCDA55742}">
      <dsp:nvSpPr>
        <dsp:cNvPr id="0" name=""/>
        <dsp:cNvSpPr/>
      </dsp:nvSpPr>
      <dsp:spPr>
        <a:xfrm>
          <a:off x="3495100" y="162456"/>
          <a:ext cx="456996" cy="4569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FC5C40-C617-4B2A-902F-FBD33155AFBA}">
      <dsp:nvSpPr>
        <dsp:cNvPr id="0" name=""/>
        <dsp:cNvSpPr/>
      </dsp:nvSpPr>
      <dsp:spPr>
        <a:xfrm>
          <a:off x="3070747" y="803509"/>
          <a:ext cx="1305703" cy="440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Just compensation</a:t>
          </a:r>
        </a:p>
      </dsp:txBody>
      <dsp:txXfrm>
        <a:off x="3070747" y="803509"/>
        <a:ext cx="1305703" cy="440674"/>
      </dsp:txXfrm>
    </dsp:sp>
    <dsp:sp modelId="{C9CB571F-DD1B-48C7-BDAC-47AE8843CBB9}">
      <dsp:nvSpPr>
        <dsp:cNvPr id="0" name=""/>
        <dsp:cNvSpPr/>
      </dsp:nvSpPr>
      <dsp:spPr>
        <a:xfrm>
          <a:off x="3070747" y="1329791"/>
          <a:ext cx="1305703" cy="3113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Agencies must establish the amount of just compensation to offer the property owner, which cannot be less than the approved appraisal amount. An authorized agency employee must set the amount to be offered.</a:t>
          </a:r>
        </a:p>
      </dsp:txBody>
      <dsp:txXfrm>
        <a:off x="3070747" y="1329791"/>
        <a:ext cx="1305703" cy="3113043"/>
      </dsp:txXfrm>
    </dsp:sp>
    <dsp:sp modelId="{C35E721C-79A6-4426-9F56-9BDBD4750B8F}">
      <dsp:nvSpPr>
        <dsp:cNvPr id="0" name=""/>
        <dsp:cNvSpPr/>
      </dsp:nvSpPr>
      <dsp:spPr>
        <a:xfrm>
          <a:off x="5029301" y="162456"/>
          <a:ext cx="456996" cy="4569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DB7AF4-DF9E-4453-96BA-6B2B1B71D554}">
      <dsp:nvSpPr>
        <dsp:cNvPr id="0" name=""/>
        <dsp:cNvSpPr/>
      </dsp:nvSpPr>
      <dsp:spPr>
        <a:xfrm>
          <a:off x="4604948" y="803509"/>
          <a:ext cx="1305703" cy="440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Written Offer</a:t>
          </a:r>
        </a:p>
      </dsp:txBody>
      <dsp:txXfrm>
        <a:off x="4604948" y="803509"/>
        <a:ext cx="1305703" cy="440674"/>
      </dsp:txXfrm>
    </dsp:sp>
    <dsp:sp modelId="{0AEAA5D0-ACFC-408C-BA62-3001B326DFAC}">
      <dsp:nvSpPr>
        <dsp:cNvPr id="0" name=""/>
        <dsp:cNvSpPr/>
      </dsp:nvSpPr>
      <dsp:spPr>
        <a:xfrm>
          <a:off x="4604948" y="1329791"/>
          <a:ext cx="1305703" cy="3113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Agencies must make a written offer to the property owner for the just compensation amount. A verbal offer does not meet the URA requirements.</a:t>
          </a:r>
        </a:p>
      </dsp:txBody>
      <dsp:txXfrm>
        <a:off x="4604948" y="1329791"/>
        <a:ext cx="1305703" cy="3113043"/>
      </dsp:txXfrm>
    </dsp:sp>
    <dsp:sp modelId="{039069EE-D97D-46BC-82A9-A0D54025AA5C}">
      <dsp:nvSpPr>
        <dsp:cNvPr id="0" name=""/>
        <dsp:cNvSpPr/>
      </dsp:nvSpPr>
      <dsp:spPr>
        <a:xfrm>
          <a:off x="6563503" y="162456"/>
          <a:ext cx="456996" cy="45699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18B0AF-FCBB-4F77-9D2D-ECA4E03EF6D9}">
      <dsp:nvSpPr>
        <dsp:cNvPr id="0" name=""/>
        <dsp:cNvSpPr/>
      </dsp:nvSpPr>
      <dsp:spPr>
        <a:xfrm>
          <a:off x="6139149" y="803509"/>
          <a:ext cx="1305703" cy="440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Negotiations</a:t>
          </a:r>
        </a:p>
      </dsp:txBody>
      <dsp:txXfrm>
        <a:off x="6139149" y="803509"/>
        <a:ext cx="1305703" cy="440674"/>
      </dsp:txXfrm>
    </dsp:sp>
    <dsp:sp modelId="{3FFD2889-5DE4-42A9-8AB8-F1F204954479}">
      <dsp:nvSpPr>
        <dsp:cNvPr id="0" name=""/>
        <dsp:cNvSpPr/>
      </dsp:nvSpPr>
      <dsp:spPr>
        <a:xfrm>
          <a:off x="6139149" y="1329791"/>
          <a:ext cx="1305703" cy="3113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After the agency makes the offer, a reasonable period of negotiations should occur where the property owner can review the offer, ask questions, accept or reject the offer, or make a counteroffer. Agencies may pay more than the amount established by using an administrative settlement if it is reasonable, prudent, and in the public’s interest. </a:t>
          </a:r>
        </a:p>
      </dsp:txBody>
      <dsp:txXfrm>
        <a:off x="6139149" y="1329791"/>
        <a:ext cx="1305703" cy="3113043"/>
      </dsp:txXfrm>
    </dsp:sp>
    <dsp:sp modelId="{2C4D8448-1C13-4C32-9DDF-72B41D204678}">
      <dsp:nvSpPr>
        <dsp:cNvPr id="0" name=""/>
        <dsp:cNvSpPr/>
      </dsp:nvSpPr>
      <dsp:spPr>
        <a:xfrm>
          <a:off x="8097704" y="162456"/>
          <a:ext cx="456996" cy="45699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0055B9-27C1-43F4-8B2F-FA7C7BCD33E3}">
      <dsp:nvSpPr>
        <dsp:cNvPr id="0" name=""/>
        <dsp:cNvSpPr/>
      </dsp:nvSpPr>
      <dsp:spPr>
        <a:xfrm>
          <a:off x="7673350" y="803509"/>
          <a:ext cx="1305703" cy="440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YES</a:t>
          </a:r>
        </a:p>
      </dsp:txBody>
      <dsp:txXfrm>
        <a:off x="7673350" y="803509"/>
        <a:ext cx="1305703" cy="440674"/>
      </dsp:txXfrm>
    </dsp:sp>
    <dsp:sp modelId="{B988B210-FEAB-44AB-8087-E572B9A247C1}">
      <dsp:nvSpPr>
        <dsp:cNvPr id="0" name=""/>
        <dsp:cNvSpPr/>
      </dsp:nvSpPr>
      <dsp:spPr>
        <a:xfrm>
          <a:off x="7673350" y="1329791"/>
          <a:ext cx="1305703" cy="3113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If negotiations are successful, you proceed to closing. </a:t>
          </a:r>
        </a:p>
      </dsp:txBody>
      <dsp:txXfrm>
        <a:off x="7673350" y="1329791"/>
        <a:ext cx="1305703" cy="3113043"/>
      </dsp:txXfrm>
    </dsp:sp>
    <dsp:sp modelId="{D99CD8E6-ABA1-44E5-8467-89FAA298EB42}">
      <dsp:nvSpPr>
        <dsp:cNvPr id="0" name=""/>
        <dsp:cNvSpPr/>
      </dsp:nvSpPr>
      <dsp:spPr>
        <a:xfrm>
          <a:off x="9631905" y="162456"/>
          <a:ext cx="456996" cy="45699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5F4EB1-65FB-41AE-B82B-C90440B66C5F}">
      <dsp:nvSpPr>
        <dsp:cNvPr id="0" name=""/>
        <dsp:cNvSpPr/>
      </dsp:nvSpPr>
      <dsp:spPr>
        <a:xfrm>
          <a:off x="9207551" y="803509"/>
          <a:ext cx="1305703" cy="440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NO</a:t>
          </a:r>
        </a:p>
      </dsp:txBody>
      <dsp:txXfrm>
        <a:off x="9207551" y="803509"/>
        <a:ext cx="1305703" cy="440674"/>
      </dsp:txXfrm>
    </dsp:sp>
    <dsp:sp modelId="{14E2DCC0-95F7-4B87-9003-F4C3B02B3AE6}">
      <dsp:nvSpPr>
        <dsp:cNvPr id="0" name=""/>
        <dsp:cNvSpPr/>
      </dsp:nvSpPr>
      <dsp:spPr>
        <a:xfrm>
          <a:off x="9207551" y="1329791"/>
          <a:ext cx="1305703" cy="3113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If negotiations are not successful, agencies with eminent domain authority may choose condemnation, but agencies without it must walk away. </a:t>
          </a:r>
        </a:p>
      </dsp:txBody>
      <dsp:txXfrm>
        <a:off x="9207551" y="1329791"/>
        <a:ext cx="1305703" cy="31130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10AFB-73A0-4D8B-99B7-DEB5FE6FD03A}">
      <dsp:nvSpPr>
        <dsp:cNvPr id="0" name=""/>
        <dsp:cNvSpPr/>
      </dsp:nvSpPr>
      <dsp:spPr>
        <a:xfrm>
          <a:off x="0" y="1009269"/>
          <a:ext cx="10515600" cy="945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49936" rIns="816127" bIns="85344" numCol="1" spcCol="1270" anchor="t" anchorCtr="0">
          <a:noAutofit/>
        </a:bodyPr>
        <a:lstStyle/>
        <a:p>
          <a:pPr marL="114300" lvl="1" indent="-114300" algn="l" defTabSz="533400">
            <a:lnSpc>
              <a:spcPct val="100000"/>
            </a:lnSpc>
            <a:spcBef>
              <a:spcPct val="0"/>
            </a:spcBef>
            <a:spcAft>
              <a:spcPct val="15000"/>
            </a:spcAft>
            <a:buChar char="•"/>
          </a:pPr>
          <a:r>
            <a:rPr lang="en-US" sz="1200" kern="1200" dirty="0"/>
            <a:t>The owner is donating the property and releases the agency from its obligation to appraiser; or </a:t>
          </a:r>
        </a:p>
        <a:p>
          <a:pPr marL="114300" lvl="1" indent="-114300" algn="l" defTabSz="533400">
            <a:lnSpc>
              <a:spcPct val="100000"/>
            </a:lnSpc>
            <a:spcBef>
              <a:spcPct val="0"/>
            </a:spcBef>
            <a:spcAft>
              <a:spcPct val="15000"/>
            </a:spcAft>
            <a:buChar char="•"/>
          </a:pPr>
          <a:r>
            <a:rPr lang="en-US" sz="1200" kern="1200" dirty="0"/>
            <a:t>It is determined it is unnecessary to appraise due to the low-market value and the acquisition will not be complex.</a:t>
          </a:r>
        </a:p>
        <a:p>
          <a:pPr marL="228600" lvl="2" indent="-114300" algn="l" defTabSz="533400">
            <a:lnSpc>
              <a:spcPct val="90000"/>
            </a:lnSpc>
            <a:spcBef>
              <a:spcPct val="0"/>
            </a:spcBef>
            <a:spcAft>
              <a:spcPct val="15000"/>
            </a:spcAft>
            <a:buChar char="•"/>
          </a:pPr>
          <a:r>
            <a:rPr lang="en-US" sz="1200" kern="1200" dirty="0"/>
            <a:t>Estimated at $15,000 or less based on available data, but if owner is given opportunity to appraise, this can be raised up to $35,000.</a:t>
          </a:r>
        </a:p>
      </dsp:txBody>
      <dsp:txXfrm>
        <a:off x="0" y="1009269"/>
        <a:ext cx="10515600" cy="945000"/>
      </dsp:txXfrm>
    </dsp:sp>
    <dsp:sp modelId="{D139196A-88F8-4CD5-B2CA-513E34863C96}">
      <dsp:nvSpPr>
        <dsp:cNvPr id="0" name=""/>
        <dsp:cNvSpPr/>
      </dsp:nvSpPr>
      <dsp:spPr>
        <a:xfrm>
          <a:off x="525780" y="832149"/>
          <a:ext cx="7360920" cy="3542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33400">
            <a:lnSpc>
              <a:spcPct val="90000"/>
            </a:lnSpc>
            <a:spcBef>
              <a:spcPct val="0"/>
            </a:spcBef>
            <a:spcAft>
              <a:spcPct val="35000"/>
            </a:spcAft>
            <a:buNone/>
          </a:pPr>
          <a:r>
            <a:rPr lang="en-US" sz="1200" kern="1200"/>
            <a:t>Not required if: </a:t>
          </a:r>
          <a:endParaRPr lang="en-US" sz="1200" kern="1200" dirty="0"/>
        </a:p>
      </dsp:txBody>
      <dsp:txXfrm>
        <a:off x="543073" y="849442"/>
        <a:ext cx="7326334" cy="319654"/>
      </dsp:txXfrm>
    </dsp:sp>
    <dsp:sp modelId="{DAA5A2BA-29D1-4807-B84B-10013B411B0C}">
      <dsp:nvSpPr>
        <dsp:cNvPr id="0" name=""/>
        <dsp:cNvSpPr/>
      </dsp:nvSpPr>
      <dsp:spPr>
        <a:xfrm>
          <a:off x="0" y="2196189"/>
          <a:ext cx="10515600" cy="1323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49936" rIns="816127" bIns="85344" numCol="1" spcCol="1270" anchor="t" anchorCtr="0">
          <a:noAutofit/>
        </a:bodyPr>
        <a:lstStyle/>
        <a:p>
          <a:pPr marL="114300" lvl="1" indent="-114300" algn="l" defTabSz="533400">
            <a:lnSpc>
              <a:spcPct val="100000"/>
            </a:lnSpc>
            <a:spcBef>
              <a:spcPct val="0"/>
            </a:spcBef>
            <a:spcAft>
              <a:spcPct val="15000"/>
            </a:spcAft>
            <a:buChar char="•"/>
          </a:pPr>
          <a:r>
            <a:rPr lang="en-US" sz="1200" kern="1200"/>
            <a:t>Waivers are not appraisals. </a:t>
          </a:r>
        </a:p>
        <a:p>
          <a:pPr marL="114300" lvl="1" indent="-114300" algn="l" defTabSz="533400">
            <a:lnSpc>
              <a:spcPct val="100000"/>
            </a:lnSpc>
            <a:spcBef>
              <a:spcPct val="0"/>
            </a:spcBef>
            <a:spcAft>
              <a:spcPct val="15000"/>
            </a:spcAft>
            <a:buChar char="•"/>
          </a:pPr>
          <a:r>
            <a:rPr lang="en-US" sz="1200" kern="1200" dirty="0"/>
            <a:t>The individual conducting the waiver valuation must have a sufficient understanding of appraisal principles to interpret and understand local market indicators for preparing the waiver valuation.</a:t>
          </a:r>
        </a:p>
        <a:p>
          <a:pPr marL="114300" lvl="1" indent="-114300" algn="l" defTabSz="533400">
            <a:lnSpc>
              <a:spcPct val="100000"/>
            </a:lnSpc>
            <a:spcBef>
              <a:spcPct val="0"/>
            </a:spcBef>
            <a:spcAft>
              <a:spcPct val="15000"/>
            </a:spcAft>
            <a:buChar char="•"/>
          </a:pPr>
          <a:r>
            <a:rPr lang="en-US" sz="1200" kern="1200" dirty="0"/>
            <a:t>A waiver valuation does not require the property owner be offered the right to accompany the person doing the waiver valuation during any inspection of the property nor a formal appraisal review.</a:t>
          </a:r>
        </a:p>
      </dsp:txBody>
      <dsp:txXfrm>
        <a:off x="0" y="2196189"/>
        <a:ext cx="10515600" cy="1323000"/>
      </dsp:txXfrm>
    </dsp:sp>
    <dsp:sp modelId="{3B31E7C2-A404-408C-94F9-44F5B1D5E70D}">
      <dsp:nvSpPr>
        <dsp:cNvPr id="0" name=""/>
        <dsp:cNvSpPr/>
      </dsp:nvSpPr>
      <dsp:spPr>
        <a:xfrm>
          <a:off x="525780" y="2019069"/>
          <a:ext cx="7360920" cy="3542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33400">
            <a:lnSpc>
              <a:spcPct val="90000"/>
            </a:lnSpc>
            <a:spcBef>
              <a:spcPct val="0"/>
            </a:spcBef>
            <a:spcAft>
              <a:spcPct val="35000"/>
            </a:spcAft>
            <a:buNone/>
          </a:pPr>
          <a:r>
            <a:rPr lang="en-US" sz="1200" kern="1200"/>
            <a:t>If appraisal is unnecessary, then a waiver evaluation is necessary unless the owner elects to do an appraisal.</a:t>
          </a:r>
        </a:p>
      </dsp:txBody>
      <dsp:txXfrm>
        <a:off x="543073" y="2036362"/>
        <a:ext cx="7326334" cy="31965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A50A35D-A1AE-CA49-B964-74B78C4CA21D}" type="datetimeFigureOut">
              <a:rPr lang="en-US" smtClean="0"/>
              <a:t>4/13/2026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4369D15-6152-574C-9409-41920B8BE1C6}" type="slidenum">
              <a:rPr lang="en-US" smtClean="0"/>
              <a:t>‹#›</a:t>
            </a:fld>
            <a:endParaRPr lang="en-US" dirty="0"/>
          </a:p>
        </p:txBody>
      </p:sp>
    </p:spTree>
    <p:extLst>
      <p:ext uri="{BB962C8B-B14F-4D97-AF65-F5344CB8AC3E}">
        <p14:creationId xmlns:p14="http://schemas.microsoft.com/office/powerpoint/2010/main" val="1948713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369D15-6152-574C-9409-41920B8BE1C6}" type="slidenum">
              <a:rPr lang="en-US" smtClean="0"/>
              <a:t>3</a:t>
            </a:fld>
            <a:endParaRPr lang="en-US" dirty="0"/>
          </a:p>
        </p:txBody>
      </p:sp>
    </p:spTree>
    <p:extLst>
      <p:ext uri="{BB962C8B-B14F-4D97-AF65-F5344CB8AC3E}">
        <p14:creationId xmlns:p14="http://schemas.microsoft.com/office/powerpoint/2010/main" val="3187148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D5D6D9">
            <a:alpha val="72941"/>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7C6A0-1454-3F9F-37F1-3CE06BC73C1A}"/>
              </a:ext>
            </a:extLst>
          </p:cNvPr>
          <p:cNvSpPr>
            <a:spLocks noGrp="1"/>
          </p:cNvSpPr>
          <p:nvPr>
            <p:ph type="ctrTitle" hasCustomPrompt="1"/>
          </p:nvPr>
        </p:nvSpPr>
        <p:spPr>
          <a:xfrm>
            <a:off x="826477" y="5123476"/>
            <a:ext cx="8229600" cy="689314"/>
          </a:xfrm>
        </p:spPr>
        <p:txBody>
          <a:bodyPr anchor="b">
            <a:normAutofit/>
          </a:bodyPr>
          <a:lstStyle>
            <a:lvl1pPr algn="l">
              <a:defRPr sz="4400">
                <a:solidFill>
                  <a:srgbClr val="4D4F53"/>
                </a:solidFill>
                <a:latin typeface="+mn-lt"/>
              </a:defRPr>
            </a:lvl1pPr>
          </a:lstStyle>
          <a:p>
            <a:r>
              <a:rPr lang="en-US" dirty="0"/>
              <a:t>PRESENTATION TITLE</a:t>
            </a:r>
          </a:p>
        </p:txBody>
      </p:sp>
      <p:sp>
        <p:nvSpPr>
          <p:cNvPr id="3" name="Subtitle 2">
            <a:extLst>
              <a:ext uri="{FF2B5EF4-FFF2-40B4-BE49-F238E27FC236}">
                <a16:creationId xmlns:a16="http://schemas.microsoft.com/office/drawing/2014/main" id="{9216CFD8-F9E7-6E6B-B26B-A02149533291}"/>
              </a:ext>
            </a:extLst>
          </p:cNvPr>
          <p:cNvSpPr>
            <a:spLocks noGrp="1"/>
          </p:cNvSpPr>
          <p:nvPr>
            <p:ph type="subTitle" idx="1" hasCustomPrompt="1"/>
          </p:nvPr>
        </p:nvSpPr>
        <p:spPr>
          <a:xfrm>
            <a:off x="838200" y="5861606"/>
            <a:ext cx="10515600" cy="590995"/>
          </a:xfrm>
        </p:spPr>
        <p:txBody>
          <a:bodyPr>
            <a:normAutofit/>
          </a:bodyPr>
          <a:lstStyle>
            <a:lvl1pPr marL="0" indent="0" algn="l">
              <a:buNone/>
              <a:defRPr sz="2800">
                <a:solidFill>
                  <a:srgbClr val="4D4F5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4" name="Text Placeholder 13">
            <a:extLst>
              <a:ext uri="{FF2B5EF4-FFF2-40B4-BE49-F238E27FC236}">
                <a16:creationId xmlns:a16="http://schemas.microsoft.com/office/drawing/2014/main" id="{2B03F0EE-C1A1-6615-DB1E-59CB583EBDA7}"/>
              </a:ext>
            </a:extLst>
          </p:cNvPr>
          <p:cNvSpPr>
            <a:spLocks noGrp="1"/>
          </p:cNvSpPr>
          <p:nvPr>
            <p:ph type="body" sz="quarter" idx="13" hasCustomPrompt="1"/>
          </p:nvPr>
        </p:nvSpPr>
        <p:spPr>
          <a:xfrm>
            <a:off x="826477" y="4758243"/>
            <a:ext cx="8229600" cy="339725"/>
          </a:xfrm>
        </p:spPr>
        <p:txBody>
          <a:bodyPr>
            <a:normAutofit/>
          </a:bodyPr>
          <a:lstStyle>
            <a:lvl1pPr marL="0" indent="0">
              <a:buNone/>
              <a:defRPr sz="2000">
                <a:solidFill>
                  <a:srgbClr val="4D4F53"/>
                </a:solidFill>
                <a:latin typeface="+mn-lt"/>
              </a:defRPr>
            </a:lvl1pPr>
          </a:lstStyle>
          <a:p>
            <a:pPr lvl="0"/>
            <a:r>
              <a:rPr lang="en-US" dirty="0"/>
              <a:t>DATE</a:t>
            </a:r>
          </a:p>
        </p:txBody>
      </p:sp>
      <p:sp>
        <p:nvSpPr>
          <p:cNvPr id="7" name="Rectangle 6">
            <a:extLst>
              <a:ext uri="{FF2B5EF4-FFF2-40B4-BE49-F238E27FC236}">
                <a16:creationId xmlns:a16="http://schemas.microsoft.com/office/drawing/2014/main" id="{8769122E-A17D-26E3-7DCE-38EF01331666}"/>
              </a:ext>
            </a:extLst>
          </p:cNvPr>
          <p:cNvSpPr/>
          <p:nvPr userDrawn="1"/>
        </p:nvSpPr>
        <p:spPr>
          <a:xfrm>
            <a:off x="-8614" y="0"/>
            <a:ext cx="320040" cy="6871289"/>
          </a:xfrm>
          <a:prstGeom prst="rect">
            <a:avLst/>
          </a:prstGeom>
          <a:solidFill>
            <a:srgbClr val="009B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font, graphics, typography, graphic design&#10;&#10;Description automatically generated">
            <a:extLst>
              <a:ext uri="{FF2B5EF4-FFF2-40B4-BE49-F238E27FC236}">
                <a16:creationId xmlns:a16="http://schemas.microsoft.com/office/drawing/2014/main" id="{2F81859E-1F78-913F-BC91-6552A3B95360}"/>
              </a:ext>
            </a:extLst>
          </p:cNvPr>
          <p:cNvPicPr>
            <a:picLocks noChangeAspect="1"/>
          </p:cNvPicPr>
          <p:nvPr userDrawn="1"/>
        </p:nvPicPr>
        <p:blipFill>
          <a:blip r:embed="rId2"/>
          <a:stretch>
            <a:fillRect/>
          </a:stretch>
        </p:blipFill>
        <p:spPr>
          <a:xfrm>
            <a:off x="9166034" y="4738158"/>
            <a:ext cx="2199489" cy="733163"/>
          </a:xfrm>
          <a:prstGeom prst="rect">
            <a:avLst/>
          </a:prstGeom>
        </p:spPr>
      </p:pic>
      <p:pic>
        <p:nvPicPr>
          <p:cNvPr id="13" name="Picture Placeholder 3"/>
          <p:cNvPicPr>
            <a:picLocks noChangeAspect="1"/>
          </p:cNvPicPr>
          <p:nvPr userDrawn="1"/>
        </p:nvPicPr>
        <p:blipFill>
          <a:blip r:embed="rId3">
            <a:extLst>
              <a:ext uri="{28A0092B-C50C-407E-A947-70E740481C1C}">
                <a14:useLocalDpi xmlns:a14="http://schemas.microsoft.com/office/drawing/2010/main" val="0"/>
              </a:ext>
            </a:extLst>
          </a:blip>
          <a:srcRect l="23" r="23"/>
          <a:stretch>
            <a:fillRect/>
          </a:stretch>
        </p:blipFill>
        <p:spPr>
          <a:xfrm>
            <a:off x="310896" y="0"/>
            <a:ext cx="11881104" cy="4507139"/>
          </a:xfrm>
          <a:prstGeom prst="rect">
            <a:avLst/>
          </a:prstGeom>
        </p:spPr>
      </p:pic>
      <p:sp>
        <p:nvSpPr>
          <p:cNvPr id="16" name="Rectangle 15">
            <a:extLst>
              <a:ext uri="{FF2B5EF4-FFF2-40B4-BE49-F238E27FC236}">
                <a16:creationId xmlns:a16="http://schemas.microsoft.com/office/drawing/2014/main" id="{02EB4B5E-F029-81A7-C424-CFD605663172}"/>
              </a:ext>
            </a:extLst>
          </p:cNvPr>
          <p:cNvSpPr/>
          <p:nvPr userDrawn="1"/>
        </p:nvSpPr>
        <p:spPr>
          <a:xfrm>
            <a:off x="309741" y="-1"/>
            <a:ext cx="11881104" cy="4507139"/>
          </a:xfrm>
          <a:prstGeom prst="rect">
            <a:avLst/>
          </a:prstGeom>
          <a:solidFill>
            <a:srgbClr val="009B48">
              <a:alpha val="2445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24DECF2-E445-3327-D995-949A280F4D9D}"/>
              </a:ext>
            </a:extLst>
          </p:cNvPr>
          <p:cNvSpPr txBox="1"/>
          <p:nvPr userDrawn="1"/>
        </p:nvSpPr>
        <p:spPr>
          <a:xfrm>
            <a:off x="826477" y="6501417"/>
            <a:ext cx="19138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mn-lt"/>
                <a:ea typeface="Calibri" panose="020F0502020204030204" pitchFamily="34" charset="0"/>
                <a:cs typeface="Times New Roman" panose="02020603050405020304" pitchFamily="18" charset="0"/>
              </a:rPr>
              <a:t>© 2024 Balch &amp; Bingham LLP</a:t>
            </a:r>
          </a:p>
        </p:txBody>
      </p:sp>
    </p:spTree>
    <p:extLst>
      <p:ext uri="{BB962C8B-B14F-4D97-AF65-F5344CB8AC3E}">
        <p14:creationId xmlns:p14="http://schemas.microsoft.com/office/powerpoint/2010/main" val="3278384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2CF6F-A78C-5B3E-A849-C60F3E32338C}"/>
              </a:ext>
            </a:extLst>
          </p:cNvPr>
          <p:cNvSpPr>
            <a:spLocks noGrp="1"/>
          </p:cNvSpPr>
          <p:nvPr>
            <p:ph type="title" hasCustomPrompt="1"/>
          </p:nvPr>
        </p:nvSpPr>
        <p:spPr>
          <a:xfrm>
            <a:off x="839788" y="365125"/>
            <a:ext cx="10515600" cy="1325563"/>
          </a:xfrm>
        </p:spPr>
        <p:txBody>
          <a:bodyPr/>
          <a:lstStyle>
            <a:lvl1pPr>
              <a:defRPr>
                <a:latin typeface="+mn-lt"/>
              </a:defRPr>
            </a:lvl1pPr>
          </a:lstStyle>
          <a:p>
            <a:r>
              <a:rPr lang="en-US" dirty="0"/>
              <a:t>CLICK TO ADD TITLE</a:t>
            </a:r>
          </a:p>
        </p:txBody>
      </p:sp>
      <p:sp>
        <p:nvSpPr>
          <p:cNvPr id="3" name="Text Placeholder 2">
            <a:extLst>
              <a:ext uri="{FF2B5EF4-FFF2-40B4-BE49-F238E27FC236}">
                <a16:creationId xmlns:a16="http://schemas.microsoft.com/office/drawing/2014/main" id="{B8C23A59-D6AF-4B7B-AA87-E0B46754DBC8}"/>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a:extLst>
              <a:ext uri="{FF2B5EF4-FFF2-40B4-BE49-F238E27FC236}">
                <a16:creationId xmlns:a16="http://schemas.microsoft.com/office/drawing/2014/main" id="{FD9B2FDD-C24D-8A4A-3BBB-9DE18C242227}"/>
              </a:ext>
            </a:extLst>
          </p:cNvPr>
          <p:cNvSpPr>
            <a:spLocks noGrp="1"/>
          </p:cNvSpPr>
          <p:nvPr>
            <p:ph sz="half" idx="2" hasCustomPrompt="1"/>
          </p:nvPr>
        </p:nvSpPr>
        <p:spPr>
          <a:xfrm>
            <a:off x="839788" y="2505075"/>
            <a:ext cx="5157787" cy="368458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A30F234-34CD-D0D5-CB92-C713AB8CB19F}"/>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6" name="Content Placeholder 5">
            <a:extLst>
              <a:ext uri="{FF2B5EF4-FFF2-40B4-BE49-F238E27FC236}">
                <a16:creationId xmlns:a16="http://schemas.microsoft.com/office/drawing/2014/main" id="{490CF6FF-EB23-4362-FDA0-8D66E854512E}"/>
              </a:ext>
            </a:extLst>
          </p:cNvPr>
          <p:cNvSpPr>
            <a:spLocks noGrp="1"/>
          </p:cNvSpPr>
          <p:nvPr>
            <p:ph sz="quarter" idx="4" hasCustomPrompt="1"/>
          </p:nvPr>
        </p:nvSpPr>
        <p:spPr>
          <a:xfrm>
            <a:off x="6172200" y="2505075"/>
            <a:ext cx="5183188" cy="368458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B35530F1-ED09-6112-0D4B-6B37A07DD363}"/>
              </a:ext>
            </a:extLst>
          </p:cNvPr>
          <p:cNvSpPr/>
          <p:nvPr userDrawn="1"/>
        </p:nvSpPr>
        <p:spPr>
          <a:xfrm>
            <a:off x="0" y="0"/>
            <a:ext cx="320040" cy="6871289"/>
          </a:xfrm>
          <a:prstGeom prst="rect">
            <a:avLst/>
          </a:prstGeom>
          <a:solidFill>
            <a:srgbClr val="009B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5000"/>
                    </a14:imgEffect>
                    <a14:imgEffect>
                      <a14:colorTemperature colorTemp="11200"/>
                    </a14:imgEffect>
                    <a14:imgEffect>
                      <a14:brightnessContrast contrast="12000"/>
                    </a14:imgEffect>
                  </a14:imgLayer>
                </a14:imgProps>
              </a:ext>
            </a:extLst>
          </a:blip>
          <a:srcRect t="21280" b="27327"/>
          <a:stretch/>
        </p:blipFill>
        <p:spPr>
          <a:xfrm>
            <a:off x="3660829" y="6569732"/>
            <a:ext cx="4889416" cy="183727"/>
          </a:xfrm>
          <a:prstGeom prst="rect">
            <a:avLst/>
          </a:prstGeom>
        </p:spPr>
      </p:pic>
      <p:sp>
        <p:nvSpPr>
          <p:cNvPr id="7" name="TextBox 6">
            <a:extLst>
              <a:ext uri="{FF2B5EF4-FFF2-40B4-BE49-F238E27FC236}">
                <a16:creationId xmlns:a16="http://schemas.microsoft.com/office/drawing/2014/main" id="{B44F69B1-C02A-7B6B-0167-023184FBF080}"/>
              </a:ext>
            </a:extLst>
          </p:cNvPr>
          <p:cNvSpPr txBox="1"/>
          <p:nvPr userDrawn="1"/>
        </p:nvSpPr>
        <p:spPr>
          <a:xfrm>
            <a:off x="826477" y="6501417"/>
            <a:ext cx="19138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mn-lt"/>
                <a:ea typeface="Calibri" panose="020F0502020204030204" pitchFamily="34" charset="0"/>
                <a:cs typeface="Times New Roman" panose="02020603050405020304" pitchFamily="18" charset="0"/>
              </a:rPr>
              <a:t>© 2024 Balch &amp; Bingham LLP</a:t>
            </a:r>
          </a:p>
        </p:txBody>
      </p:sp>
    </p:spTree>
    <p:extLst>
      <p:ext uri="{BB962C8B-B14F-4D97-AF65-F5344CB8AC3E}">
        <p14:creationId xmlns:p14="http://schemas.microsoft.com/office/powerpoint/2010/main" val="746991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F6DC1-4744-2DE5-BF5D-115DE8FF9DEF}"/>
              </a:ext>
            </a:extLst>
          </p:cNvPr>
          <p:cNvSpPr>
            <a:spLocks noGrp="1"/>
          </p:cNvSpPr>
          <p:nvPr>
            <p:ph type="title" hasCustomPrompt="1"/>
          </p:nvPr>
        </p:nvSpPr>
        <p:spPr/>
        <p:txBody>
          <a:bodyPr/>
          <a:lstStyle>
            <a:lvl1pPr>
              <a:defRPr>
                <a:latin typeface="+mn-lt"/>
              </a:defRPr>
            </a:lvl1pPr>
          </a:lstStyle>
          <a:p>
            <a:r>
              <a:rPr lang="en-US" dirty="0"/>
              <a:t>CLICK TO ADD TITLE</a:t>
            </a:r>
          </a:p>
        </p:txBody>
      </p:sp>
      <p:sp>
        <p:nvSpPr>
          <p:cNvPr id="7" name="Rectangle 6">
            <a:extLst>
              <a:ext uri="{FF2B5EF4-FFF2-40B4-BE49-F238E27FC236}">
                <a16:creationId xmlns:a16="http://schemas.microsoft.com/office/drawing/2014/main" id="{B35530F1-ED09-6112-0D4B-6B37A07DD363}"/>
              </a:ext>
            </a:extLst>
          </p:cNvPr>
          <p:cNvSpPr/>
          <p:nvPr userDrawn="1"/>
        </p:nvSpPr>
        <p:spPr>
          <a:xfrm>
            <a:off x="0" y="0"/>
            <a:ext cx="320040" cy="6871289"/>
          </a:xfrm>
          <a:prstGeom prst="rect">
            <a:avLst/>
          </a:prstGeom>
          <a:solidFill>
            <a:srgbClr val="009B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5000"/>
                    </a14:imgEffect>
                    <a14:imgEffect>
                      <a14:colorTemperature colorTemp="11200"/>
                    </a14:imgEffect>
                    <a14:imgEffect>
                      <a14:brightnessContrast contrast="12000"/>
                    </a14:imgEffect>
                  </a14:imgLayer>
                </a14:imgProps>
              </a:ext>
            </a:extLst>
          </a:blip>
          <a:srcRect t="21280" b="27327"/>
          <a:stretch/>
        </p:blipFill>
        <p:spPr>
          <a:xfrm>
            <a:off x="3660829" y="6569732"/>
            <a:ext cx="4889416" cy="183727"/>
          </a:xfrm>
          <a:prstGeom prst="rect">
            <a:avLst/>
          </a:prstGeom>
        </p:spPr>
      </p:pic>
      <p:sp>
        <p:nvSpPr>
          <p:cNvPr id="3" name="TextBox 2">
            <a:extLst>
              <a:ext uri="{FF2B5EF4-FFF2-40B4-BE49-F238E27FC236}">
                <a16:creationId xmlns:a16="http://schemas.microsoft.com/office/drawing/2014/main" id="{9FD85A9A-1750-81BE-BCEA-9838F19756E7}"/>
              </a:ext>
            </a:extLst>
          </p:cNvPr>
          <p:cNvSpPr txBox="1"/>
          <p:nvPr userDrawn="1"/>
        </p:nvSpPr>
        <p:spPr>
          <a:xfrm>
            <a:off x="826477" y="6501417"/>
            <a:ext cx="19138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mn-lt"/>
                <a:ea typeface="Calibri" panose="020F0502020204030204" pitchFamily="34" charset="0"/>
                <a:cs typeface="Times New Roman" panose="02020603050405020304" pitchFamily="18" charset="0"/>
              </a:rPr>
              <a:t>© 2024 Balch &amp; Bingham LLP</a:t>
            </a:r>
          </a:p>
        </p:txBody>
      </p:sp>
    </p:spTree>
    <p:extLst>
      <p:ext uri="{BB962C8B-B14F-4D97-AF65-F5344CB8AC3E}">
        <p14:creationId xmlns:p14="http://schemas.microsoft.com/office/powerpoint/2010/main" val="1616162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5000"/>
                    </a14:imgEffect>
                    <a14:imgEffect>
                      <a14:colorTemperature colorTemp="11200"/>
                    </a14:imgEffect>
                    <a14:imgEffect>
                      <a14:brightnessContrast contrast="12000"/>
                    </a14:imgEffect>
                  </a14:imgLayer>
                </a14:imgProps>
              </a:ext>
            </a:extLst>
          </a:blip>
          <a:srcRect t="21280" b="27327"/>
          <a:stretch/>
        </p:blipFill>
        <p:spPr>
          <a:xfrm>
            <a:off x="3660829" y="6569732"/>
            <a:ext cx="4889416" cy="183727"/>
          </a:xfrm>
          <a:prstGeom prst="rect">
            <a:avLst/>
          </a:prstGeom>
        </p:spPr>
      </p:pic>
      <p:sp>
        <p:nvSpPr>
          <p:cNvPr id="2" name="TextBox 1">
            <a:extLst>
              <a:ext uri="{FF2B5EF4-FFF2-40B4-BE49-F238E27FC236}">
                <a16:creationId xmlns:a16="http://schemas.microsoft.com/office/drawing/2014/main" id="{5B09DD35-0EA6-9D4F-A3C7-F4C85766F5DE}"/>
              </a:ext>
            </a:extLst>
          </p:cNvPr>
          <p:cNvSpPr txBox="1"/>
          <p:nvPr userDrawn="1"/>
        </p:nvSpPr>
        <p:spPr>
          <a:xfrm>
            <a:off x="826477" y="6501417"/>
            <a:ext cx="19138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mn-lt"/>
                <a:ea typeface="Calibri" panose="020F0502020204030204" pitchFamily="34" charset="0"/>
                <a:cs typeface="Times New Roman" panose="02020603050405020304" pitchFamily="18" charset="0"/>
              </a:rPr>
              <a:t>© 2024 Balch &amp; Bingham LLP</a:t>
            </a:r>
          </a:p>
        </p:txBody>
      </p:sp>
    </p:spTree>
    <p:extLst>
      <p:ext uri="{BB962C8B-B14F-4D97-AF65-F5344CB8AC3E}">
        <p14:creationId xmlns:p14="http://schemas.microsoft.com/office/powerpoint/2010/main" val="2850962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60E89-6F64-1B1F-6918-C8CF35E5F84B}"/>
              </a:ext>
            </a:extLst>
          </p:cNvPr>
          <p:cNvSpPr>
            <a:spLocks noGrp="1"/>
          </p:cNvSpPr>
          <p:nvPr>
            <p:ph type="title" hasCustomPrompt="1"/>
          </p:nvPr>
        </p:nvSpPr>
        <p:spPr>
          <a:xfrm>
            <a:off x="839788" y="457200"/>
            <a:ext cx="3932237" cy="1600200"/>
          </a:xfrm>
        </p:spPr>
        <p:txBody>
          <a:bodyPr anchor="b"/>
          <a:lstStyle>
            <a:lvl1pPr>
              <a:defRPr sz="3200">
                <a:latin typeface="+mn-lt"/>
              </a:defRPr>
            </a:lvl1pPr>
          </a:lstStyle>
          <a:p>
            <a:r>
              <a:rPr lang="en-US" dirty="0"/>
              <a:t>Click to add Title</a:t>
            </a:r>
          </a:p>
        </p:txBody>
      </p:sp>
      <p:sp>
        <p:nvSpPr>
          <p:cNvPr id="3" name="Content Placeholder 2">
            <a:extLst>
              <a:ext uri="{FF2B5EF4-FFF2-40B4-BE49-F238E27FC236}">
                <a16:creationId xmlns:a16="http://schemas.microsoft.com/office/drawing/2014/main" id="{8AEF51C0-BB41-EB14-0FCC-27DD607E604C}"/>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5A23F7C-15E1-A858-EEE7-F009A9BC4A9E}"/>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8" name="Rectangle 7">
            <a:extLst>
              <a:ext uri="{FF2B5EF4-FFF2-40B4-BE49-F238E27FC236}">
                <a16:creationId xmlns:a16="http://schemas.microsoft.com/office/drawing/2014/main" id="{B35530F1-ED09-6112-0D4B-6B37A07DD363}"/>
              </a:ext>
            </a:extLst>
          </p:cNvPr>
          <p:cNvSpPr/>
          <p:nvPr userDrawn="1"/>
        </p:nvSpPr>
        <p:spPr>
          <a:xfrm>
            <a:off x="0" y="0"/>
            <a:ext cx="320040" cy="6871289"/>
          </a:xfrm>
          <a:prstGeom prst="rect">
            <a:avLst/>
          </a:prstGeom>
          <a:solidFill>
            <a:srgbClr val="009B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5000"/>
                    </a14:imgEffect>
                    <a14:imgEffect>
                      <a14:colorTemperature colorTemp="11200"/>
                    </a14:imgEffect>
                    <a14:imgEffect>
                      <a14:brightnessContrast contrast="12000"/>
                    </a14:imgEffect>
                  </a14:imgLayer>
                </a14:imgProps>
              </a:ext>
            </a:extLst>
          </a:blip>
          <a:srcRect t="21280" b="27327"/>
          <a:stretch/>
        </p:blipFill>
        <p:spPr>
          <a:xfrm>
            <a:off x="3660829" y="6569732"/>
            <a:ext cx="4889416" cy="183727"/>
          </a:xfrm>
          <a:prstGeom prst="rect">
            <a:avLst/>
          </a:prstGeom>
        </p:spPr>
      </p:pic>
      <p:sp>
        <p:nvSpPr>
          <p:cNvPr id="5" name="TextBox 4">
            <a:extLst>
              <a:ext uri="{FF2B5EF4-FFF2-40B4-BE49-F238E27FC236}">
                <a16:creationId xmlns:a16="http://schemas.microsoft.com/office/drawing/2014/main" id="{8F0C944E-81E3-26D2-EEAD-A9ADEB8C3459}"/>
              </a:ext>
            </a:extLst>
          </p:cNvPr>
          <p:cNvSpPr txBox="1"/>
          <p:nvPr userDrawn="1"/>
        </p:nvSpPr>
        <p:spPr>
          <a:xfrm>
            <a:off x="826477" y="6501417"/>
            <a:ext cx="19138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mn-lt"/>
                <a:ea typeface="Calibri" panose="020F0502020204030204" pitchFamily="34" charset="0"/>
                <a:cs typeface="Times New Roman" panose="02020603050405020304" pitchFamily="18" charset="0"/>
              </a:rPr>
              <a:t>© 2024 Balch &amp; Bingham LLP</a:t>
            </a:r>
          </a:p>
        </p:txBody>
      </p:sp>
    </p:spTree>
    <p:extLst>
      <p:ext uri="{BB962C8B-B14F-4D97-AF65-F5344CB8AC3E}">
        <p14:creationId xmlns:p14="http://schemas.microsoft.com/office/powerpoint/2010/main" val="2582432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D5D6D9">
            <a:alpha val="73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5530F1-ED09-6112-0D4B-6B37A07DD363}"/>
              </a:ext>
            </a:extLst>
          </p:cNvPr>
          <p:cNvSpPr/>
          <p:nvPr userDrawn="1"/>
        </p:nvSpPr>
        <p:spPr>
          <a:xfrm>
            <a:off x="0" y="0"/>
            <a:ext cx="320040" cy="6871289"/>
          </a:xfrm>
          <a:prstGeom prst="rect">
            <a:avLst/>
          </a:prstGeom>
          <a:solidFill>
            <a:srgbClr val="009B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298A0D-CC63-344A-A942-CDB8FF6200A0}"/>
              </a:ext>
            </a:extLst>
          </p:cNvPr>
          <p:cNvSpPr>
            <a:spLocks noGrp="1"/>
          </p:cNvSpPr>
          <p:nvPr>
            <p:ph type="title" hasCustomPrompt="1"/>
          </p:nvPr>
        </p:nvSpPr>
        <p:spPr>
          <a:xfrm>
            <a:off x="831850" y="2364150"/>
            <a:ext cx="10515600" cy="2638062"/>
          </a:xfrm>
        </p:spPr>
        <p:txBody>
          <a:bodyPr anchor="b">
            <a:normAutofit/>
          </a:bodyPr>
          <a:lstStyle>
            <a:lvl1pPr>
              <a:defRPr sz="4000" baseline="0">
                <a:solidFill>
                  <a:srgbClr val="4D4F53"/>
                </a:solidFill>
                <a:latin typeface="+mn-lt"/>
              </a:defRPr>
            </a:lvl1pPr>
          </a:lstStyle>
          <a:p>
            <a:r>
              <a:rPr lang="en-US" dirty="0"/>
              <a:t>CLICK TO ADD SECTION DIVIDER TITLE</a:t>
            </a:r>
          </a:p>
        </p:txBody>
      </p:sp>
      <p:sp>
        <p:nvSpPr>
          <p:cNvPr id="3" name="Text Placeholder 2">
            <a:extLst>
              <a:ext uri="{FF2B5EF4-FFF2-40B4-BE49-F238E27FC236}">
                <a16:creationId xmlns:a16="http://schemas.microsoft.com/office/drawing/2014/main" id="{7EC14406-956C-47E3-F62A-95CDCE99EDD6}"/>
              </a:ext>
            </a:extLst>
          </p:cNvPr>
          <p:cNvSpPr>
            <a:spLocks noGrp="1"/>
          </p:cNvSpPr>
          <p:nvPr>
            <p:ph type="body" idx="1" hasCustomPrompt="1"/>
          </p:nvPr>
        </p:nvSpPr>
        <p:spPr>
          <a:xfrm>
            <a:off x="831850" y="5134597"/>
            <a:ext cx="10515600" cy="1309356"/>
          </a:xfrm>
        </p:spPr>
        <p:txBody>
          <a:bodyPr/>
          <a:lstStyle>
            <a:lvl1pPr marL="0" indent="0">
              <a:buNone/>
              <a:defRPr sz="2400" baseline="0">
                <a:solidFill>
                  <a:srgbClr val="4D4F53"/>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SECTION DIVIDER SUBTITLE</a:t>
            </a:r>
          </a:p>
        </p:txBody>
      </p:sp>
      <p:pic>
        <p:nvPicPr>
          <p:cNvPr id="10" name="Picture Placeholder 6"/>
          <p:cNvPicPr>
            <a:picLocks noChangeAspect="1"/>
          </p:cNvPicPr>
          <p:nvPr userDrawn="1"/>
        </p:nvPicPr>
        <p:blipFill>
          <a:blip r:embed="rId2">
            <a:extLst>
              <a:ext uri="{28A0092B-C50C-407E-A947-70E740481C1C}">
                <a14:useLocalDpi xmlns:a14="http://schemas.microsoft.com/office/drawing/2010/main" val="0"/>
              </a:ext>
            </a:extLst>
          </a:blip>
          <a:srcRect l="21" r="21"/>
          <a:stretch>
            <a:fillRect/>
          </a:stretch>
        </p:blipFill>
        <p:spPr>
          <a:xfrm>
            <a:off x="320040" y="-4234"/>
            <a:ext cx="11871960" cy="2360907"/>
          </a:xfrm>
          <a:prstGeom prst="rect">
            <a:avLst/>
          </a:prstGeom>
        </p:spPr>
      </p:pic>
      <p:sp>
        <p:nvSpPr>
          <p:cNvPr id="12" name="Rectangle 11">
            <a:extLst>
              <a:ext uri="{FF2B5EF4-FFF2-40B4-BE49-F238E27FC236}">
                <a16:creationId xmlns:a16="http://schemas.microsoft.com/office/drawing/2014/main" id="{0865DFE2-9A12-2AEA-93C7-5E5033FD80A9}"/>
              </a:ext>
            </a:extLst>
          </p:cNvPr>
          <p:cNvSpPr/>
          <p:nvPr userDrawn="1"/>
        </p:nvSpPr>
        <p:spPr>
          <a:xfrm>
            <a:off x="308319" y="2051"/>
            <a:ext cx="11868912" cy="2360907"/>
          </a:xfrm>
          <a:prstGeom prst="rect">
            <a:avLst/>
          </a:prstGeom>
          <a:solidFill>
            <a:srgbClr val="009B48">
              <a:alpha val="2445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CF49626-372F-87A3-AA55-A2B5E92E751D}"/>
              </a:ext>
            </a:extLst>
          </p:cNvPr>
          <p:cNvSpPr txBox="1"/>
          <p:nvPr userDrawn="1"/>
        </p:nvSpPr>
        <p:spPr>
          <a:xfrm>
            <a:off x="826477" y="6501417"/>
            <a:ext cx="19138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mn-lt"/>
                <a:ea typeface="Calibri" panose="020F0502020204030204" pitchFamily="34" charset="0"/>
                <a:cs typeface="Times New Roman" panose="02020603050405020304" pitchFamily="18" charset="0"/>
              </a:rPr>
              <a:t>© 2024 Balch &amp; Bingham LLP</a:t>
            </a:r>
          </a:p>
        </p:txBody>
      </p:sp>
    </p:spTree>
    <p:extLst>
      <p:ext uri="{BB962C8B-B14F-4D97-AF65-F5344CB8AC3E}">
        <p14:creationId xmlns:p14="http://schemas.microsoft.com/office/powerpoint/2010/main" val="2173188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D5D6D9">
            <a:alpha val="73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5530F1-ED09-6112-0D4B-6B37A07DD363}"/>
              </a:ext>
            </a:extLst>
          </p:cNvPr>
          <p:cNvSpPr/>
          <p:nvPr userDrawn="1"/>
        </p:nvSpPr>
        <p:spPr>
          <a:xfrm>
            <a:off x="0" y="0"/>
            <a:ext cx="320040" cy="6871289"/>
          </a:xfrm>
          <a:prstGeom prst="rect">
            <a:avLst/>
          </a:prstGeom>
          <a:solidFill>
            <a:srgbClr val="009B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298A0D-CC63-344A-A942-CDB8FF6200A0}"/>
              </a:ext>
            </a:extLst>
          </p:cNvPr>
          <p:cNvSpPr>
            <a:spLocks noGrp="1"/>
          </p:cNvSpPr>
          <p:nvPr>
            <p:ph type="title" hasCustomPrompt="1"/>
          </p:nvPr>
        </p:nvSpPr>
        <p:spPr>
          <a:xfrm>
            <a:off x="831850" y="2364150"/>
            <a:ext cx="10515600" cy="2638062"/>
          </a:xfrm>
        </p:spPr>
        <p:txBody>
          <a:bodyPr anchor="b">
            <a:normAutofit/>
          </a:bodyPr>
          <a:lstStyle>
            <a:lvl1pPr>
              <a:defRPr sz="4000">
                <a:solidFill>
                  <a:srgbClr val="4D4F53"/>
                </a:solidFill>
                <a:latin typeface="+mn-lt"/>
              </a:defRPr>
            </a:lvl1pPr>
          </a:lstStyle>
          <a:p>
            <a:r>
              <a:rPr lang="en-US" dirty="0"/>
              <a:t>CLICK TO ADD SECTION DIVIDER TITLE</a:t>
            </a:r>
          </a:p>
        </p:txBody>
      </p:sp>
      <p:sp>
        <p:nvSpPr>
          <p:cNvPr id="3" name="Text Placeholder 2">
            <a:extLst>
              <a:ext uri="{FF2B5EF4-FFF2-40B4-BE49-F238E27FC236}">
                <a16:creationId xmlns:a16="http://schemas.microsoft.com/office/drawing/2014/main" id="{7EC14406-956C-47E3-F62A-95CDCE99EDD6}"/>
              </a:ext>
            </a:extLst>
          </p:cNvPr>
          <p:cNvSpPr>
            <a:spLocks noGrp="1"/>
          </p:cNvSpPr>
          <p:nvPr>
            <p:ph type="body" idx="1" hasCustomPrompt="1"/>
          </p:nvPr>
        </p:nvSpPr>
        <p:spPr>
          <a:xfrm>
            <a:off x="831850" y="5128969"/>
            <a:ext cx="10515600" cy="1307752"/>
          </a:xfrm>
        </p:spPr>
        <p:txBody>
          <a:bodyPr/>
          <a:lstStyle>
            <a:lvl1pPr marL="0" indent="0">
              <a:buNone/>
              <a:defRPr sz="2400">
                <a:solidFill>
                  <a:srgbClr val="4D4F53"/>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SECTION DIVIDER SUBTITLE</a:t>
            </a:r>
          </a:p>
        </p:txBody>
      </p:sp>
      <p:pic>
        <p:nvPicPr>
          <p:cNvPr id="10" name="Picture Placeholder 6"/>
          <p:cNvPicPr>
            <a:picLocks noChangeAspect="1"/>
          </p:cNvPicPr>
          <p:nvPr userDrawn="1"/>
        </p:nvPicPr>
        <p:blipFill>
          <a:blip r:embed="rId2">
            <a:extLst>
              <a:ext uri="{28A0092B-C50C-407E-A947-70E740481C1C}">
                <a14:useLocalDpi xmlns:a14="http://schemas.microsoft.com/office/drawing/2010/main" val="0"/>
              </a:ext>
            </a:extLst>
          </a:blip>
          <a:srcRect l="21" r="21"/>
          <a:stretch>
            <a:fillRect/>
          </a:stretch>
        </p:blipFill>
        <p:spPr>
          <a:xfrm>
            <a:off x="320040" y="3243"/>
            <a:ext cx="11871960" cy="2360907"/>
          </a:xfrm>
          <a:prstGeom prst="rect">
            <a:avLst/>
          </a:prstGeom>
        </p:spPr>
      </p:pic>
      <p:sp>
        <p:nvSpPr>
          <p:cNvPr id="12" name="Rectangle 11">
            <a:extLst>
              <a:ext uri="{FF2B5EF4-FFF2-40B4-BE49-F238E27FC236}">
                <a16:creationId xmlns:a16="http://schemas.microsoft.com/office/drawing/2014/main" id="{0865DFE2-9A12-2AEA-93C7-5E5033FD80A9}"/>
              </a:ext>
            </a:extLst>
          </p:cNvPr>
          <p:cNvSpPr/>
          <p:nvPr userDrawn="1"/>
        </p:nvSpPr>
        <p:spPr>
          <a:xfrm>
            <a:off x="312662" y="1"/>
            <a:ext cx="11881104" cy="2360907"/>
          </a:xfrm>
          <a:prstGeom prst="rect">
            <a:avLst/>
          </a:prstGeom>
          <a:solidFill>
            <a:srgbClr val="009B48">
              <a:alpha val="2445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F6E310D-FF82-3884-A3C6-BF5EC2B45617}"/>
              </a:ext>
            </a:extLst>
          </p:cNvPr>
          <p:cNvSpPr txBox="1"/>
          <p:nvPr userDrawn="1"/>
        </p:nvSpPr>
        <p:spPr>
          <a:xfrm>
            <a:off x="826477" y="6501417"/>
            <a:ext cx="19138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mn-lt"/>
                <a:ea typeface="Calibri" panose="020F0502020204030204" pitchFamily="34" charset="0"/>
                <a:cs typeface="Times New Roman" panose="02020603050405020304" pitchFamily="18" charset="0"/>
              </a:rPr>
              <a:t>© 2024 Balch &amp; Bingham LLP</a:t>
            </a:r>
          </a:p>
        </p:txBody>
      </p:sp>
    </p:spTree>
    <p:extLst>
      <p:ext uri="{BB962C8B-B14F-4D97-AF65-F5344CB8AC3E}">
        <p14:creationId xmlns:p14="http://schemas.microsoft.com/office/powerpoint/2010/main" val="2066629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D5D6D9">
            <a:alpha val="73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5530F1-ED09-6112-0D4B-6B37A07DD363}"/>
              </a:ext>
            </a:extLst>
          </p:cNvPr>
          <p:cNvSpPr/>
          <p:nvPr userDrawn="1"/>
        </p:nvSpPr>
        <p:spPr>
          <a:xfrm>
            <a:off x="0" y="0"/>
            <a:ext cx="320040" cy="6871289"/>
          </a:xfrm>
          <a:prstGeom prst="rect">
            <a:avLst/>
          </a:prstGeom>
          <a:solidFill>
            <a:srgbClr val="009B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298A0D-CC63-344A-A942-CDB8FF6200A0}"/>
              </a:ext>
            </a:extLst>
          </p:cNvPr>
          <p:cNvSpPr>
            <a:spLocks noGrp="1"/>
          </p:cNvSpPr>
          <p:nvPr>
            <p:ph type="title" hasCustomPrompt="1"/>
          </p:nvPr>
        </p:nvSpPr>
        <p:spPr>
          <a:xfrm>
            <a:off x="831850" y="2364150"/>
            <a:ext cx="10515600" cy="2638062"/>
          </a:xfrm>
        </p:spPr>
        <p:txBody>
          <a:bodyPr anchor="b">
            <a:normAutofit/>
          </a:bodyPr>
          <a:lstStyle>
            <a:lvl1pPr>
              <a:defRPr sz="4000">
                <a:solidFill>
                  <a:srgbClr val="4D4F53"/>
                </a:solidFill>
                <a:latin typeface="+mn-lt"/>
              </a:defRPr>
            </a:lvl1pPr>
          </a:lstStyle>
          <a:p>
            <a:r>
              <a:rPr lang="en-US" dirty="0"/>
              <a:t>CLICK TO ADD SECTION DIVIDER TITLE</a:t>
            </a:r>
          </a:p>
        </p:txBody>
      </p:sp>
      <p:sp>
        <p:nvSpPr>
          <p:cNvPr id="3" name="Text Placeholder 2">
            <a:extLst>
              <a:ext uri="{FF2B5EF4-FFF2-40B4-BE49-F238E27FC236}">
                <a16:creationId xmlns:a16="http://schemas.microsoft.com/office/drawing/2014/main" id="{7EC14406-956C-47E3-F62A-95CDCE99EDD6}"/>
              </a:ext>
            </a:extLst>
          </p:cNvPr>
          <p:cNvSpPr>
            <a:spLocks noGrp="1"/>
          </p:cNvSpPr>
          <p:nvPr>
            <p:ph type="body" idx="1" hasCustomPrompt="1"/>
          </p:nvPr>
        </p:nvSpPr>
        <p:spPr>
          <a:xfrm>
            <a:off x="831850" y="5128969"/>
            <a:ext cx="10515600" cy="1307752"/>
          </a:xfrm>
        </p:spPr>
        <p:txBody>
          <a:bodyPr/>
          <a:lstStyle>
            <a:lvl1pPr marL="0" indent="0">
              <a:buNone/>
              <a:defRPr sz="2400">
                <a:solidFill>
                  <a:srgbClr val="4D4F53"/>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SECTION DIVIDER SUBTITLE</a:t>
            </a:r>
          </a:p>
        </p:txBody>
      </p:sp>
      <p:pic>
        <p:nvPicPr>
          <p:cNvPr id="10" name="Picture Placeholder 6"/>
          <p:cNvPicPr>
            <a:picLocks noChangeAspect="1"/>
          </p:cNvPicPr>
          <p:nvPr userDrawn="1"/>
        </p:nvPicPr>
        <p:blipFill>
          <a:blip r:embed="rId2">
            <a:extLst>
              <a:ext uri="{28A0092B-C50C-407E-A947-70E740481C1C}">
                <a14:useLocalDpi xmlns:a14="http://schemas.microsoft.com/office/drawing/2010/main" val="0"/>
              </a:ext>
            </a:extLst>
          </a:blip>
          <a:srcRect l="21" r="21"/>
          <a:stretch>
            <a:fillRect/>
          </a:stretch>
        </p:blipFill>
        <p:spPr>
          <a:xfrm>
            <a:off x="320040" y="3243"/>
            <a:ext cx="11871960" cy="2360907"/>
          </a:xfrm>
          <a:prstGeom prst="rect">
            <a:avLst/>
          </a:prstGeom>
        </p:spPr>
      </p:pic>
      <p:sp>
        <p:nvSpPr>
          <p:cNvPr id="12" name="Rectangle 11">
            <a:extLst>
              <a:ext uri="{FF2B5EF4-FFF2-40B4-BE49-F238E27FC236}">
                <a16:creationId xmlns:a16="http://schemas.microsoft.com/office/drawing/2014/main" id="{0865DFE2-9A12-2AEA-93C7-5E5033FD80A9}"/>
              </a:ext>
            </a:extLst>
          </p:cNvPr>
          <p:cNvSpPr/>
          <p:nvPr userDrawn="1"/>
        </p:nvSpPr>
        <p:spPr>
          <a:xfrm>
            <a:off x="304823" y="5401"/>
            <a:ext cx="11881104" cy="2360907"/>
          </a:xfrm>
          <a:prstGeom prst="rect">
            <a:avLst/>
          </a:prstGeom>
          <a:solidFill>
            <a:srgbClr val="009B48">
              <a:alpha val="2445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FFDAEA7-8F02-4389-FBE5-FDA16F6D5ADC}"/>
              </a:ext>
            </a:extLst>
          </p:cNvPr>
          <p:cNvSpPr txBox="1"/>
          <p:nvPr userDrawn="1"/>
        </p:nvSpPr>
        <p:spPr>
          <a:xfrm>
            <a:off x="826477" y="6501417"/>
            <a:ext cx="19138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mn-lt"/>
                <a:ea typeface="Calibri" panose="020F0502020204030204" pitchFamily="34" charset="0"/>
                <a:cs typeface="Times New Roman" panose="02020603050405020304" pitchFamily="18" charset="0"/>
              </a:rPr>
              <a:t>© 2024 Balch &amp; Bingham LLP</a:t>
            </a:r>
          </a:p>
        </p:txBody>
      </p:sp>
    </p:spTree>
    <p:extLst>
      <p:ext uri="{BB962C8B-B14F-4D97-AF65-F5344CB8AC3E}">
        <p14:creationId xmlns:p14="http://schemas.microsoft.com/office/powerpoint/2010/main" val="1522498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D5D6D9">
            <a:alpha val="73000"/>
          </a:srgbClr>
        </a:solidFill>
        <a:effectLst/>
      </p:bgPr>
    </p:bg>
    <p:spTree>
      <p:nvGrpSpPr>
        <p:cNvPr id="1" name=""/>
        <p:cNvGrpSpPr/>
        <p:nvPr/>
      </p:nvGrpSpPr>
      <p:grpSpPr>
        <a:xfrm>
          <a:off x="0" y="0"/>
          <a:ext cx="0" cy="0"/>
          <a:chOff x="0" y="0"/>
          <a:chExt cx="0" cy="0"/>
        </a:xfrm>
      </p:grpSpPr>
      <p:sp>
        <p:nvSpPr>
          <p:cNvPr id="7" name="Picture Placeholder 14">
            <a:extLst>
              <a:ext uri="{FF2B5EF4-FFF2-40B4-BE49-F238E27FC236}">
                <a16:creationId xmlns:a16="http://schemas.microsoft.com/office/drawing/2014/main" id="{05B3E155-B09A-0121-9731-4E6787E3E6A4}"/>
              </a:ext>
            </a:extLst>
          </p:cNvPr>
          <p:cNvSpPr>
            <a:spLocks noGrp="1"/>
          </p:cNvSpPr>
          <p:nvPr>
            <p:ph type="pic" sz="quarter" idx="14"/>
          </p:nvPr>
        </p:nvSpPr>
        <p:spPr>
          <a:xfrm>
            <a:off x="320040" y="68"/>
            <a:ext cx="11878056" cy="2360907"/>
          </a:xfrm>
          <a:solidFill>
            <a:schemeClr val="bg1"/>
          </a:solidFill>
        </p:spPr>
        <p:txBody>
          <a:bodyPr/>
          <a:lstStyle>
            <a:lvl1pPr marL="0" indent="0">
              <a:buNone/>
              <a:defRPr/>
            </a:lvl1pPr>
          </a:lstStyle>
          <a:p>
            <a:r>
              <a:rPr lang="en-US"/>
              <a:t>Click icon to add picture</a:t>
            </a:r>
            <a:endParaRPr lang="en-US" dirty="0"/>
          </a:p>
        </p:txBody>
      </p:sp>
      <p:sp>
        <p:nvSpPr>
          <p:cNvPr id="9" name="Rectangle 8">
            <a:extLst>
              <a:ext uri="{FF2B5EF4-FFF2-40B4-BE49-F238E27FC236}">
                <a16:creationId xmlns:a16="http://schemas.microsoft.com/office/drawing/2014/main" id="{B35530F1-ED09-6112-0D4B-6B37A07DD363}"/>
              </a:ext>
            </a:extLst>
          </p:cNvPr>
          <p:cNvSpPr/>
          <p:nvPr userDrawn="1"/>
        </p:nvSpPr>
        <p:spPr>
          <a:xfrm>
            <a:off x="-1363" y="-1355"/>
            <a:ext cx="320040" cy="6859356"/>
          </a:xfrm>
          <a:prstGeom prst="rect">
            <a:avLst/>
          </a:prstGeom>
          <a:solidFill>
            <a:srgbClr val="009B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298A0D-CC63-344A-A942-CDB8FF6200A0}"/>
              </a:ext>
            </a:extLst>
          </p:cNvPr>
          <p:cNvSpPr>
            <a:spLocks noGrp="1"/>
          </p:cNvSpPr>
          <p:nvPr>
            <p:ph type="title" hasCustomPrompt="1"/>
          </p:nvPr>
        </p:nvSpPr>
        <p:spPr>
          <a:xfrm>
            <a:off x="831850" y="2402601"/>
            <a:ext cx="10515600" cy="2638062"/>
          </a:xfrm>
        </p:spPr>
        <p:txBody>
          <a:bodyPr anchor="b">
            <a:normAutofit/>
          </a:bodyPr>
          <a:lstStyle>
            <a:lvl1pPr>
              <a:defRPr sz="4000">
                <a:solidFill>
                  <a:srgbClr val="4D4F53"/>
                </a:solidFill>
                <a:latin typeface="+mn-lt"/>
              </a:defRPr>
            </a:lvl1pPr>
          </a:lstStyle>
          <a:p>
            <a:r>
              <a:rPr lang="en-US" dirty="0"/>
              <a:t>CLICK TO ADD SECTION DIVIDER TITLE</a:t>
            </a:r>
          </a:p>
        </p:txBody>
      </p:sp>
      <p:sp>
        <p:nvSpPr>
          <p:cNvPr id="3" name="Text Placeholder 2">
            <a:extLst>
              <a:ext uri="{FF2B5EF4-FFF2-40B4-BE49-F238E27FC236}">
                <a16:creationId xmlns:a16="http://schemas.microsoft.com/office/drawing/2014/main" id="{7EC14406-956C-47E3-F62A-95CDCE99EDD6}"/>
              </a:ext>
            </a:extLst>
          </p:cNvPr>
          <p:cNvSpPr>
            <a:spLocks noGrp="1"/>
          </p:cNvSpPr>
          <p:nvPr>
            <p:ph type="body" idx="1" hasCustomPrompt="1"/>
          </p:nvPr>
        </p:nvSpPr>
        <p:spPr>
          <a:xfrm>
            <a:off x="831850" y="5128969"/>
            <a:ext cx="10515600" cy="1307752"/>
          </a:xfrm>
        </p:spPr>
        <p:txBody>
          <a:bodyPr/>
          <a:lstStyle>
            <a:lvl1pPr marL="0" indent="0">
              <a:buNone/>
              <a:defRPr sz="2400">
                <a:solidFill>
                  <a:srgbClr val="4D4F53"/>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SECTION DIVIDER SUBTITLE</a:t>
            </a:r>
          </a:p>
        </p:txBody>
      </p:sp>
      <p:sp>
        <p:nvSpPr>
          <p:cNvPr id="4" name="TextBox 3">
            <a:extLst>
              <a:ext uri="{FF2B5EF4-FFF2-40B4-BE49-F238E27FC236}">
                <a16:creationId xmlns:a16="http://schemas.microsoft.com/office/drawing/2014/main" id="{E42C0548-5F5C-1D5C-EF28-D8749BD88F32}"/>
              </a:ext>
            </a:extLst>
          </p:cNvPr>
          <p:cNvSpPr txBox="1"/>
          <p:nvPr userDrawn="1"/>
        </p:nvSpPr>
        <p:spPr>
          <a:xfrm>
            <a:off x="826477" y="6501417"/>
            <a:ext cx="19138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mn-lt"/>
                <a:ea typeface="Calibri" panose="020F0502020204030204" pitchFamily="34" charset="0"/>
                <a:cs typeface="Times New Roman" panose="02020603050405020304" pitchFamily="18" charset="0"/>
              </a:rPr>
              <a:t>© 2024 Balch &amp; Bingham LLP</a:t>
            </a:r>
          </a:p>
        </p:txBody>
      </p:sp>
    </p:spTree>
    <p:extLst>
      <p:ext uri="{BB962C8B-B14F-4D97-AF65-F5344CB8AC3E}">
        <p14:creationId xmlns:p14="http://schemas.microsoft.com/office/powerpoint/2010/main" val="1900626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losing Slide">
    <p:bg>
      <p:bgPr>
        <a:solidFill>
          <a:srgbClr val="D5D6D9">
            <a:alpha val="73000"/>
          </a:srgbClr>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0815A370-05E4-684A-4486-B8D5992AA93A}"/>
              </a:ext>
            </a:extLst>
          </p:cNvPr>
          <p:cNvSpPr>
            <a:spLocks noGrp="1"/>
          </p:cNvSpPr>
          <p:nvPr>
            <p:ph type="pic" sz="quarter" idx="13" hasCustomPrompt="1"/>
          </p:nvPr>
        </p:nvSpPr>
        <p:spPr>
          <a:xfrm>
            <a:off x="838201" y="2823626"/>
            <a:ext cx="1920240" cy="1917559"/>
          </a:xfrm>
          <a:effectLst>
            <a:innerShdw blurRad="114300">
              <a:prstClr val="black"/>
            </a:innerShdw>
          </a:effectLst>
        </p:spPr>
        <p:txBody>
          <a:bodyPr/>
          <a:lstStyle>
            <a:lvl1pPr marL="0" indent="0" algn="ctr">
              <a:buNone/>
              <a:defRPr sz="2400"/>
            </a:lvl1pPr>
          </a:lstStyle>
          <a:p>
            <a:r>
              <a:rPr lang="en-US" dirty="0"/>
              <a:t>Headshot</a:t>
            </a:r>
          </a:p>
        </p:txBody>
      </p:sp>
      <p:sp>
        <p:nvSpPr>
          <p:cNvPr id="20" name="Picture Placeholder 12">
            <a:extLst>
              <a:ext uri="{FF2B5EF4-FFF2-40B4-BE49-F238E27FC236}">
                <a16:creationId xmlns:a16="http://schemas.microsoft.com/office/drawing/2014/main" id="{065776BD-B11F-8BCC-4373-A86C602311E4}"/>
              </a:ext>
            </a:extLst>
          </p:cNvPr>
          <p:cNvSpPr>
            <a:spLocks noGrp="1"/>
          </p:cNvSpPr>
          <p:nvPr>
            <p:ph type="pic" sz="quarter" idx="17" hasCustomPrompt="1"/>
          </p:nvPr>
        </p:nvSpPr>
        <p:spPr>
          <a:xfrm>
            <a:off x="3046479" y="4804758"/>
            <a:ext cx="1371600" cy="1369402"/>
          </a:xfrm>
          <a:solidFill>
            <a:schemeClr val="bg1"/>
          </a:solidFill>
        </p:spPr>
        <p:txBody>
          <a:bodyPr anchor="ctr" anchorCtr="0"/>
          <a:lstStyle>
            <a:lvl1pPr marL="0" indent="0" algn="ctr">
              <a:buNone/>
              <a:defRPr/>
            </a:lvl1pPr>
          </a:lstStyle>
          <a:p>
            <a:r>
              <a:rPr lang="en-US" dirty="0"/>
              <a:t>QR </a:t>
            </a:r>
            <a:br>
              <a:rPr lang="en-US" dirty="0"/>
            </a:br>
            <a:r>
              <a:rPr lang="en-US" dirty="0"/>
              <a:t>code</a:t>
            </a:r>
          </a:p>
        </p:txBody>
      </p:sp>
      <p:sp>
        <p:nvSpPr>
          <p:cNvPr id="23" name="Rectangle 22">
            <a:extLst>
              <a:ext uri="{FF2B5EF4-FFF2-40B4-BE49-F238E27FC236}">
                <a16:creationId xmlns:a16="http://schemas.microsoft.com/office/drawing/2014/main" id="{1A192828-3DE4-30E1-994F-DF17F9105E02}"/>
              </a:ext>
            </a:extLst>
          </p:cNvPr>
          <p:cNvSpPr/>
          <p:nvPr userDrawn="1"/>
        </p:nvSpPr>
        <p:spPr>
          <a:xfrm>
            <a:off x="-1" y="0"/>
            <a:ext cx="320040" cy="6858000"/>
          </a:xfrm>
          <a:prstGeom prst="rect">
            <a:avLst/>
          </a:prstGeom>
          <a:solidFill>
            <a:srgbClr val="009B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B48"/>
              </a:solidFill>
            </a:endParaRPr>
          </a:p>
        </p:txBody>
      </p:sp>
      <p:pic>
        <p:nvPicPr>
          <p:cNvPr id="8" name="Picture 7" descr="A picture containing font, graphics, typography, graphic design&#10;&#10;Description automatically generated">
            <a:extLst>
              <a:ext uri="{FF2B5EF4-FFF2-40B4-BE49-F238E27FC236}">
                <a16:creationId xmlns:a16="http://schemas.microsoft.com/office/drawing/2014/main" id="{AB417652-2D23-748D-7F4D-C31FF93C9183}"/>
              </a:ext>
            </a:extLst>
          </p:cNvPr>
          <p:cNvPicPr>
            <a:picLocks noChangeAspect="1"/>
          </p:cNvPicPr>
          <p:nvPr userDrawn="1"/>
        </p:nvPicPr>
        <p:blipFill>
          <a:blip r:embed="rId2"/>
          <a:stretch>
            <a:fillRect/>
          </a:stretch>
        </p:blipFill>
        <p:spPr>
          <a:xfrm>
            <a:off x="9166034" y="423791"/>
            <a:ext cx="2199489" cy="733163"/>
          </a:xfrm>
          <a:prstGeom prst="rect">
            <a:avLst/>
          </a:prstGeom>
        </p:spPr>
      </p:pic>
      <p:sp>
        <p:nvSpPr>
          <p:cNvPr id="27" name="Subtitle 2">
            <a:extLst>
              <a:ext uri="{FF2B5EF4-FFF2-40B4-BE49-F238E27FC236}">
                <a16:creationId xmlns:a16="http://schemas.microsoft.com/office/drawing/2014/main" id="{9216CFD8-F9E7-6E6B-B26B-A02149533291}"/>
              </a:ext>
            </a:extLst>
          </p:cNvPr>
          <p:cNvSpPr>
            <a:spLocks noGrp="1"/>
          </p:cNvSpPr>
          <p:nvPr>
            <p:ph type="subTitle" idx="1" hasCustomPrompt="1"/>
          </p:nvPr>
        </p:nvSpPr>
        <p:spPr>
          <a:xfrm>
            <a:off x="849350" y="1061670"/>
            <a:ext cx="8138160" cy="369332"/>
          </a:xfrm>
        </p:spPr>
        <p:txBody>
          <a:bodyPr wrap="square">
            <a:spAutoFit/>
          </a:bodyPr>
          <a:lstStyle>
            <a:lvl1pPr marL="0" indent="0" algn="l">
              <a:lnSpc>
                <a:spcPct val="100000"/>
              </a:lnSpc>
              <a:spcBef>
                <a:spcPts val="0"/>
              </a:spcBef>
              <a:buNone/>
              <a:defRPr sz="2400">
                <a:solidFill>
                  <a:srgbClr val="4D4F5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8" name="Text Placeholder 14">
            <a:extLst>
              <a:ext uri="{FF2B5EF4-FFF2-40B4-BE49-F238E27FC236}">
                <a16:creationId xmlns:a16="http://schemas.microsoft.com/office/drawing/2014/main" id="{DF9088F1-12CF-12A1-93D3-0736FE7583CF}"/>
              </a:ext>
            </a:extLst>
          </p:cNvPr>
          <p:cNvSpPr>
            <a:spLocks noGrp="1"/>
          </p:cNvSpPr>
          <p:nvPr>
            <p:ph type="body" sz="quarter" idx="14" hasCustomPrompt="1"/>
          </p:nvPr>
        </p:nvSpPr>
        <p:spPr>
          <a:xfrm>
            <a:off x="3058501" y="2828530"/>
            <a:ext cx="4114800" cy="369332"/>
          </a:xfrm>
        </p:spPr>
        <p:txBody>
          <a:bodyPr wrap="none">
            <a:spAutoFit/>
          </a:bodyPr>
          <a:lstStyle>
            <a:lvl1pPr marL="0" indent="0">
              <a:lnSpc>
                <a:spcPct val="100000"/>
              </a:lnSpc>
              <a:spcBef>
                <a:spcPts val="0"/>
              </a:spcBef>
              <a:buNone/>
              <a:defRPr sz="2400" b="1" cap="all" baseline="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ATTORNEY NAME</a:t>
            </a:r>
          </a:p>
        </p:txBody>
      </p:sp>
      <p:sp>
        <p:nvSpPr>
          <p:cNvPr id="39" name="Text Placeholder 14">
            <a:extLst>
              <a:ext uri="{FF2B5EF4-FFF2-40B4-BE49-F238E27FC236}">
                <a16:creationId xmlns:a16="http://schemas.microsoft.com/office/drawing/2014/main" id="{98569A04-2741-2BD5-3E69-78A7008E4E72}"/>
              </a:ext>
            </a:extLst>
          </p:cNvPr>
          <p:cNvSpPr>
            <a:spLocks noGrp="1"/>
          </p:cNvSpPr>
          <p:nvPr>
            <p:ph type="body" sz="quarter" idx="15" hasCustomPrompt="1"/>
          </p:nvPr>
        </p:nvSpPr>
        <p:spPr>
          <a:xfrm>
            <a:off x="3058500" y="3251001"/>
            <a:ext cx="4114800" cy="338554"/>
          </a:xfrm>
        </p:spPr>
        <p:txBody>
          <a:bodyPr wrap="square">
            <a:spAutoFit/>
          </a:bodyPr>
          <a:lstStyle>
            <a:lvl1pPr marL="0" indent="-91440">
              <a:lnSpc>
                <a:spcPct val="100000"/>
              </a:lnSpc>
              <a:spcBef>
                <a:spcPts val="0"/>
              </a:spcBef>
              <a:buNone/>
              <a:defRPr sz="220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Title | City</a:t>
            </a:r>
          </a:p>
        </p:txBody>
      </p:sp>
      <p:sp>
        <p:nvSpPr>
          <p:cNvPr id="40" name="Text Placeholder 14">
            <a:extLst>
              <a:ext uri="{FF2B5EF4-FFF2-40B4-BE49-F238E27FC236}">
                <a16:creationId xmlns:a16="http://schemas.microsoft.com/office/drawing/2014/main" id="{07185195-2B57-43D3-80C4-CD456D916B06}"/>
              </a:ext>
            </a:extLst>
          </p:cNvPr>
          <p:cNvSpPr>
            <a:spLocks noGrp="1"/>
          </p:cNvSpPr>
          <p:nvPr>
            <p:ph type="body" sz="quarter" idx="16" hasCustomPrompt="1"/>
          </p:nvPr>
        </p:nvSpPr>
        <p:spPr>
          <a:xfrm>
            <a:off x="3047346" y="3949872"/>
            <a:ext cx="4114800" cy="292388"/>
          </a:xfrm>
        </p:spPr>
        <p:txBody>
          <a:bodyPr wrap="none">
            <a:spAutoFit/>
          </a:bodyPr>
          <a:lstStyle>
            <a:lvl1pPr marL="0" indent="-91440">
              <a:lnSpc>
                <a:spcPct val="100000"/>
              </a:lnSpc>
              <a:spcBef>
                <a:spcPts val="0"/>
              </a:spcBef>
              <a:buNone/>
              <a:defRPr sz="190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email@balch.com</a:t>
            </a:r>
          </a:p>
        </p:txBody>
      </p:sp>
      <p:sp>
        <p:nvSpPr>
          <p:cNvPr id="41" name="Text Placeholder 7">
            <a:extLst>
              <a:ext uri="{FF2B5EF4-FFF2-40B4-BE49-F238E27FC236}">
                <a16:creationId xmlns:a16="http://schemas.microsoft.com/office/drawing/2014/main" id="{E3DE6331-76BF-E19D-79D8-A7EB420752B0}"/>
              </a:ext>
            </a:extLst>
          </p:cNvPr>
          <p:cNvSpPr txBox="1">
            <a:spLocks/>
          </p:cNvSpPr>
          <p:nvPr userDrawn="1"/>
        </p:nvSpPr>
        <p:spPr>
          <a:xfrm>
            <a:off x="838200" y="5051070"/>
            <a:ext cx="2059006" cy="31941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900" kern="1200">
                <a:solidFill>
                  <a:srgbClr val="4D4F53"/>
                </a:solidFill>
                <a:latin typeface="+mn-lt"/>
                <a:ea typeface="+mn-ea"/>
                <a:cs typeface="+mn-cs"/>
              </a:defRPr>
            </a:lvl1pPr>
            <a:lvl2pPr marL="685800" indent="0" algn="l" defTabSz="914400" rtl="0" eaLnBrk="1" latinLnBrk="0" hangingPunct="1">
              <a:lnSpc>
                <a:spcPct val="90000"/>
              </a:lnSpc>
              <a:spcBef>
                <a:spcPts val="500"/>
              </a:spcBef>
              <a:buFont typeface="Arial" panose="020B0604020202020204" pitchFamily="34" charset="0"/>
              <a:buNone/>
              <a:defRPr sz="1900" kern="1200">
                <a:solidFill>
                  <a:schemeClr val="bg1"/>
                </a:solidFill>
                <a:latin typeface="+mj-lt"/>
                <a:ea typeface="+mn-ea"/>
                <a:cs typeface="+mn-cs"/>
              </a:defRPr>
            </a:lvl2pPr>
            <a:lvl3pPr marL="1143000" indent="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Connect with me on</a:t>
            </a:r>
          </a:p>
        </p:txBody>
      </p:sp>
      <p:pic>
        <p:nvPicPr>
          <p:cNvPr id="42" name="Picture 4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3537" y="5370487"/>
            <a:ext cx="1679444" cy="409991"/>
          </a:xfrm>
          <a:prstGeom prst="rect">
            <a:avLst/>
          </a:prstGeom>
        </p:spPr>
      </p:pic>
      <p:sp>
        <p:nvSpPr>
          <p:cNvPr id="43" name="Title 1">
            <a:extLst>
              <a:ext uri="{FF2B5EF4-FFF2-40B4-BE49-F238E27FC236}">
                <a16:creationId xmlns:a16="http://schemas.microsoft.com/office/drawing/2014/main" id="{5727C6A0-1454-3F9F-37F1-3CE06BC73C1A}"/>
              </a:ext>
            </a:extLst>
          </p:cNvPr>
          <p:cNvSpPr>
            <a:spLocks noGrp="1"/>
          </p:cNvSpPr>
          <p:nvPr>
            <p:ph type="ctrTitle" hasCustomPrompt="1"/>
          </p:nvPr>
        </p:nvSpPr>
        <p:spPr>
          <a:xfrm>
            <a:off x="838199" y="313493"/>
            <a:ext cx="8138160" cy="677108"/>
          </a:xfrm>
        </p:spPr>
        <p:txBody>
          <a:bodyPr wrap="none" anchor="b">
            <a:spAutoFit/>
          </a:bodyPr>
          <a:lstStyle>
            <a:lvl1pPr algn="l">
              <a:lnSpc>
                <a:spcPct val="100000"/>
              </a:lnSpc>
              <a:spcBef>
                <a:spcPts val="0"/>
              </a:spcBef>
              <a:defRPr sz="4400" baseline="0">
                <a:solidFill>
                  <a:srgbClr val="4D4F53"/>
                </a:solidFill>
                <a:latin typeface="+mn-lt"/>
              </a:defRPr>
            </a:lvl1pPr>
          </a:lstStyle>
          <a:p>
            <a:r>
              <a:rPr lang="en-US" dirty="0"/>
              <a:t>Click to add Title</a:t>
            </a:r>
          </a:p>
        </p:txBody>
      </p:sp>
      <p:pic>
        <p:nvPicPr>
          <p:cNvPr id="16" name="Picture 15"/>
          <p:cNvPicPr>
            <a:picLocks noChangeAspect="1"/>
          </p:cNvPicPr>
          <p:nvPr userDrawn="1"/>
        </p:nvPicPr>
        <p:blipFill rotWithShape="1">
          <a:blip r:embed="rId4">
            <a:extLst>
              <a:ext uri="{BEBA8EAE-BF5A-486C-A8C5-ECC9F3942E4B}">
                <a14:imgProps xmlns:a14="http://schemas.microsoft.com/office/drawing/2010/main">
                  <a14:imgLayer r:embed="rId5">
                    <a14:imgEffect>
                      <a14:sharpenSoften amount="15000"/>
                    </a14:imgEffect>
                    <a14:imgEffect>
                      <a14:colorTemperature colorTemp="11200"/>
                    </a14:imgEffect>
                    <a14:imgEffect>
                      <a14:brightnessContrast contrast="12000"/>
                    </a14:imgEffect>
                  </a14:imgLayer>
                </a14:imgProps>
              </a:ext>
            </a:extLst>
          </a:blip>
          <a:srcRect t="21280" b="27327"/>
          <a:stretch/>
        </p:blipFill>
        <p:spPr>
          <a:xfrm>
            <a:off x="3660829" y="6569732"/>
            <a:ext cx="4889416" cy="183727"/>
          </a:xfrm>
          <a:prstGeom prst="rect">
            <a:avLst/>
          </a:prstGeom>
        </p:spPr>
      </p:pic>
      <p:sp>
        <p:nvSpPr>
          <p:cNvPr id="17" name="Subtitle 2"/>
          <p:cNvSpPr txBox="1">
            <a:spLocks/>
          </p:cNvSpPr>
          <p:nvPr userDrawn="1"/>
        </p:nvSpPr>
        <p:spPr>
          <a:xfrm>
            <a:off x="8832377" y="4558423"/>
            <a:ext cx="1976339" cy="125184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4D4F5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dirty="0"/>
              <a:t>Stay </a:t>
            </a:r>
          </a:p>
          <a:p>
            <a:pPr algn="r"/>
            <a:r>
              <a:rPr lang="en-US" dirty="0"/>
              <a:t>connected </a:t>
            </a:r>
          </a:p>
          <a:p>
            <a:pPr algn="r"/>
            <a:r>
              <a:rPr lang="en-US" dirty="0"/>
              <a:t>with us!</a:t>
            </a:r>
          </a:p>
        </p:txBody>
      </p:sp>
      <p:grpSp>
        <p:nvGrpSpPr>
          <p:cNvPr id="18" name="Group 17"/>
          <p:cNvGrpSpPr/>
          <p:nvPr userDrawn="1"/>
        </p:nvGrpSpPr>
        <p:grpSpPr>
          <a:xfrm>
            <a:off x="11132991" y="4875088"/>
            <a:ext cx="573683" cy="1117411"/>
            <a:chOff x="15993604" y="3827722"/>
            <a:chExt cx="680038" cy="1346649"/>
          </a:xfrm>
        </p:grpSpPr>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93604" y="4666406"/>
              <a:ext cx="508200" cy="507965"/>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93604" y="3827722"/>
              <a:ext cx="680038" cy="578892"/>
            </a:xfrm>
            <a:prstGeom prst="rect">
              <a:avLst/>
            </a:prstGeom>
          </p:spPr>
        </p:pic>
      </p:grpSp>
      <p:pic>
        <p:nvPicPr>
          <p:cNvPr id="22" name="Picture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147460" y="4236121"/>
            <a:ext cx="414251" cy="423399"/>
          </a:xfrm>
          <a:prstGeom prst="rect">
            <a:avLst/>
          </a:prstGeom>
        </p:spPr>
      </p:pic>
      <p:sp>
        <p:nvSpPr>
          <p:cNvPr id="2" name="TextBox 1">
            <a:extLst>
              <a:ext uri="{FF2B5EF4-FFF2-40B4-BE49-F238E27FC236}">
                <a16:creationId xmlns:a16="http://schemas.microsoft.com/office/drawing/2014/main" id="{DDD4E8C6-5701-437D-FC99-FA6B3EF330E5}"/>
              </a:ext>
            </a:extLst>
          </p:cNvPr>
          <p:cNvSpPr txBox="1"/>
          <p:nvPr userDrawn="1"/>
        </p:nvSpPr>
        <p:spPr>
          <a:xfrm>
            <a:off x="826477" y="6501417"/>
            <a:ext cx="19138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mn-lt"/>
                <a:ea typeface="Calibri" panose="020F0502020204030204" pitchFamily="34" charset="0"/>
                <a:cs typeface="Times New Roman" panose="02020603050405020304" pitchFamily="18" charset="0"/>
              </a:rPr>
              <a:t>© 2024 Balch &amp; Bingham LLP</a:t>
            </a:r>
          </a:p>
        </p:txBody>
      </p:sp>
    </p:spTree>
    <p:extLst>
      <p:ext uri="{BB962C8B-B14F-4D97-AF65-F5344CB8AC3E}">
        <p14:creationId xmlns:p14="http://schemas.microsoft.com/office/powerpoint/2010/main" val="3601853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rgbClr val="D5D6D9">
            <a:alpha val="73000"/>
          </a:srgbClr>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0815A370-05E4-684A-4486-B8D5992AA93A}"/>
              </a:ext>
            </a:extLst>
          </p:cNvPr>
          <p:cNvSpPr>
            <a:spLocks noGrp="1"/>
          </p:cNvSpPr>
          <p:nvPr>
            <p:ph type="pic" sz="quarter" idx="13" hasCustomPrompt="1"/>
          </p:nvPr>
        </p:nvSpPr>
        <p:spPr>
          <a:xfrm>
            <a:off x="838201" y="2968766"/>
            <a:ext cx="1920240" cy="1917559"/>
          </a:xfrm>
          <a:effectLst>
            <a:innerShdw blurRad="114300">
              <a:prstClr val="black"/>
            </a:innerShdw>
          </a:effectLst>
        </p:spPr>
        <p:txBody>
          <a:bodyPr>
            <a:normAutofit/>
          </a:bodyPr>
          <a:lstStyle>
            <a:lvl1pPr marL="0" indent="0" algn="ctr">
              <a:buNone/>
              <a:defRPr sz="2400"/>
            </a:lvl1pPr>
          </a:lstStyle>
          <a:p>
            <a:r>
              <a:rPr lang="en-US" dirty="0"/>
              <a:t>Headshot</a:t>
            </a:r>
          </a:p>
        </p:txBody>
      </p:sp>
      <p:sp>
        <p:nvSpPr>
          <p:cNvPr id="20" name="Picture Placeholder 12">
            <a:extLst>
              <a:ext uri="{FF2B5EF4-FFF2-40B4-BE49-F238E27FC236}">
                <a16:creationId xmlns:a16="http://schemas.microsoft.com/office/drawing/2014/main" id="{065776BD-B11F-8BCC-4373-A86C602311E4}"/>
              </a:ext>
            </a:extLst>
          </p:cNvPr>
          <p:cNvSpPr>
            <a:spLocks noGrp="1"/>
          </p:cNvSpPr>
          <p:nvPr>
            <p:ph type="pic" sz="quarter" idx="17" hasCustomPrompt="1"/>
          </p:nvPr>
        </p:nvSpPr>
        <p:spPr>
          <a:xfrm>
            <a:off x="2934432" y="4934520"/>
            <a:ext cx="1371600" cy="1369402"/>
          </a:xfrm>
          <a:solidFill>
            <a:schemeClr val="bg1"/>
          </a:solidFill>
        </p:spPr>
        <p:txBody>
          <a:bodyPr anchor="ctr" anchorCtr="0"/>
          <a:lstStyle>
            <a:lvl1pPr marL="0" indent="0" algn="ctr">
              <a:buNone/>
              <a:defRPr/>
            </a:lvl1pPr>
          </a:lstStyle>
          <a:p>
            <a:r>
              <a:rPr lang="en-US" dirty="0"/>
              <a:t>QR </a:t>
            </a:r>
            <a:br>
              <a:rPr lang="en-US" dirty="0"/>
            </a:br>
            <a:r>
              <a:rPr lang="en-US" dirty="0"/>
              <a:t>code</a:t>
            </a:r>
          </a:p>
        </p:txBody>
      </p:sp>
      <p:sp>
        <p:nvSpPr>
          <p:cNvPr id="23" name="Rectangle 22">
            <a:extLst>
              <a:ext uri="{FF2B5EF4-FFF2-40B4-BE49-F238E27FC236}">
                <a16:creationId xmlns:a16="http://schemas.microsoft.com/office/drawing/2014/main" id="{1A192828-3DE4-30E1-994F-DF17F9105E02}"/>
              </a:ext>
            </a:extLst>
          </p:cNvPr>
          <p:cNvSpPr/>
          <p:nvPr userDrawn="1"/>
        </p:nvSpPr>
        <p:spPr>
          <a:xfrm>
            <a:off x="-1" y="0"/>
            <a:ext cx="320040" cy="6858000"/>
          </a:xfrm>
          <a:prstGeom prst="rect">
            <a:avLst/>
          </a:prstGeom>
          <a:solidFill>
            <a:srgbClr val="009B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B48"/>
              </a:solidFill>
            </a:endParaRPr>
          </a:p>
        </p:txBody>
      </p:sp>
      <p:pic>
        <p:nvPicPr>
          <p:cNvPr id="8" name="Picture 7" descr="A picture containing font, graphics, typography, graphic design&#10;&#10;Description automatically generated">
            <a:extLst>
              <a:ext uri="{FF2B5EF4-FFF2-40B4-BE49-F238E27FC236}">
                <a16:creationId xmlns:a16="http://schemas.microsoft.com/office/drawing/2014/main" id="{AB417652-2D23-748D-7F4D-C31FF93C9183}"/>
              </a:ext>
            </a:extLst>
          </p:cNvPr>
          <p:cNvPicPr>
            <a:picLocks noChangeAspect="1"/>
          </p:cNvPicPr>
          <p:nvPr userDrawn="1"/>
        </p:nvPicPr>
        <p:blipFill>
          <a:blip r:embed="rId2"/>
          <a:stretch>
            <a:fillRect/>
          </a:stretch>
        </p:blipFill>
        <p:spPr>
          <a:xfrm>
            <a:off x="9166034" y="423791"/>
            <a:ext cx="2199489" cy="733163"/>
          </a:xfrm>
          <a:prstGeom prst="rect">
            <a:avLst/>
          </a:prstGeom>
        </p:spPr>
      </p:pic>
      <p:sp>
        <p:nvSpPr>
          <p:cNvPr id="28" name="Picture Placeholder 12">
            <a:extLst>
              <a:ext uri="{FF2B5EF4-FFF2-40B4-BE49-F238E27FC236}">
                <a16:creationId xmlns:a16="http://schemas.microsoft.com/office/drawing/2014/main" id="{0815A370-05E4-684A-4486-B8D5992AA93A}"/>
              </a:ext>
            </a:extLst>
          </p:cNvPr>
          <p:cNvSpPr>
            <a:spLocks noGrp="1"/>
          </p:cNvSpPr>
          <p:nvPr>
            <p:ph type="pic" sz="quarter" idx="18" hasCustomPrompt="1"/>
          </p:nvPr>
        </p:nvSpPr>
        <p:spPr>
          <a:xfrm>
            <a:off x="6508482" y="2968765"/>
            <a:ext cx="1920240" cy="1920240"/>
          </a:xfrm>
          <a:effectLst>
            <a:innerShdw blurRad="114300">
              <a:prstClr val="black"/>
            </a:innerShdw>
          </a:effectLst>
        </p:spPr>
        <p:txBody>
          <a:bodyPr>
            <a:normAutofit/>
          </a:bodyPr>
          <a:lstStyle>
            <a:lvl1pPr marL="0" indent="0" algn="ctr">
              <a:buNone/>
              <a:defRPr sz="2400"/>
            </a:lvl1pPr>
          </a:lstStyle>
          <a:p>
            <a:r>
              <a:rPr lang="en-US" dirty="0"/>
              <a:t>Headshot</a:t>
            </a:r>
          </a:p>
        </p:txBody>
      </p:sp>
      <p:sp>
        <p:nvSpPr>
          <p:cNvPr id="33" name="Picture Placeholder 12">
            <a:extLst>
              <a:ext uri="{FF2B5EF4-FFF2-40B4-BE49-F238E27FC236}">
                <a16:creationId xmlns:a16="http://schemas.microsoft.com/office/drawing/2014/main" id="{065776BD-B11F-8BCC-4373-A86C602311E4}"/>
              </a:ext>
            </a:extLst>
          </p:cNvPr>
          <p:cNvSpPr>
            <a:spLocks noGrp="1"/>
          </p:cNvSpPr>
          <p:nvPr>
            <p:ph type="pic" sz="quarter" idx="22" hasCustomPrompt="1"/>
          </p:nvPr>
        </p:nvSpPr>
        <p:spPr>
          <a:xfrm>
            <a:off x="8593607" y="4934520"/>
            <a:ext cx="1371600" cy="1369402"/>
          </a:xfrm>
          <a:solidFill>
            <a:schemeClr val="bg1"/>
          </a:solidFill>
        </p:spPr>
        <p:txBody>
          <a:bodyPr anchor="ctr" anchorCtr="0"/>
          <a:lstStyle>
            <a:lvl1pPr marL="0" indent="0" algn="ctr">
              <a:buNone/>
              <a:defRPr/>
            </a:lvl1pPr>
          </a:lstStyle>
          <a:p>
            <a:r>
              <a:rPr lang="en-US" dirty="0"/>
              <a:t>QR </a:t>
            </a:r>
            <a:br>
              <a:rPr lang="en-US" dirty="0"/>
            </a:br>
            <a:r>
              <a:rPr lang="en-US" dirty="0"/>
              <a:t>code</a:t>
            </a:r>
          </a:p>
        </p:txBody>
      </p:sp>
      <p:sp>
        <p:nvSpPr>
          <p:cNvPr id="22" name="Title 1">
            <a:extLst>
              <a:ext uri="{FF2B5EF4-FFF2-40B4-BE49-F238E27FC236}">
                <a16:creationId xmlns:a16="http://schemas.microsoft.com/office/drawing/2014/main" id="{5727C6A0-1454-3F9F-37F1-3CE06BC73C1A}"/>
              </a:ext>
            </a:extLst>
          </p:cNvPr>
          <p:cNvSpPr>
            <a:spLocks noGrp="1"/>
          </p:cNvSpPr>
          <p:nvPr>
            <p:ph type="ctrTitle" hasCustomPrompt="1"/>
          </p:nvPr>
        </p:nvSpPr>
        <p:spPr>
          <a:xfrm>
            <a:off x="838199" y="313493"/>
            <a:ext cx="8138160" cy="677108"/>
          </a:xfrm>
        </p:spPr>
        <p:txBody>
          <a:bodyPr wrap="none" anchor="b">
            <a:spAutoFit/>
          </a:bodyPr>
          <a:lstStyle>
            <a:lvl1pPr algn="l">
              <a:lnSpc>
                <a:spcPct val="100000"/>
              </a:lnSpc>
              <a:spcBef>
                <a:spcPts val="0"/>
              </a:spcBef>
              <a:defRPr sz="4400" baseline="0">
                <a:solidFill>
                  <a:srgbClr val="4D4F53"/>
                </a:solidFill>
                <a:latin typeface="+mn-lt"/>
              </a:defRPr>
            </a:lvl1pPr>
          </a:lstStyle>
          <a:p>
            <a:r>
              <a:rPr lang="en-US" dirty="0"/>
              <a:t>Click to add Title</a:t>
            </a:r>
          </a:p>
        </p:txBody>
      </p:sp>
      <p:sp>
        <p:nvSpPr>
          <p:cNvPr id="24" name="Subtitle 2">
            <a:extLst>
              <a:ext uri="{FF2B5EF4-FFF2-40B4-BE49-F238E27FC236}">
                <a16:creationId xmlns:a16="http://schemas.microsoft.com/office/drawing/2014/main" id="{9216CFD8-F9E7-6E6B-B26B-A02149533291}"/>
              </a:ext>
            </a:extLst>
          </p:cNvPr>
          <p:cNvSpPr>
            <a:spLocks noGrp="1"/>
          </p:cNvSpPr>
          <p:nvPr>
            <p:ph type="subTitle" idx="1" hasCustomPrompt="1"/>
          </p:nvPr>
        </p:nvSpPr>
        <p:spPr>
          <a:xfrm>
            <a:off x="849350" y="1061670"/>
            <a:ext cx="8138160" cy="369332"/>
          </a:xfrm>
        </p:spPr>
        <p:txBody>
          <a:bodyPr wrap="none">
            <a:spAutoFit/>
          </a:bodyPr>
          <a:lstStyle>
            <a:lvl1pPr marL="0" indent="0" algn="l">
              <a:lnSpc>
                <a:spcPct val="100000"/>
              </a:lnSpc>
              <a:spcBef>
                <a:spcPts val="0"/>
              </a:spcBef>
              <a:buNone/>
              <a:defRPr sz="2400">
                <a:solidFill>
                  <a:srgbClr val="4D4F5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8" name="Text Placeholder 14">
            <a:extLst>
              <a:ext uri="{FF2B5EF4-FFF2-40B4-BE49-F238E27FC236}">
                <a16:creationId xmlns:a16="http://schemas.microsoft.com/office/drawing/2014/main" id="{DF9088F1-12CF-12A1-93D3-0736FE7583CF}"/>
              </a:ext>
            </a:extLst>
          </p:cNvPr>
          <p:cNvSpPr>
            <a:spLocks noGrp="1"/>
          </p:cNvSpPr>
          <p:nvPr>
            <p:ph type="body" sz="quarter" idx="14" hasCustomPrompt="1"/>
          </p:nvPr>
        </p:nvSpPr>
        <p:spPr>
          <a:xfrm>
            <a:off x="2934432" y="2953376"/>
            <a:ext cx="3383280" cy="369332"/>
          </a:xfrm>
        </p:spPr>
        <p:txBody>
          <a:bodyPr wrap="none" anchor="t" anchorCtr="0">
            <a:spAutoFit/>
          </a:bodyPr>
          <a:lstStyle>
            <a:lvl1pPr marL="0" indent="0" algn="l">
              <a:lnSpc>
                <a:spcPct val="100000"/>
              </a:lnSpc>
              <a:spcBef>
                <a:spcPts val="0"/>
              </a:spcBef>
              <a:spcAft>
                <a:spcPts val="0"/>
              </a:spcAft>
              <a:buFont typeface="Arial" panose="020B0604020202020204" pitchFamily="34" charset="0"/>
              <a:buNone/>
              <a:defRPr sz="2400" b="1" cap="all" baseline="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ATTORNEY NAME</a:t>
            </a:r>
          </a:p>
        </p:txBody>
      </p:sp>
      <p:sp>
        <p:nvSpPr>
          <p:cNvPr id="39" name="Text Placeholder 14">
            <a:extLst>
              <a:ext uri="{FF2B5EF4-FFF2-40B4-BE49-F238E27FC236}">
                <a16:creationId xmlns:a16="http://schemas.microsoft.com/office/drawing/2014/main" id="{98569A04-2741-2BD5-3E69-78A7008E4E72}"/>
              </a:ext>
            </a:extLst>
          </p:cNvPr>
          <p:cNvSpPr>
            <a:spLocks noGrp="1"/>
          </p:cNvSpPr>
          <p:nvPr>
            <p:ph type="body" sz="quarter" idx="15" hasCustomPrompt="1"/>
          </p:nvPr>
        </p:nvSpPr>
        <p:spPr>
          <a:xfrm>
            <a:off x="2934432" y="3387390"/>
            <a:ext cx="3200400" cy="338554"/>
          </a:xfrm>
        </p:spPr>
        <p:txBody>
          <a:bodyPr wrap="square" anchor="t" anchorCtr="0">
            <a:spAutoFit/>
          </a:bodyPr>
          <a:lstStyle>
            <a:lvl1pPr marL="0" indent="-45720" algn="l">
              <a:lnSpc>
                <a:spcPct val="100000"/>
              </a:lnSpc>
              <a:spcBef>
                <a:spcPts val="0"/>
              </a:spcBef>
              <a:spcAft>
                <a:spcPts val="0"/>
              </a:spcAft>
              <a:buFont typeface="Arial" panose="020B0604020202020204" pitchFamily="34" charset="0"/>
              <a:buNone/>
              <a:defRPr sz="2200" baseline="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Title | City</a:t>
            </a:r>
          </a:p>
        </p:txBody>
      </p:sp>
      <p:sp>
        <p:nvSpPr>
          <p:cNvPr id="40" name="Text Placeholder 14">
            <a:extLst>
              <a:ext uri="{FF2B5EF4-FFF2-40B4-BE49-F238E27FC236}">
                <a16:creationId xmlns:a16="http://schemas.microsoft.com/office/drawing/2014/main" id="{07185195-2B57-43D3-80C4-CD456D916B06}"/>
              </a:ext>
            </a:extLst>
          </p:cNvPr>
          <p:cNvSpPr>
            <a:spLocks noGrp="1"/>
          </p:cNvSpPr>
          <p:nvPr>
            <p:ph type="body" sz="quarter" idx="16" hasCustomPrompt="1"/>
          </p:nvPr>
        </p:nvSpPr>
        <p:spPr>
          <a:xfrm>
            <a:off x="2934432" y="4105716"/>
            <a:ext cx="3200400" cy="292388"/>
          </a:xfrm>
        </p:spPr>
        <p:txBody>
          <a:bodyPr wrap="square" anchor="t" anchorCtr="0">
            <a:spAutoFit/>
          </a:bodyPr>
          <a:lstStyle>
            <a:lvl1pPr marL="0" indent="-45720" algn="l">
              <a:lnSpc>
                <a:spcPct val="100000"/>
              </a:lnSpc>
              <a:spcBef>
                <a:spcPts val="0"/>
              </a:spcBef>
              <a:spcAft>
                <a:spcPts val="0"/>
              </a:spcAft>
              <a:buFont typeface="Arial" panose="020B0604020202020204" pitchFamily="34" charset="0"/>
              <a:buNone/>
              <a:defRPr sz="190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email@balch.com</a:t>
            </a:r>
          </a:p>
        </p:txBody>
      </p:sp>
      <p:sp>
        <p:nvSpPr>
          <p:cNvPr id="46" name="Text Placeholder 14">
            <a:extLst>
              <a:ext uri="{FF2B5EF4-FFF2-40B4-BE49-F238E27FC236}">
                <a16:creationId xmlns:a16="http://schemas.microsoft.com/office/drawing/2014/main" id="{DF9088F1-12CF-12A1-93D3-0736FE7583CF}"/>
              </a:ext>
            </a:extLst>
          </p:cNvPr>
          <p:cNvSpPr>
            <a:spLocks noGrp="1"/>
          </p:cNvSpPr>
          <p:nvPr>
            <p:ph type="body" sz="quarter" idx="23" hasCustomPrompt="1"/>
          </p:nvPr>
        </p:nvSpPr>
        <p:spPr>
          <a:xfrm>
            <a:off x="8593607" y="2953376"/>
            <a:ext cx="3383280" cy="369332"/>
          </a:xfrm>
        </p:spPr>
        <p:txBody>
          <a:bodyPr wrap="none" anchor="t" anchorCtr="0">
            <a:spAutoFit/>
          </a:bodyPr>
          <a:lstStyle>
            <a:lvl1pPr marL="0" indent="0" algn="l">
              <a:lnSpc>
                <a:spcPct val="100000"/>
              </a:lnSpc>
              <a:spcBef>
                <a:spcPts val="0"/>
              </a:spcBef>
              <a:spcAft>
                <a:spcPts val="0"/>
              </a:spcAft>
              <a:buFont typeface="Arial" panose="020B0604020202020204" pitchFamily="34" charset="0"/>
              <a:buNone/>
              <a:defRPr sz="2400" b="1" cap="all" baseline="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ATTORNEY NAME</a:t>
            </a:r>
          </a:p>
        </p:txBody>
      </p:sp>
      <p:sp>
        <p:nvSpPr>
          <p:cNvPr id="47" name="Text Placeholder 14">
            <a:extLst>
              <a:ext uri="{FF2B5EF4-FFF2-40B4-BE49-F238E27FC236}">
                <a16:creationId xmlns:a16="http://schemas.microsoft.com/office/drawing/2014/main" id="{98569A04-2741-2BD5-3E69-78A7008E4E72}"/>
              </a:ext>
            </a:extLst>
          </p:cNvPr>
          <p:cNvSpPr>
            <a:spLocks noGrp="1"/>
          </p:cNvSpPr>
          <p:nvPr>
            <p:ph type="body" sz="quarter" idx="24" hasCustomPrompt="1"/>
          </p:nvPr>
        </p:nvSpPr>
        <p:spPr>
          <a:xfrm>
            <a:off x="8593607" y="3358361"/>
            <a:ext cx="3200400" cy="338554"/>
          </a:xfrm>
        </p:spPr>
        <p:txBody>
          <a:bodyPr wrap="square" anchor="t" anchorCtr="0">
            <a:spAutoFit/>
          </a:bodyPr>
          <a:lstStyle>
            <a:lvl1pPr marL="0" indent="-45720" algn="l">
              <a:lnSpc>
                <a:spcPct val="100000"/>
              </a:lnSpc>
              <a:spcBef>
                <a:spcPts val="0"/>
              </a:spcBef>
              <a:spcAft>
                <a:spcPts val="0"/>
              </a:spcAft>
              <a:buFont typeface="Arial" panose="020B0604020202020204" pitchFamily="34" charset="0"/>
              <a:buNone/>
              <a:defRPr sz="2200" baseline="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Title | City</a:t>
            </a:r>
          </a:p>
        </p:txBody>
      </p:sp>
      <p:sp>
        <p:nvSpPr>
          <p:cNvPr id="48" name="Text Placeholder 14">
            <a:extLst>
              <a:ext uri="{FF2B5EF4-FFF2-40B4-BE49-F238E27FC236}">
                <a16:creationId xmlns:a16="http://schemas.microsoft.com/office/drawing/2014/main" id="{07185195-2B57-43D3-80C4-CD456D916B06}"/>
              </a:ext>
            </a:extLst>
          </p:cNvPr>
          <p:cNvSpPr>
            <a:spLocks noGrp="1"/>
          </p:cNvSpPr>
          <p:nvPr>
            <p:ph type="body" sz="quarter" idx="25" hasCustomPrompt="1"/>
          </p:nvPr>
        </p:nvSpPr>
        <p:spPr>
          <a:xfrm>
            <a:off x="8593607" y="4105715"/>
            <a:ext cx="3200400" cy="292388"/>
          </a:xfrm>
        </p:spPr>
        <p:txBody>
          <a:bodyPr wrap="square" anchor="t" anchorCtr="0">
            <a:spAutoFit/>
          </a:bodyPr>
          <a:lstStyle>
            <a:lvl1pPr marL="0" indent="-45720" algn="l">
              <a:lnSpc>
                <a:spcPct val="100000"/>
              </a:lnSpc>
              <a:spcBef>
                <a:spcPts val="0"/>
              </a:spcBef>
              <a:spcAft>
                <a:spcPts val="0"/>
              </a:spcAft>
              <a:buFont typeface="Arial" panose="020B0604020202020204" pitchFamily="34" charset="0"/>
              <a:buNone/>
              <a:defRPr sz="190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email@balch.com</a:t>
            </a:r>
          </a:p>
        </p:txBody>
      </p:sp>
      <p:sp>
        <p:nvSpPr>
          <p:cNvPr id="51" name="Text Placeholder 7">
            <a:extLst>
              <a:ext uri="{FF2B5EF4-FFF2-40B4-BE49-F238E27FC236}">
                <a16:creationId xmlns:a16="http://schemas.microsoft.com/office/drawing/2014/main" id="{E3DE6331-76BF-E19D-79D8-A7EB420752B0}"/>
              </a:ext>
            </a:extLst>
          </p:cNvPr>
          <p:cNvSpPr txBox="1">
            <a:spLocks/>
          </p:cNvSpPr>
          <p:nvPr userDrawn="1"/>
        </p:nvSpPr>
        <p:spPr>
          <a:xfrm>
            <a:off x="838199" y="5212738"/>
            <a:ext cx="2059006" cy="263149"/>
          </a:xfrm>
          <a:prstGeom prst="rect">
            <a:avLst/>
          </a:prstGeom>
        </p:spPr>
        <p:txBody>
          <a:bodyPr vert="horz" wrap="none"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900" kern="1200">
                <a:solidFill>
                  <a:srgbClr val="4D4F53"/>
                </a:solidFill>
                <a:latin typeface="+mn-lt"/>
                <a:ea typeface="+mn-ea"/>
                <a:cs typeface="+mn-cs"/>
              </a:defRPr>
            </a:lvl1pPr>
            <a:lvl2pPr marL="685800" indent="0" algn="l" defTabSz="914400" rtl="0" eaLnBrk="1" latinLnBrk="0" hangingPunct="1">
              <a:lnSpc>
                <a:spcPct val="90000"/>
              </a:lnSpc>
              <a:spcBef>
                <a:spcPts val="500"/>
              </a:spcBef>
              <a:buFont typeface="Arial" panose="020B0604020202020204" pitchFamily="34" charset="0"/>
              <a:buNone/>
              <a:defRPr sz="1900" kern="1200">
                <a:solidFill>
                  <a:schemeClr val="bg1"/>
                </a:solidFill>
                <a:latin typeface="+mj-lt"/>
                <a:ea typeface="+mn-ea"/>
                <a:cs typeface="+mn-cs"/>
              </a:defRPr>
            </a:lvl2pPr>
            <a:lvl3pPr marL="1143000" indent="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Connect with me on</a:t>
            </a:r>
          </a:p>
        </p:txBody>
      </p:sp>
      <p:pic>
        <p:nvPicPr>
          <p:cNvPr id="52" name="Picture 5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3536" y="5532155"/>
            <a:ext cx="1679444" cy="409991"/>
          </a:xfrm>
          <a:prstGeom prst="rect">
            <a:avLst/>
          </a:prstGeom>
        </p:spPr>
      </p:pic>
      <p:sp>
        <p:nvSpPr>
          <p:cNvPr id="49" name="Text Placeholder 7">
            <a:extLst>
              <a:ext uri="{FF2B5EF4-FFF2-40B4-BE49-F238E27FC236}">
                <a16:creationId xmlns:a16="http://schemas.microsoft.com/office/drawing/2014/main" id="{E3DE6331-76BF-E19D-79D8-A7EB420752B0}"/>
              </a:ext>
            </a:extLst>
          </p:cNvPr>
          <p:cNvSpPr txBox="1">
            <a:spLocks/>
          </p:cNvSpPr>
          <p:nvPr userDrawn="1"/>
        </p:nvSpPr>
        <p:spPr>
          <a:xfrm>
            <a:off x="6506668" y="5212738"/>
            <a:ext cx="1997342" cy="263149"/>
          </a:xfrm>
          <a:prstGeom prst="rect">
            <a:avLst/>
          </a:prstGeom>
        </p:spPr>
        <p:txBody>
          <a:bodyPr vert="horz" wrap="none"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900" kern="1200">
                <a:solidFill>
                  <a:srgbClr val="4D4F53"/>
                </a:solidFill>
                <a:latin typeface="+mn-lt"/>
                <a:ea typeface="+mn-ea"/>
                <a:cs typeface="+mn-cs"/>
              </a:defRPr>
            </a:lvl1pPr>
            <a:lvl2pPr marL="685800" indent="0" algn="l" defTabSz="914400" rtl="0" eaLnBrk="1" latinLnBrk="0" hangingPunct="1">
              <a:lnSpc>
                <a:spcPct val="90000"/>
              </a:lnSpc>
              <a:spcBef>
                <a:spcPts val="500"/>
              </a:spcBef>
              <a:buFont typeface="Arial" panose="020B0604020202020204" pitchFamily="34" charset="0"/>
              <a:buNone/>
              <a:defRPr sz="1900" kern="1200">
                <a:solidFill>
                  <a:schemeClr val="bg1"/>
                </a:solidFill>
                <a:latin typeface="+mj-lt"/>
                <a:ea typeface="+mn-ea"/>
                <a:cs typeface="+mn-cs"/>
              </a:defRPr>
            </a:lvl2pPr>
            <a:lvl3pPr marL="1143000" indent="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Connect with me on</a:t>
            </a:r>
          </a:p>
        </p:txBody>
      </p:sp>
      <p:pic>
        <p:nvPicPr>
          <p:cNvPr id="50" name="Picture 4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4832" y="5532155"/>
            <a:ext cx="1679444" cy="409991"/>
          </a:xfrm>
          <a:prstGeom prst="rect">
            <a:avLst/>
          </a:prstGeom>
        </p:spPr>
      </p:pic>
      <p:pic>
        <p:nvPicPr>
          <p:cNvPr id="26" name="Picture 25"/>
          <p:cNvPicPr>
            <a:picLocks noChangeAspect="1"/>
          </p:cNvPicPr>
          <p:nvPr userDrawn="1"/>
        </p:nvPicPr>
        <p:blipFill rotWithShape="1">
          <a:blip r:embed="rId4">
            <a:extLst>
              <a:ext uri="{BEBA8EAE-BF5A-486C-A8C5-ECC9F3942E4B}">
                <a14:imgProps xmlns:a14="http://schemas.microsoft.com/office/drawing/2010/main">
                  <a14:imgLayer r:embed="rId5">
                    <a14:imgEffect>
                      <a14:sharpenSoften amount="15000"/>
                    </a14:imgEffect>
                    <a14:imgEffect>
                      <a14:colorTemperature colorTemp="11200"/>
                    </a14:imgEffect>
                    <a14:imgEffect>
                      <a14:brightnessContrast contrast="12000"/>
                    </a14:imgEffect>
                  </a14:imgLayer>
                </a14:imgProps>
              </a:ext>
            </a:extLst>
          </a:blip>
          <a:srcRect t="21280" b="27327"/>
          <a:stretch/>
        </p:blipFill>
        <p:spPr>
          <a:xfrm>
            <a:off x="3660829" y="6569732"/>
            <a:ext cx="4889416" cy="183727"/>
          </a:xfrm>
          <a:prstGeom prst="rect">
            <a:avLst/>
          </a:prstGeom>
        </p:spPr>
      </p:pic>
      <p:sp>
        <p:nvSpPr>
          <p:cNvPr id="2" name="TextBox 1">
            <a:extLst>
              <a:ext uri="{FF2B5EF4-FFF2-40B4-BE49-F238E27FC236}">
                <a16:creationId xmlns:a16="http://schemas.microsoft.com/office/drawing/2014/main" id="{6963DDA8-EE7A-B89E-EDC4-62F09105F753}"/>
              </a:ext>
            </a:extLst>
          </p:cNvPr>
          <p:cNvSpPr txBox="1"/>
          <p:nvPr userDrawn="1"/>
        </p:nvSpPr>
        <p:spPr>
          <a:xfrm>
            <a:off x="826477" y="6501417"/>
            <a:ext cx="19138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mn-lt"/>
                <a:ea typeface="Calibri" panose="020F0502020204030204" pitchFamily="34" charset="0"/>
                <a:cs typeface="Times New Roman" panose="02020603050405020304" pitchFamily="18" charset="0"/>
              </a:rPr>
              <a:t>© 2024 Balch &amp; Bingham LLP</a:t>
            </a:r>
          </a:p>
        </p:txBody>
      </p:sp>
    </p:spTree>
    <p:extLst>
      <p:ext uri="{BB962C8B-B14F-4D97-AF65-F5344CB8AC3E}">
        <p14:creationId xmlns:p14="http://schemas.microsoft.com/office/powerpoint/2010/main" val="2971948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D5D6D9">
            <a:alpha val="73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7C6A0-1454-3F9F-37F1-3CE06BC73C1A}"/>
              </a:ext>
            </a:extLst>
          </p:cNvPr>
          <p:cNvSpPr>
            <a:spLocks noGrp="1"/>
          </p:cNvSpPr>
          <p:nvPr>
            <p:ph type="ctrTitle" hasCustomPrompt="1"/>
          </p:nvPr>
        </p:nvSpPr>
        <p:spPr>
          <a:xfrm>
            <a:off x="826477" y="5123476"/>
            <a:ext cx="8229600" cy="689314"/>
          </a:xfrm>
        </p:spPr>
        <p:txBody>
          <a:bodyPr anchor="b">
            <a:normAutofit/>
          </a:bodyPr>
          <a:lstStyle>
            <a:lvl1pPr algn="l">
              <a:defRPr sz="4400">
                <a:solidFill>
                  <a:srgbClr val="4D4F53"/>
                </a:solidFill>
                <a:latin typeface="+mn-lt"/>
              </a:defRPr>
            </a:lvl1pPr>
          </a:lstStyle>
          <a:p>
            <a:r>
              <a:rPr lang="en-US" dirty="0"/>
              <a:t>PRESENTATION TITLE</a:t>
            </a:r>
          </a:p>
        </p:txBody>
      </p:sp>
      <p:sp>
        <p:nvSpPr>
          <p:cNvPr id="3" name="Subtitle 2">
            <a:extLst>
              <a:ext uri="{FF2B5EF4-FFF2-40B4-BE49-F238E27FC236}">
                <a16:creationId xmlns:a16="http://schemas.microsoft.com/office/drawing/2014/main" id="{9216CFD8-F9E7-6E6B-B26B-A02149533291}"/>
              </a:ext>
            </a:extLst>
          </p:cNvPr>
          <p:cNvSpPr>
            <a:spLocks noGrp="1"/>
          </p:cNvSpPr>
          <p:nvPr>
            <p:ph type="subTitle" idx="1" hasCustomPrompt="1"/>
          </p:nvPr>
        </p:nvSpPr>
        <p:spPr>
          <a:xfrm>
            <a:off x="838200" y="5861606"/>
            <a:ext cx="10515600" cy="590995"/>
          </a:xfrm>
        </p:spPr>
        <p:txBody>
          <a:bodyPr>
            <a:normAutofit/>
          </a:bodyPr>
          <a:lstStyle>
            <a:lvl1pPr marL="0" indent="0" algn="l">
              <a:buNone/>
              <a:defRPr sz="2800">
                <a:solidFill>
                  <a:srgbClr val="4D4F5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4" name="Text Placeholder 13">
            <a:extLst>
              <a:ext uri="{FF2B5EF4-FFF2-40B4-BE49-F238E27FC236}">
                <a16:creationId xmlns:a16="http://schemas.microsoft.com/office/drawing/2014/main" id="{2B03F0EE-C1A1-6615-DB1E-59CB583EBDA7}"/>
              </a:ext>
            </a:extLst>
          </p:cNvPr>
          <p:cNvSpPr>
            <a:spLocks noGrp="1"/>
          </p:cNvSpPr>
          <p:nvPr>
            <p:ph type="body" sz="quarter" idx="13" hasCustomPrompt="1"/>
          </p:nvPr>
        </p:nvSpPr>
        <p:spPr>
          <a:xfrm>
            <a:off x="826477" y="4758243"/>
            <a:ext cx="8229600" cy="339725"/>
          </a:xfrm>
        </p:spPr>
        <p:txBody>
          <a:bodyPr>
            <a:normAutofit/>
          </a:bodyPr>
          <a:lstStyle>
            <a:lvl1pPr marL="0" indent="0">
              <a:buNone/>
              <a:defRPr sz="2000">
                <a:solidFill>
                  <a:srgbClr val="4D4F53"/>
                </a:solidFill>
                <a:latin typeface="+mn-lt"/>
              </a:defRPr>
            </a:lvl1pPr>
          </a:lstStyle>
          <a:p>
            <a:pPr lvl="0"/>
            <a:r>
              <a:rPr lang="en-US" dirty="0"/>
              <a:t>DATE</a:t>
            </a:r>
          </a:p>
        </p:txBody>
      </p:sp>
      <p:sp>
        <p:nvSpPr>
          <p:cNvPr id="7" name="Rectangle 6">
            <a:extLst>
              <a:ext uri="{FF2B5EF4-FFF2-40B4-BE49-F238E27FC236}">
                <a16:creationId xmlns:a16="http://schemas.microsoft.com/office/drawing/2014/main" id="{8769122E-A17D-26E3-7DCE-38EF01331666}"/>
              </a:ext>
            </a:extLst>
          </p:cNvPr>
          <p:cNvSpPr/>
          <p:nvPr userDrawn="1"/>
        </p:nvSpPr>
        <p:spPr>
          <a:xfrm>
            <a:off x="-8614" y="0"/>
            <a:ext cx="320040" cy="6871289"/>
          </a:xfrm>
          <a:prstGeom prst="rect">
            <a:avLst/>
          </a:prstGeom>
          <a:solidFill>
            <a:srgbClr val="009B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font, graphics, typography, graphic design&#10;&#10;Description automatically generated">
            <a:extLst>
              <a:ext uri="{FF2B5EF4-FFF2-40B4-BE49-F238E27FC236}">
                <a16:creationId xmlns:a16="http://schemas.microsoft.com/office/drawing/2014/main" id="{2F81859E-1F78-913F-BC91-6552A3B95360}"/>
              </a:ext>
            </a:extLst>
          </p:cNvPr>
          <p:cNvPicPr>
            <a:picLocks noChangeAspect="1"/>
          </p:cNvPicPr>
          <p:nvPr userDrawn="1"/>
        </p:nvPicPr>
        <p:blipFill>
          <a:blip r:embed="rId2"/>
          <a:stretch>
            <a:fillRect/>
          </a:stretch>
        </p:blipFill>
        <p:spPr>
          <a:xfrm>
            <a:off x="9166034" y="4738158"/>
            <a:ext cx="2199489" cy="733163"/>
          </a:xfrm>
          <a:prstGeom prst="rect">
            <a:avLst/>
          </a:prstGeom>
        </p:spPr>
      </p:pic>
      <p:pic>
        <p:nvPicPr>
          <p:cNvPr id="18" name="Picture Placeholder 2"/>
          <p:cNvPicPr>
            <a:picLocks noChangeAspect="1"/>
          </p:cNvPicPr>
          <p:nvPr userDrawn="1"/>
        </p:nvPicPr>
        <p:blipFill>
          <a:blip r:embed="rId3">
            <a:extLst>
              <a:ext uri="{28A0092B-C50C-407E-A947-70E740481C1C}">
                <a14:useLocalDpi xmlns:a14="http://schemas.microsoft.com/office/drawing/2010/main" val="0"/>
              </a:ext>
            </a:extLst>
          </a:blip>
          <a:srcRect l="23" r="23"/>
          <a:stretch>
            <a:fillRect/>
          </a:stretch>
        </p:blipFill>
        <p:spPr>
          <a:xfrm>
            <a:off x="309175" y="0"/>
            <a:ext cx="11881104" cy="4507139"/>
          </a:xfrm>
          <a:prstGeom prst="rect">
            <a:avLst/>
          </a:prstGeom>
        </p:spPr>
      </p:pic>
      <p:sp>
        <p:nvSpPr>
          <p:cNvPr id="19" name="Rectangle 18">
            <a:extLst>
              <a:ext uri="{FF2B5EF4-FFF2-40B4-BE49-F238E27FC236}">
                <a16:creationId xmlns:a16="http://schemas.microsoft.com/office/drawing/2014/main" id="{4F4F8DC5-4EAB-0AE0-2C89-BF916F2003EC}"/>
              </a:ext>
            </a:extLst>
          </p:cNvPr>
          <p:cNvSpPr/>
          <p:nvPr userDrawn="1"/>
        </p:nvSpPr>
        <p:spPr>
          <a:xfrm>
            <a:off x="311707" y="2634"/>
            <a:ext cx="11881104" cy="4507139"/>
          </a:xfrm>
          <a:prstGeom prst="rect">
            <a:avLst/>
          </a:prstGeom>
          <a:solidFill>
            <a:srgbClr val="009B48">
              <a:alpha val="2445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3908E36-038C-B82F-583F-5120E909A702}"/>
              </a:ext>
            </a:extLst>
          </p:cNvPr>
          <p:cNvSpPr txBox="1"/>
          <p:nvPr userDrawn="1"/>
        </p:nvSpPr>
        <p:spPr>
          <a:xfrm>
            <a:off x="826477" y="6501417"/>
            <a:ext cx="19138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mn-lt"/>
                <a:ea typeface="Calibri" panose="020F0502020204030204" pitchFamily="34" charset="0"/>
                <a:cs typeface="Times New Roman" panose="02020603050405020304" pitchFamily="18" charset="0"/>
              </a:rPr>
              <a:t>© 2024 Balch &amp; Bingham LLP</a:t>
            </a:r>
          </a:p>
        </p:txBody>
      </p:sp>
    </p:spTree>
    <p:extLst>
      <p:ext uri="{BB962C8B-B14F-4D97-AF65-F5344CB8AC3E}">
        <p14:creationId xmlns:p14="http://schemas.microsoft.com/office/powerpoint/2010/main" val="3537076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losing Slide">
    <p:bg>
      <p:bgPr>
        <a:solidFill>
          <a:srgbClr val="D5D6D9">
            <a:alpha val="73000"/>
          </a:srgb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FE1F14-EF00-705D-CC5D-85D0DC6B0BA6}"/>
              </a:ext>
            </a:extLst>
          </p:cNvPr>
          <p:cNvSpPr/>
          <p:nvPr userDrawn="1"/>
        </p:nvSpPr>
        <p:spPr>
          <a:xfrm>
            <a:off x="-1" y="0"/>
            <a:ext cx="320040" cy="6858000"/>
          </a:xfrm>
          <a:prstGeom prst="rect">
            <a:avLst/>
          </a:prstGeom>
          <a:solidFill>
            <a:srgbClr val="009B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B48"/>
              </a:solidFill>
            </a:endParaRPr>
          </a:p>
        </p:txBody>
      </p:sp>
      <p:sp>
        <p:nvSpPr>
          <p:cNvPr id="15" name="Text Placeholder 14">
            <a:extLst>
              <a:ext uri="{FF2B5EF4-FFF2-40B4-BE49-F238E27FC236}">
                <a16:creationId xmlns:a16="http://schemas.microsoft.com/office/drawing/2014/main" id="{DF9088F1-12CF-12A1-93D3-0736FE7583CF}"/>
              </a:ext>
            </a:extLst>
          </p:cNvPr>
          <p:cNvSpPr>
            <a:spLocks noGrp="1"/>
          </p:cNvSpPr>
          <p:nvPr>
            <p:ph type="body" sz="quarter" idx="14" hasCustomPrompt="1"/>
          </p:nvPr>
        </p:nvSpPr>
        <p:spPr>
          <a:xfrm>
            <a:off x="849351" y="3023982"/>
            <a:ext cx="3383280" cy="338554"/>
          </a:xfrm>
        </p:spPr>
        <p:txBody>
          <a:bodyPr wrap="none">
            <a:spAutoFit/>
          </a:bodyPr>
          <a:lstStyle>
            <a:lvl1pPr marL="0" indent="0">
              <a:lnSpc>
                <a:spcPct val="100000"/>
              </a:lnSpc>
              <a:spcBef>
                <a:spcPts val="0"/>
              </a:spcBef>
              <a:buNone/>
              <a:defRPr sz="2200" b="1" cap="all" baseline="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ATTORNEY NAME</a:t>
            </a:r>
          </a:p>
        </p:txBody>
      </p:sp>
      <p:sp>
        <p:nvSpPr>
          <p:cNvPr id="18" name="Text Placeholder 14">
            <a:extLst>
              <a:ext uri="{FF2B5EF4-FFF2-40B4-BE49-F238E27FC236}">
                <a16:creationId xmlns:a16="http://schemas.microsoft.com/office/drawing/2014/main" id="{98569A04-2741-2BD5-3E69-78A7008E4E72}"/>
              </a:ext>
            </a:extLst>
          </p:cNvPr>
          <p:cNvSpPr>
            <a:spLocks noGrp="1"/>
          </p:cNvSpPr>
          <p:nvPr>
            <p:ph type="body" sz="quarter" idx="15" hasCustomPrompt="1"/>
          </p:nvPr>
        </p:nvSpPr>
        <p:spPr>
          <a:xfrm>
            <a:off x="849350" y="3402911"/>
            <a:ext cx="3383280" cy="307777"/>
          </a:xfrm>
        </p:spPr>
        <p:txBody>
          <a:bodyPr wrap="square">
            <a:spAutoFit/>
          </a:bodyPr>
          <a:lstStyle>
            <a:lvl1pPr marL="0" indent="-45720">
              <a:lnSpc>
                <a:spcPct val="100000"/>
              </a:lnSpc>
              <a:spcBef>
                <a:spcPts val="0"/>
              </a:spcBef>
              <a:buNone/>
              <a:defRPr sz="200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Title | City</a:t>
            </a:r>
          </a:p>
        </p:txBody>
      </p:sp>
      <p:sp>
        <p:nvSpPr>
          <p:cNvPr id="19" name="Text Placeholder 14">
            <a:extLst>
              <a:ext uri="{FF2B5EF4-FFF2-40B4-BE49-F238E27FC236}">
                <a16:creationId xmlns:a16="http://schemas.microsoft.com/office/drawing/2014/main" id="{07185195-2B57-43D3-80C4-CD456D916B06}"/>
              </a:ext>
            </a:extLst>
          </p:cNvPr>
          <p:cNvSpPr>
            <a:spLocks noGrp="1"/>
          </p:cNvSpPr>
          <p:nvPr>
            <p:ph type="body" sz="quarter" idx="16" hasCustomPrompt="1"/>
          </p:nvPr>
        </p:nvSpPr>
        <p:spPr>
          <a:xfrm>
            <a:off x="838199" y="4093755"/>
            <a:ext cx="3383280" cy="292388"/>
          </a:xfrm>
        </p:spPr>
        <p:txBody>
          <a:bodyPr wrap="square">
            <a:spAutoFit/>
          </a:bodyPr>
          <a:lstStyle>
            <a:lvl1pPr marL="0" indent="-45720">
              <a:lnSpc>
                <a:spcPct val="100000"/>
              </a:lnSpc>
              <a:spcBef>
                <a:spcPts val="0"/>
              </a:spcBef>
              <a:buNone/>
              <a:defRPr sz="190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email@balch.com</a:t>
            </a:r>
          </a:p>
        </p:txBody>
      </p:sp>
      <p:sp>
        <p:nvSpPr>
          <p:cNvPr id="20" name="Picture Placeholder 12">
            <a:extLst>
              <a:ext uri="{FF2B5EF4-FFF2-40B4-BE49-F238E27FC236}">
                <a16:creationId xmlns:a16="http://schemas.microsoft.com/office/drawing/2014/main" id="{065776BD-B11F-8BCC-4373-A86C602311E4}"/>
              </a:ext>
            </a:extLst>
          </p:cNvPr>
          <p:cNvSpPr>
            <a:spLocks noGrp="1"/>
          </p:cNvSpPr>
          <p:nvPr>
            <p:ph type="pic" sz="quarter" idx="17" hasCustomPrompt="1"/>
          </p:nvPr>
        </p:nvSpPr>
        <p:spPr>
          <a:xfrm>
            <a:off x="838200" y="4767130"/>
            <a:ext cx="1223591" cy="1223591"/>
          </a:xfrm>
          <a:solidFill>
            <a:schemeClr val="bg1"/>
          </a:solidFill>
        </p:spPr>
        <p:txBody>
          <a:bodyPr anchor="ctr" anchorCtr="0"/>
          <a:lstStyle>
            <a:lvl1pPr marL="0" indent="0" algn="ctr">
              <a:buNone/>
              <a:defRPr/>
            </a:lvl1pPr>
          </a:lstStyle>
          <a:p>
            <a:r>
              <a:rPr lang="en-US" dirty="0"/>
              <a:t>QR </a:t>
            </a:r>
            <a:br>
              <a:rPr lang="en-US" dirty="0"/>
            </a:br>
            <a:r>
              <a:rPr lang="en-US" dirty="0"/>
              <a:t>code</a:t>
            </a:r>
          </a:p>
        </p:txBody>
      </p:sp>
      <p:sp>
        <p:nvSpPr>
          <p:cNvPr id="12" name="Text Placeholder 14">
            <a:extLst>
              <a:ext uri="{FF2B5EF4-FFF2-40B4-BE49-F238E27FC236}">
                <a16:creationId xmlns:a16="http://schemas.microsoft.com/office/drawing/2014/main" id="{C89CD6AB-612B-AAC1-2F64-F41C730A4A6B}"/>
              </a:ext>
            </a:extLst>
          </p:cNvPr>
          <p:cNvSpPr>
            <a:spLocks noGrp="1"/>
          </p:cNvSpPr>
          <p:nvPr>
            <p:ph type="body" sz="quarter" idx="18" hasCustomPrompt="1"/>
          </p:nvPr>
        </p:nvSpPr>
        <p:spPr>
          <a:xfrm>
            <a:off x="4592336" y="3023982"/>
            <a:ext cx="3383280" cy="338554"/>
          </a:xfrm>
        </p:spPr>
        <p:txBody>
          <a:bodyPr wrap="none">
            <a:spAutoFit/>
          </a:bodyPr>
          <a:lstStyle>
            <a:lvl1pPr marL="0" indent="0">
              <a:lnSpc>
                <a:spcPct val="100000"/>
              </a:lnSpc>
              <a:spcBef>
                <a:spcPts val="0"/>
              </a:spcBef>
              <a:buNone/>
              <a:defRPr sz="2200" b="1" cap="all" baseline="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ATTORNEY NAME</a:t>
            </a:r>
          </a:p>
        </p:txBody>
      </p:sp>
      <p:sp>
        <p:nvSpPr>
          <p:cNvPr id="14" name="Text Placeholder 14">
            <a:extLst>
              <a:ext uri="{FF2B5EF4-FFF2-40B4-BE49-F238E27FC236}">
                <a16:creationId xmlns:a16="http://schemas.microsoft.com/office/drawing/2014/main" id="{61A207F2-E6F2-B6C8-CD14-7046727EBAA0}"/>
              </a:ext>
            </a:extLst>
          </p:cNvPr>
          <p:cNvSpPr>
            <a:spLocks noGrp="1"/>
          </p:cNvSpPr>
          <p:nvPr>
            <p:ph type="body" sz="quarter" idx="19" hasCustomPrompt="1"/>
          </p:nvPr>
        </p:nvSpPr>
        <p:spPr>
          <a:xfrm>
            <a:off x="4592335" y="3402911"/>
            <a:ext cx="3383280" cy="307777"/>
          </a:xfrm>
        </p:spPr>
        <p:txBody>
          <a:bodyPr wrap="square">
            <a:spAutoFit/>
          </a:bodyPr>
          <a:lstStyle>
            <a:lvl1pPr marL="0" indent="-45720">
              <a:lnSpc>
                <a:spcPct val="100000"/>
              </a:lnSpc>
              <a:spcBef>
                <a:spcPts val="0"/>
              </a:spcBef>
              <a:buNone/>
              <a:defRPr sz="200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Title | City</a:t>
            </a:r>
          </a:p>
        </p:txBody>
      </p:sp>
      <p:sp>
        <p:nvSpPr>
          <p:cNvPr id="16" name="Text Placeholder 14">
            <a:extLst>
              <a:ext uri="{FF2B5EF4-FFF2-40B4-BE49-F238E27FC236}">
                <a16:creationId xmlns:a16="http://schemas.microsoft.com/office/drawing/2014/main" id="{4C10B00A-EA06-678C-7397-44686234120A}"/>
              </a:ext>
            </a:extLst>
          </p:cNvPr>
          <p:cNvSpPr>
            <a:spLocks noGrp="1"/>
          </p:cNvSpPr>
          <p:nvPr>
            <p:ph type="body" sz="quarter" idx="20" hasCustomPrompt="1"/>
          </p:nvPr>
        </p:nvSpPr>
        <p:spPr>
          <a:xfrm>
            <a:off x="4581184" y="4093755"/>
            <a:ext cx="3383280" cy="292388"/>
          </a:xfrm>
        </p:spPr>
        <p:txBody>
          <a:bodyPr wrap="square">
            <a:spAutoFit/>
          </a:bodyPr>
          <a:lstStyle>
            <a:lvl1pPr marL="0" indent="-45720">
              <a:lnSpc>
                <a:spcPct val="100000"/>
              </a:lnSpc>
              <a:spcBef>
                <a:spcPts val="0"/>
              </a:spcBef>
              <a:buNone/>
              <a:defRPr sz="190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email@balch.com</a:t>
            </a:r>
          </a:p>
        </p:txBody>
      </p:sp>
      <p:sp>
        <p:nvSpPr>
          <p:cNvPr id="17" name="Text Placeholder 14">
            <a:extLst>
              <a:ext uri="{FF2B5EF4-FFF2-40B4-BE49-F238E27FC236}">
                <a16:creationId xmlns:a16="http://schemas.microsoft.com/office/drawing/2014/main" id="{1B5F59CB-D9C0-464A-0B60-B491AED27209}"/>
              </a:ext>
            </a:extLst>
          </p:cNvPr>
          <p:cNvSpPr>
            <a:spLocks noGrp="1"/>
          </p:cNvSpPr>
          <p:nvPr>
            <p:ph type="body" sz="quarter" idx="21" hasCustomPrompt="1"/>
          </p:nvPr>
        </p:nvSpPr>
        <p:spPr>
          <a:xfrm>
            <a:off x="8320668" y="3023982"/>
            <a:ext cx="3383280" cy="338554"/>
          </a:xfrm>
        </p:spPr>
        <p:txBody>
          <a:bodyPr wrap="none">
            <a:spAutoFit/>
          </a:bodyPr>
          <a:lstStyle>
            <a:lvl1pPr marL="0" indent="0">
              <a:lnSpc>
                <a:spcPct val="100000"/>
              </a:lnSpc>
              <a:spcBef>
                <a:spcPts val="0"/>
              </a:spcBef>
              <a:buNone/>
              <a:defRPr sz="2200" b="1" cap="all" baseline="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ATTORNEY NAME</a:t>
            </a:r>
          </a:p>
        </p:txBody>
      </p:sp>
      <p:sp>
        <p:nvSpPr>
          <p:cNvPr id="21" name="Text Placeholder 14">
            <a:extLst>
              <a:ext uri="{FF2B5EF4-FFF2-40B4-BE49-F238E27FC236}">
                <a16:creationId xmlns:a16="http://schemas.microsoft.com/office/drawing/2014/main" id="{F40AD363-404B-F755-DEB6-797726D6A560}"/>
              </a:ext>
            </a:extLst>
          </p:cNvPr>
          <p:cNvSpPr>
            <a:spLocks noGrp="1"/>
          </p:cNvSpPr>
          <p:nvPr>
            <p:ph type="body" sz="quarter" idx="22" hasCustomPrompt="1"/>
          </p:nvPr>
        </p:nvSpPr>
        <p:spPr>
          <a:xfrm>
            <a:off x="8320667" y="3402911"/>
            <a:ext cx="3383280" cy="307777"/>
          </a:xfrm>
        </p:spPr>
        <p:txBody>
          <a:bodyPr wrap="square">
            <a:spAutoFit/>
          </a:bodyPr>
          <a:lstStyle>
            <a:lvl1pPr marL="0" indent="-45720">
              <a:lnSpc>
                <a:spcPct val="100000"/>
              </a:lnSpc>
              <a:spcBef>
                <a:spcPts val="0"/>
              </a:spcBef>
              <a:buNone/>
              <a:defRPr sz="200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Title | City</a:t>
            </a:r>
          </a:p>
        </p:txBody>
      </p:sp>
      <p:sp>
        <p:nvSpPr>
          <p:cNvPr id="23" name="Text Placeholder 14">
            <a:extLst>
              <a:ext uri="{FF2B5EF4-FFF2-40B4-BE49-F238E27FC236}">
                <a16:creationId xmlns:a16="http://schemas.microsoft.com/office/drawing/2014/main" id="{3C2F45E0-6378-F12E-30DA-1ABD1BF6D0F1}"/>
              </a:ext>
            </a:extLst>
          </p:cNvPr>
          <p:cNvSpPr>
            <a:spLocks noGrp="1"/>
          </p:cNvSpPr>
          <p:nvPr>
            <p:ph type="body" sz="quarter" idx="23" hasCustomPrompt="1"/>
          </p:nvPr>
        </p:nvSpPr>
        <p:spPr>
          <a:xfrm>
            <a:off x="8309516" y="4093755"/>
            <a:ext cx="3383280" cy="292388"/>
          </a:xfrm>
        </p:spPr>
        <p:txBody>
          <a:bodyPr wrap="square">
            <a:spAutoFit/>
          </a:bodyPr>
          <a:lstStyle>
            <a:lvl1pPr marL="0" indent="-45720">
              <a:lnSpc>
                <a:spcPct val="100000"/>
              </a:lnSpc>
              <a:spcBef>
                <a:spcPts val="0"/>
              </a:spcBef>
              <a:buNone/>
              <a:defRPr sz="190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email@balch.com</a:t>
            </a:r>
          </a:p>
        </p:txBody>
      </p:sp>
      <p:sp>
        <p:nvSpPr>
          <p:cNvPr id="24" name="Picture Placeholder 12">
            <a:extLst>
              <a:ext uri="{FF2B5EF4-FFF2-40B4-BE49-F238E27FC236}">
                <a16:creationId xmlns:a16="http://schemas.microsoft.com/office/drawing/2014/main" id="{216C4884-66CE-80EE-FDB5-4E3ACC248F22}"/>
              </a:ext>
            </a:extLst>
          </p:cNvPr>
          <p:cNvSpPr>
            <a:spLocks noGrp="1"/>
          </p:cNvSpPr>
          <p:nvPr>
            <p:ph type="pic" sz="quarter" idx="24" hasCustomPrompt="1"/>
          </p:nvPr>
        </p:nvSpPr>
        <p:spPr>
          <a:xfrm>
            <a:off x="4581185" y="4767130"/>
            <a:ext cx="1223591" cy="1223591"/>
          </a:xfrm>
          <a:solidFill>
            <a:schemeClr val="bg1"/>
          </a:solidFill>
        </p:spPr>
        <p:txBody>
          <a:bodyPr anchor="ctr" anchorCtr="0"/>
          <a:lstStyle>
            <a:lvl1pPr marL="0" indent="0" algn="ctr">
              <a:buNone/>
              <a:defRPr/>
            </a:lvl1pPr>
          </a:lstStyle>
          <a:p>
            <a:r>
              <a:rPr lang="en-US" dirty="0"/>
              <a:t>QR </a:t>
            </a:r>
            <a:br>
              <a:rPr lang="en-US" dirty="0"/>
            </a:br>
            <a:r>
              <a:rPr lang="en-US" dirty="0"/>
              <a:t>code</a:t>
            </a:r>
          </a:p>
        </p:txBody>
      </p:sp>
      <p:sp>
        <p:nvSpPr>
          <p:cNvPr id="25" name="Picture Placeholder 12">
            <a:extLst>
              <a:ext uri="{FF2B5EF4-FFF2-40B4-BE49-F238E27FC236}">
                <a16:creationId xmlns:a16="http://schemas.microsoft.com/office/drawing/2014/main" id="{607BDA8F-537C-E0C6-CA23-C9654040339E}"/>
              </a:ext>
            </a:extLst>
          </p:cNvPr>
          <p:cNvSpPr>
            <a:spLocks noGrp="1"/>
          </p:cNvSpPr>
          <p:nvPr>
            <p:ph type="pic" sz="quarter" idx="25" hasCustomPrompt="1"/>
          </p:nvPr>
        </p:nvSpPr>
        <p:spPr>
          <a:xfrm>
            <a:off x="8298365" y="4767130"/>
            <a:ext cx="1223591" cy="1223591"/>
          </a:xfrm>
          <a:solidFill>
            <a:schemeClr val="bg1"/>
          </a:solidFill>
        </p:spPr>
        <p:txBody>
          <a:bodyPr anchor="ctr" anchorCtr="0"/>
          <a:lstStyle>
            <a:lvl1pPr marL="0" indent="0" algn="ctr">
              <a:buNone/>
              <a:defRPr/>
            </a:lvl1pPr>
          </a:lstStyle>
          <a:p>
            <a:r>
              <a:rPr lang="en-US" dirty="0"/>
              <a:t>QR </a:t>
            </a:r>
            <a:br>
              <a:rPr lang="en-US" dirty="0"/>
            </a:br>
            <a:r>
              <a:rPr lang="en-US" dirty="0"/>
              <a:t>code</a:t>
            </a:r>
          </a:p>
        </p:txBody>
      </p:sp>
      <p:pic>
        <p:nvPicPr>
          <p:cNvPr id="9" name="Picture 8" descr="A picture containing font, graphics, typography, graphic design&#10;&#10;Description automatically generated">
            <a:extLst>
              <a:ext uri="{FF2B5EF4-FFF2-40B4-BE49-F238E27FC236}">
                <a16:creationId xmlns:a16="http://schemas.microsoft.com/office/drawing/2014/main" id="{C6F2026F-1640-842A-EAC9-F5576F3D521C}"/>
              </a:ext>
            </a:extLst>
          </p:cNvPr>
          <p:cNvPicPr>
            <a:picLocks noChangeAspect="1"/>
          </p:cNvPicPr>
          <p:nvPr userDrawn="1"/>
        </p:nvPicPr>
        <p:blipFill>
          <a:blip r:embed="rId2"/>
          <a:stretch>
            <a:fillRect/>
          </a:stretch>
        </p:blipFill>
        <p:spPr>
          <a:xfrm>
            <a:off x="9166034" y="423791"/>
            <a:ext cx="2199489" cy="733163"/>
          </a:xfrm>
          <a:prstGeom prst="rect">
            <a:avLst/>
          </a:prstGeom>
        </p:spPr>
      </p:pic>
      <p:sp>
        <p:nvSpPr>
          <p:cNvPr id="29" name="Title 1">
            <a:extLst>
              <a:ext uri="{FF2B5EF4-FFF2-40B4-BE49-F238E27FC236}">
                <a16:creationId xmlns:a16="http://schemas.microsoft.com/office/drawing/2014/main" id="{5727C6A0-1454-3F9F-37F1-3CE06BC73C1A}"/>
              </a:ext>
            </a:extLst>
          </p:cNvPr>
          <p:cNvSpPr>
            <a:spLocks noGrp="1"/>
          </p:cNvSpPr>
          <p:nvPr>
            <p:ph type="ctrTitle" hasCustomPrompt="1"/>
          </p:nvPr>
        </p:nvSpPr>
        <p:spPr>
          <a:xfrm>
            <a:off x="838200" y="313493"/>
            <a:ext cx="8138160" cy="677108"/>
          </a:xfrm>
        </p:spPr>
        <p:txBody>
          <a:bodyPr wrap="none" anchor="b">
            <a:spAutoFit/>
          </a:bodyPr>
          <a:lstStyle>
            <a:lvl1pPr algn="l">
              <a:lnSpc>
                <a:spcPct val="100000"/>
              </a:lnSpc>
              <a:spcBef>
                <a:spcPts val="0"/>
              </a:spcBef>
              <a:defRPr sz="4400" baseline="0">
                <a:solidFill>
                  <a:srgbClr val="4D4F53"/>
                </a:solidFill>
                <a:latin typeface="+mn-lt"/>
              </a:defRPr>
            </a:lvl1pPr>
          </a:lstStyle>
          <a:p>
            <a:r>
              <a:rPr lang="en-US" dirty="0"/>
              <a:t>Click to add Title</a:t>
            </a:r>
          </a:p>
        </p:txBody>
      </p:sp>
      <p:sp>
        <p:nvSpPr>
          <p:cNvPr id="30" name="Subtitle 2">
            <a:extLst>
              <a:ext uri="{FF2B5EF4-FFF2-40B4-BE49-F238E27FC236}">
                <a16:creationId xmlns:a16="http://schemas.microsoft.com/office/drawing/2014/main" id="{9216CFD8-F9E7-6E6B-B26B-A02149533291}"/>
              </a:ext>
            </a:extLst>
          </p:cNvPr>
          <p:cNvSpPr>
            <a:spLocks noGrp="1"/>
          </p:cNvSpPr>
          <p:nvPr>
            <p:ph type="subTitle" idx="1" hasCustomPrompt="1"/>
          </p:nvPr>
        </p:nvSpPr>
        <p:spPr>
          <a:xfrm>
            <a:off x="849350" y="1061670"/>
            <a:ext cx="8138160" cy="369332"/>
          </a:xfrm>
        </p:spPr>
        <p:txBody>
          <a:bodyPr wrap="square">
            <a:spAutoFit/>
          </a:bodyPr>
          <a:lstStyle>
            <a:lvl1pPr marL="0" indent="0" algn="l">
              <a:lnSpc>
                <a:spcPct val="100000"/>
              </a:lnSpc>
              <a:spcBef>
                <a:spcPts val="0"/>
              </a:spcBef>
              <a:buNone/>
              <a:defRPr sz="2400">
                <a:solidFill>
                  <a:srgbClr val="4D4F5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39" name="Group 38"/>
          <p:cNvGrpSpPr/>
          <p:nvPr userDrawn="1"/>
        </p:nvGrpSpPr>
        <p:grpSpPr>
          <a:xfrm>
            <a:off x="2144381" y="5021984"/>
            <a:ext cx="2059006" cy="729408"/>
            <a:chOff x="2144381" y="5021984"/>
            <a:chExt cx="2059006" cy="729408"/>
          </a:xfrm>
        </p:grpSpPr>
        <p:sp>
          <p:nvSpPr>
            <p:cNvPr id="33" name="Text Placeholder 7">
              <a:extLst>
                <a:ext uri="{FF2B5EF4-FFF2-40B4-BE49-F238E27FC236}">
                  <a16:creationId xmlns:a16="http://schemas.microsoft.com/office/drawing/2014/main" id="{E3DE6331-76BF-E19D-79D8-A7EB420752B0}"/>
                </a:ext>
              </a:extLst>
            </p:cNvPr>
            <p:cNvSpPr txBox="1">
              <a:spLocks/>
            </p:cNvSpPr>
            <p:nvPr userDrawn="1"/>
          </p:nvSpPr>
          <p:spPr>
            <a:xfrm>
              <a:off x="2144381" y="5021984"/>
              <a:ext cx="2059006" cy="31941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900" kern="1200">
                  <a:solidFill>
                    <a:srgbClr val="4D4F53"/>
                  </a:solidFill>
                  <a:latin typeface="+mn-lt"/>
                  <a:ea typeface="+mn-ea"/>
                  <a:cs typeface="+mn-cs"/>
                </a:defRPr>
              </a:lvl1pPr>
              <a:lvl2pPr marL="685800" indent="0" algn="l" defTabSz="914400" rtl="0" eaLnBrk="1" latinLnBrk="0" hangingPunct="1">
                <a:lnSpc>
                  <a:spcPct val="90000"/>
                </a:lnSpc>
                <a:spcBef>
                  <a:spcPts val="500"/>
                </a:spcBef>
                <a:buFont typeface="Arial" panose="020B0604020202020204" pitchFamily="34" charset="0"/>
                <a:buNone/>
                <a:defRPr sz="1900" kern="1200">
                  <a:solidFill>
                    <a:schemeClr val="bg1"/>
                  </a:solidFill>
                  <a:latin typeface="+mj-lt"/>
                  <a:ea typeface="+mn-ea"/>
                  <a:cs typeface="+mn-cs"/>
                </a:defRPr>
              </a:lvl2pPr>
              <a:lvl3pPr marL="1143000" indent="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Connect with me on</a:t>
              </a:r>
            </a:p>
          </p:txBody>
        </p:sp>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49718" y="5341401"/>
              <a:ext cx="1679444" cy="409991"/>
            </a:xfrm>
            <a:prstGeom prst="rect">
              <a:avLst/>
            </a:prstGeom>
          </p:spPr>
        </p:pic>
      </p:grpSp>
      <p:grpSp>
        <p:nvGrpSpPr>
          <p:cNvPr id="40" name="Group 39"/>
          <p:cNvGrpSpPr/>
          <p:nvPr userDrawn="1"/>
        </p:nvGrpSpPr>
        <p:grpSpPr>
          <a:xfrm>
            <a:off x="5875351" y="5021984"/>
            <a:ext cx="2059006" cy="729408"/>
            <a:chOff x="5875351" y="5021984"/>
            <a:chExt cx="2059006" cy="729408"/>
          </a:xfrm>
        </p:grpSpPr>
        <p:sp>
          <p:nvSpPr>
            <p:cNvPr id="35" name="Text Placeholder 7">
              <a:extLst>
                <a:ext uri="{FF2B5EF4-FFF2-40B4-BE49-F238E27FC236}">
                  <a16:creationId xmlns:a16="http://schemas.microsoft.com/office/drawing/2014/main" id="{E3DE6331-76BF-E19D-79D8-A7EB420752B0}"/>
                </a:ext>
              </a:extLst>
            </p:cNvPr>
            <p:cNvSpPr txBox="1">
              <a:spLocks/>
            </p:cNvSpPr>
            <p:nvPr userDrawn="1"/>
          </p:nvSpPr>
          <p:spPr>
            <a:xfrm>
              <a:off x="5875351" y="5021984"/>
              <a:ext cx="2059006" cy="31941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900" kern="1200">
                  <a:solidFill>
                    <a:srgbClr val="4D4F53"/>
                  </a:solidFill>
                  <a:latin typeface="+mn-lt"/>
                  <a:ea typeface="+mn-ea"/>
                  <a:cs typeface="+mn-cs"/>
                </a:defRPr>
              </a:lvl1pPr>
              <a:lvl2pPr marL="685800" indent="0" algn="l" defTabSz="914400" rtl="0" eaLnBrk="1" latinLnBrk="0" hangingPunct="1">
                <a:lnSpc>
                  <a:spcPct val="90000"/>
                </a:lnSpc>
                <a:spcBef>
                  <a:spcPts val="500"/>
                </a:spcBef>
                <a:buFont typeface="Arial" panose="020B0604020202020204" pitchFamily="34" charset="0"/>
                <a:buNone/>
                <a:defRPr sz="1900" kern="1200">
                  <a:solidFill>
                    <a:schemeClr val="bg1"/>
                  </a:solidFill>
                  <a:latin typeface="+mj-lt"/>
                  <a:ea typeface="+mn-ea"/>
                  <a:cs typeface="+mn-cs"/>
                </a:defRPr>
              </a:lvl2pPr>
              <a:lvl3pPr marL="1143000" indent="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Connect with me on</a:t>
              </a:r>
            </a:p>
          </p:txBody>
        </p:sp>
        <p:pic>
          <p:nvPicPr>
            <p:cNvPr id="36" name="Picture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80688" y="5341401"/>
              <a:ext cx="1679444" cy="409991"/>
            </a:xfrm>
            <a:prstGeom prst="rect">
              <a:avLst/>
            </a:prstGeom>
          </p:spPr>
        </p:pic>
      </p:grpSp>
      <p:grpSp>
        <p:nvGrpSpPr>
          <p:cNvPr id="41" name="Group 40"/>
          <p:cNvGrpSpPr/>
          <p:nvPr userDrawn="1"/>
        </p:nvGrpSpPr>
        <p:grpSpPr>
          <a:xfrm>
            <a:off x="9604830" y="5021984"/>
            <a:ext cx="2059006" cy="729408"/>
            <a:chOff x="9604830" y="5021984"/>
            <a:chExt cx="2059006" cy="729408"/>
          </a:xfrm>
        </p:grpSpPr>
        <p:sp>
          <p:nvSpPr>
            <p:cNvPr id="37" name="Text Placeholder 7">
              <a:extLst>
                <a:ext uri="{FF2B5EF4-FFF2-40B4-BE49-F238E27FC236}">
                  <a16:creationId xmlns:a16="http://schemas.microsoft.com/office/drawing/2014/main" id="{E3DE6331-76BF-E19D-79D8-A7EB420752B0}"/>
                </a:ext>
              </a:extLst>
            </p:cNvPr>
            <p:cNvSpPr txBox="1">
              <a:spLocks/>
            </p:cNvSpPr>
            <p:nvPr userDrawn="1"/>
          </p:nvSpPr>
          <p:spPr>
            <a:xfrm>
              <a:off x="9604830" y="5021984"/>
              <a:ext cx="2059006" cy="319417"/>
            </a:xfrm>
            <a:prstGeom prst="rect">
              <a:avLst/>
            </a:prstGeom>
          </p:spPr>
          <p:txBody>
            <a:bodyPr vert="horz" wrap="none"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900" kern="1200">
                  <a:solidFill>
                    <a:srgbClr val="4D4F53"/>
                  </a:solidFill>
                  <a:latin typeface="+mn-lt"/>
                  <a:ea typeface="+mn-ea"/>
                  <a:cs typeface="+mn-cs"/>
                </a:defRPr>
              </a:lvl1pPr>
              <a:lvl2pPr marL="685800" indent="0" algn="l" defTabSz="914400" rtl="0" eaLnBrk="1" latinLnBrk="0" hangingPunct="1">
                <a:lnSpc>
                  <a:spcPct val="90000"/>
                </a:lnSpc>
                <a:spcBef>
                  <a:spcPts val="500"/>
                </a:spcBef>
                <a:buFont typeface="Arial" panose="020B0604020202020204" pitchFamily="34" charset="0"/>
                <a:buNone/>
                <a:defRPr sz="1900" kern="1200">
                  <a:solidFill>
                    <a:schemeClr val="bg1"/>
                  </a:solidFill>
                  <a:latin typeface="+mj-lt"/>
                  <a:ea typeface="+mn-ea"/>
                  <a:cs typeface="+mn-cs"/>
                </a:defRPr>
              </a:lvl2pPr>
              <a:lvl3pPr marL="1143000" indent="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Connect with me on</a:t>
              </a:r>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10167" y="5341401"/>
              <a:ext cx="1679444" cy="409991"/>
            </a:xfrm>
            <a:prstGeom prst="rect">
              <a:avLst/>
            </a:prstGeom>
          </p:spPr>
        </p:pic>
      </p:grpSp>
      <p:pic>
        <p:nvPicPr>
          <p:cNvPr id="31" name="Picture 30"/>
          <p:cNvPicPr>
            <a:picLocks noChangeAspect="1"/>
          </p:cNvPicPr>
          <p:nvPr userDrawn="1"/>
        </p:nvPicPr>
        <p:blipFill rotWithShape="1">
          <a:blip r:embed="rId4">
            <a:extLst>
              <a:ext uri="{BEBA8EAE-BF5A-486C-A8C5-ECC9F3942E4B}">
                <a14:imgProps xmlns:a14="http://schemas.microsoft.com/office/drawing/2010/main">
                  <a14:imgLayer r:embed="rId5">
                    <a14:imgEffect>
                      <a14:sharpenSoften amount="15000"/>
                    </a14:imgEffect>
                    <a14:imgEffect>
                      <a14:colorTemperature colorTemp="11200"/>
                    </a14:imgEffect>
                    <a14:imgEffect>
                      <a14:brightnessContrast contrast="12000"/>
                    </a14:imgEffect>
                  </a14:imgLayer>
                </a14:imgProps>
              </a:ext>
            </a:extLst>
          </a:blip>
          <a:srcRect t="21280" b="27327"/>
          <a:stretch/>
        </p:blipFill>
        <p:spPr>
          <a:xfrm>
            <a:off x="3660829" y="6569732"/>
            <a:ext cx="4889416" cy="183727"/>
          </a:xfrm>
          <a:prstGeom prst="rect">
            <a:avLst/>
          </a:prstGeom>
        </p:spPr>
      </p:pic>
      <p:sp>
        <p:nvSpPr>
          <p:cNvPr id="2" name="TextBox 1">
            <a:extLst>
              <a:ext uri="{FF2B5EF4-FFF2-40B4-BE49-F238E27FC236}">
                <a16:creationId xmlns:a16="http://schemas.microsoft.com/office/drawing/2014/main" id="{231A2E21-7788-7678-19FC-E386F20070C1}"/>
              </a:ext>
            </a:extLst>
          </p:cNvPr>
          <p:cNvSpPr txBox="1"/>
          <p:nvPr userDrawn="1"/>
        </p:nvSpPr>
        <p:spPr>
          <a:xfrm>
            <a:off x="826477" y="6501417"/>
            <a:ext cx="19138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mn-lt"/>
                <a:ea typeface="Calibri" panose="020F0502020204030204" pitchFamily="34" charset="0"/>
                <a:cs typeface="Times New Roman" panose="02020603050405020304" pitchFamily="18" charset="0"/>
              </a:rPr>
              <a:t>© 2024 Balch &amp; Bingham LLP</a:t>
            </a:r>
          </a:p>
        </p:txBody>
      </p:sp>
    </p:spTree>
    <p:extLst>
      <p:ext uri="{BB962C8B-B14F-4D97-AF65-F5344CB8AC3E}">
        <p14:creationId xmlns:p14="http://schemas.microsoft.com/office/powerpoint/2010/main" val="4218725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losing Slide">
    <p:bg>
      <p:bgPr>
        <a:solidFill>
          <a:srgbClr val="D5D6D9">
            <a:alpha val="73000"/>
          </a:srgb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FE1F14-EF00-705D-CC5D-85D0DC6B0BA6}"/>
              </a:ext>
            </a:extLst>
          </p:cNvPr>
          <p:cNvSpPr/>
          <p:nvPr userDrawn="1"/>
        </p:nvSpPr>
        <p:spPr>
          <a:xfrm>
            <a:off x="-1" y="0"/>
            <a:ext cx="320040" cy="6858000"/>
          </a:xfrm>
          <a:prstGeom prst="rect">
            <a:avLst/>
          </a:prstGeom>
          <a:solidFill>
            <a:srgbClr val="009B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B48"/>
              </a:solidFill>
            </a:endParaRPr>
          </a:p>
        </p:txBody>
      </p:sp>
      <p:sp>
        <p:nvSpPr>
          <p:cNvPr id="20" name="Picture Placeholder 12">
            <a:extLst>
              <a:ext uri="{FF2B5EF4-FFF2-40B4-BE49-F238E27FC236}">
                <a16:creationId xmlns:a16="http://schemas.microsoft.com/office/drawing/2014/main" id="{065776BD-B11F-8BCC-4373-A86C602311E4}"/>
              </a:ext>
            </a:extLst>
          </p:cNvPr>
          <p:cNvSpPr>
            <a:spLocks noGrp="1"/>
          </p:cNvSpPr>
          <p:nvPr>
            <p:ph type="pic" sz="quarter" idx="17" hasCustomPrompt="1"/>
          </p:nvPr>
        </p:nvSpPr>
        <p:spPr>
          <a:xfrm>
            <a:off x="838200" y="5115474"/>
            <a:ext cx="1223591" cy="1223591"/>
          </a:xfrm>
          <a:solidFill>
            <a:schemeClr val="bg1"/>
          </a:solidFill>
        </p:spPr>
        <p:txBody>
          <a:bodyPr anchor="ctr" anchorCtr="0"/>
          <a:lstStyle>
            <a:lvl1pPr marL="0" indent="0" algn="ctr">
              <a:buNone/>
              <a:defRPr/>
            </a:lvl1pPr>
          </a:lstStyle>
          <a:p>
            <a:r>
              <a:rPr lang="en-US" dirty="0"/>
              <a:t>QR</a:t>
            </a:r>
            <a:br>
              <a:rPr lang="en-US" dirty="0"/>
            </a:br>
            <a:r>
              <a:rPr lang="en-US" dirty="0"/>
              <a:t> code</a:t>
            </a:r>
          </a:p>
        </p:txBody>
      </p:sp>
      <p:sp>
        <p:nvSpPr>
          <p:cNvPr id="24" name="Picture Placeholder 12">
            <a:extLst>
              <a:ext uri="{FF2B5EF4-FFF2-40B4-BE49-F238E27FC236}">
                <a16:creationId xmlns:a16="http://schemas.microsoft.com/office/drawing/2014/main" id="{216C4884-66CE-80EE-FDB5-4E3ACC248F22}"/>
              </a:ext>
            </a:extLst>
          </p:cNvPr>
          <p:cNvSpPr>
            <a:spLocks noGrp="1"/>
          </p:cNvSpPr>
          <p:nvPr>
            <p:ph type="pic" sz="quarter" idx="24" hasCustomPrompt="1"/>
          </p:nvPr>
        </p:nvSpPr>
        <p:spPr>
          <a:xfrm>
            <a:off x="4581185" y="5115474"/>
            <a:ext cx="1223591" cy="1223591"/>
          </a:xfrm>
          <a:solidFill>
            <a:schemeClr val="bg1"/>
          </a:solidFill>
        </p:spPr>
        <p:txBody>
          <a:bodyPr anchor="ctr" anchorCtr="0"/>
          <a:lstStyle>
            <a:lvl1pPr marL="0" indent="0" algn="ctr">
              <a:buNone/>
              <a:defRPr/>
            </a:lvl1pPr>
          </a:lstStyle>
          <a:p>
            <a:r>
              <a:rPr lang="en-US" dirty="0"/>
              <a:t>QR </a:t>
            </a:r>
            <a:br>
              <a:rPr lang="en-US" dirty="0"/>
            </a:br>
            <a:r>
              <a:rPr lang="en-US" dirty="0"/>
              <a:t>code</a:t>
            </a:r>
          </a:p>
        </p:txBody>
      </p:sp>
      <p:sp>
        <p:nvSpPr>
          <p:cNvPr id="25" name="Picture Placeholder 12">
            <a:extLst>
              <a:ext uri="{FF2B5EF4-FFF2-40B4-BE49-F238E27FC236}">
                <a16:creationId xmlns:a16="http://schemas.microsoft.com/office/drawing/2014/main" id="{607BDA8F-537C-E0C6-CA23-C9654040339E}"/>
              </a:ext>
            </a:extLst>
          </p:cNvPr>
          <p:cNvSpPr>
            <a:spLocks noGrp="1"/>
          </p:cNvSpPr>
          <p:nvPr>
            <p:ph type="pic" sz="quarter" idx="25" hasCustomPrompt="1"/>
          </p:nvPr>
        </p:nvSpPr>
        <p:spPr>
          <a:xfrm>
            <a:off x="8298365" y="5115474"/>
            <a:ext cx="1223591" cy="1223591"/>
          </a:xfrm>
          <a:solidFill>
            <a:schemeClr val="bg1"/>
          </a:solidFill>
        </p:spPr>
        <p:txBody>
          <a:bodyPr anchor="ctr" anchorCtr="0"/>
          <a:lstStyle>
            <a:lvl1pPr marL="0" indent="0" algn="ctr">
              <a:buNone/>
              <a:defRPr/>
            </a:lvl1pPr>
          </a:lstStyle>
          <a:p>
            <a:r>
              <a:rPr lang="en-US" dirty="0"/>
              <a:t>QR</a:t>
            </a:r>
            <a:br>
              <a:rPr lang="en-US" dirty="0"/>
            </a:br>
            <a:r>
              <a:rPr lang="en-US" dirty="0"/>
              <a:t>code</a:t>
            </a:r>
          </a:p>
        </p:txBody>
      </p:sp>
      <p:pic>
        <p:nvPicPr>
          <p:cNvPr id="9" name="Picture 8" descr="A picture containing font, graphics, typography, graphic design&#10;&#10;Description automatically generated">
            <a:extLst>
              <a:ext uri="{FF2B5EF4-FFF2-40B4-BE49-F238E27FC236}">
                <a16:creationId xmlns:a16="http://schemas.microsoft.com/office/drawing/2014/main" id="{C6F2026F-1640-842A-EAC9-F5576F3D521C}"/>
              </a:ext>
            </a:extLst>
          </p:cNvPr>
          <p:cNvPicPr>
            <a:picLocks noChangeAspect="1"/>
          </p:cNvPicPr>
          <p:nvPr userDrawn="1"/>
        </p:nvPicPr>
        <p:blipFill>
          <a:blip r:embed="rId2"/>
          <a:stretch>
            <a:fillRect/>
          </a:stretch>
        </p:blipFill>
        <p:spPr>
          <a:xfrm>
            <a:off x="9166034" y="423791"/>
            <a:ext cx="2199489" cy="733163"/>
          </a:xfrm>
          <a:prstGeom prst="rect">
            <a:avLst/>
          </a:prstGeom>
        </p:spPr>
      </p:pic>
      <p:sp>
        <p:nvSpPr>
          <p:cNvPr id="26" name="Picture Placeholder 12">
            <a:extLst>
              <a:ext uri="{FF2B5EF4-FFF2-40B4-BE49-F238E27FC236}">
                <a16:creationId xmlns:a16="http://schemas.microsoft.com/office/drawing/2014/main" id="{0815A370-05E4-684A-4486-B8D5992AA93A}"/>
              </a:ext>
            </a:extLst>
          </p:cNvPr>
          <p:cNvSpPr>
            <a:spLocks noGrp="1"/>
          </p:cNvSpPr>
          <p:nvPr>
            <p:ph type="pic" sz="quarter" idx="13" hasCustomPrompt="1"/>
          </p:nvPr>
        </p:nvSpPr>
        <p:spPr>
          <a:xfrm>
            <a:off x="838200" y="2054364"/>
            <a:ext cx="1371600" cy="1371600"/>
          </a:xfrm>
          <a:effectLst>
            <a:innerShdw blurRad="114300">
              <a:prstClr val="black"/>
            </a:innerShdw>
          </a:effectLst>
        </p:spPr>
        <p:txBody>
          <a:bodyPr>
            <a:normAutofit/>
          </a:bodyPr>
          <a:lstStyle>
            <a:lvl1pPr marL="0" indent="0" algn="ctr">
              <a:buNone/>
              <a:defRPr sz="2400"/>
            </a:lvl1pPr>
          </a:lstStyle>
          <a:p>
            <a:r>
              <a:rPr lang="en-US" dirty="0"/>
              <a:t>Headshot</a:t>
            </a:r>
          </a:p>
        </p:txBody>
      </p:sp>
      <p:sp>
        <p:nvSpPr>
          <p:cNvPr id="28" name="Picture Placeholder 12">
            <a:extLst>
              <a:ext uri="{FF2B5EF4-FFF2-40B4-BE49-F238E27FC236}">
                <a16:creationId xmlns:a16="http://schemas.microsoft.com/office/drawing/2014/main" id="{0815A370-05E4-684A-4486-B8D5992AA93A}"/>
              </a:ext>
            </a:extLst>
          </p:cNvPr>
          <p:cNvSpPr>
            <a:spLocks noGrp="1"/>
          </p:cNvSpPr>
          <p:nvPr>
            <p:ph type="pic" sz="quarter" idx="29" hasCustomPrompt="1"/>
          </p:nvPr>
        </p:nvSpPr>
        <p:spPr>
          <a:xfrm>
            <a:off x="4592335" y="2054364"/>
            <a:ext cx="1371600" cy="1371600"/>
          </a:xfrm>
          <a:effectLst>
            <a:innerShdw blurRad="114300">
              <a:prstClr val="black"/>
            </a:innerShdw>
          </a:effectLst>
        </p:spPr>
        <p:txBody>
          <a:bodyPr>
            <a:normAutofit/>
          </a:bodyPr>
          <a:lstStyle>
            <a:lvl1pPr marL="0" indent="0" algn="ctr">
              <a:buNone/>
              <a:defRPr sz="2400"/>
            </a:lvl1pPr>
          </a:lstStyle>
          <a:p>
            <a:r>
              <a:rPr lang="en-US" dirty="0"/>
              <a:t>Headshot</a:t>
            </a:r>
          </a:p>
        </p:txBody>
      </p:sp>
      <p:sp>
        <p:nvSpPr>
          <p:cNvPr id="29" name="Picture Placeholder 12">
            <a:extLst>
              <a:ext uri="{FF2B5EF4-FFF2-40B4-BE49-F238E27FC236}">
                <a16:creationId xmlns:a16="http://schemas.microsoft.com/office/drawing/2014/main" id="{0815A370-05E4-684A-4486-B8D5992AA93A}"/>
              </a:ext>
            </a:extLst>
          </p:cNvPr>
          <p:cNvSpPr>
            <a:spLocks noGrp="1"/>
          </p:cNvSpPr>
          <p:nvPr>
            <p:ph type="pic" sz="quarter" idx="30" hasCustomPrompt="1"/>
          </p:nvPr>
        </p:nvSpPr>
        <p:spPr>
          <a:xfrm>
            <a:off x="8320667" y="2054364"/>
            <a:ext cx="1371600" cy="1371600"/>
          </a:xfrm>
          <a:effectLst>
            <a:innerShdw blurRad="114300">
              <a:prstClr val="black"/>
            </a:innerShdw>
          </a:effectLst>
        </p:spPr>
        <p:txBody>
          <a:bodyPr>
            <a:normAutofit/>
          </a:bodyPr>
          <a:lstStyle>
            <a:lvl1pPr marL="0" indent="0" algn="ctr">
              <a:buNone/>
              <a:defRPr sz="2400"/>
            </a:lvl1pPr>
          </a:lstStyle>
          <a:p>
            <a:r>
              <a:rPr lang="en-US" dirty="0"/>
              <a:t>Headshot</a:t>
            </a:r>
          </a:p>
        </p:txBody>
      </p:sp>
      <p:sp>
        <p:nvSpPr>
          <p:cNvPr id="32" name="Title 1">
            <a:extLst>
              <a:ext uri="{FF2B5EF4-FFF2-40B4-BE49-F238E27FC236}">
                <a16:creationId xmlns:a16="http://schemas.microsoft.com/office/drawing/2014/main" id="{5727C6A0-1454-3F9F-37F1-3CE06BC73C1A}"/>
              </a:ext>
            </a:extLst>
          </p:cNvPr>
          <p:cNvSpPr>
            <a:spLocks noGrp="1"/>
          </p:cNvSpPr>
          <p:nvPr>
            <p:ph type="ctrTitle" hasCustomPrompt="1"/>
          </p:nvPr>
        </p:nvSpPr>
        <p:spPr>
          <a:xfrm>
            <a:off x="838200" y="313493"/>
            <a:ext cx="8138160" cy="677108"/>
          </a:xfrm>
        </p:spPr>
        <p:txBody>
          <a:bodyPr wrap="none" anchor="b">
            <a:spAutoFit/>
          </a:bodyPr>
          <a:lstStyle>
            <a:lvl1pPr algn="l">
              <a:lnSpc>
                <a:spcPct val="100000"/>
              </a:lnSpc>
              <a:spcBef>
                <a:spcPts val="0"/>
              </a:spcBef>
              <a:defRPr sz="4400">
                <a:solidFill>
                  <a:srgbClr val="4D4F53"/>
                </a:solidFill>
                <a:latin typeface="+mn-lt"/>
              </a:defRPr>
            </a:lvl1pPr>
          </a:lstStyle>
          <a:p>
            <a:r>
              <a:rPr lang="en-US" dirty="0"/>
              <a:t>Click to add Title</a:t>
            </a:r>
          </a:p>
        </p:txBody>
      </p:sp>
      <p:sp>
        <p:nvSpPr>
          <p:cNvPr id="33" name="Subtitle 2">
            <a:extLst>
              <a:ext uri="{FF2B5EF4-FFF2-40B4-BE49-F238E27FC236}">
                <a16:creationId xmlns:a16="http://schemas.microsoft.com/office/drawing/2014/main" id="{9216CFD8-F9E7-6E6B-B26B-A02149533291}"/>
              </a:ext>
            </a:extLst>
          </p:cNvPr>
          <p:cNvSpPr>
            <a:spLocks noGrp="1"/>
          </p:cNvSpPr>
          <p:nvPr>
            <p:ph type="subTitle" idx="1" hasCustomPrompt="1"/>
          </p:nvPr>
        </p:nvSpPr>
        <p:spPr>
          <a:xfrm>
            <a:off x="849350" y="1061670"/>
            <a:ext cx="8138160" cy="369332"/>
          </a:xfrm>
        </p:spPr>
        <p:txBody>
          <a:bodyPr wrap="none">
            <a:spAutoFit/>
          </a:bodyPr>
          <a:lstStyle>
            <a:lvl1pPr marL="0" indent="0" algn="l">
              <a:lnSpc>
                <a:spcPct val="100000"/>
              </a:lnSpc>
              <a:spcBef>
                <a:spcPts val="0"/>
              </a:spcBef>
              <a:buNone/>
              <a:defRPr sz="2400">
                <a:solidFill>
                  <a:srgbClr val="4D4F5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7" name="Text Placeholder 14">
            <a:extLst>
              <a:ext uri="{FF2B5EF4-FFF2-40B4-BE49-F238E27FC236}">
                <a16:creationId xmlns:a16="http://schemas.microsoft.com/office/drawing/2014/main" id="{DF9088F1-12CF-12A1-93D3-0736FE7583CF}"/>
              </a:ext>
            </a:extLst>
          </p:cNvPr>
          <p:cNvSpPr>
            <a:spLocks noGrp="1"/>
          </p:cNvSpPr>
          <p:nvPr>
            <p:ph type="body" sz="quarter" idx="14" hasCustomPrompt="1"/>
          </p:nvPr>
        </p:nvSpPr>
        <p:spPr>
          <a:xfrm>
            <a:off x="849351" y="3502951"/>
            <a:ext cx="3383280" cy="338554"/>
          </a:xfrm>
        </p:spPr>
        <p:txBody>
          <a:bodyPr wrap="none">
            <a:spAutoFit/>
          </a:bodyPr>
          <a:lstStyle>
            <a:lvl1pPr marL="0" indent="0">
              <a:lnSpc>
                <a:spcPct val="100000"/>
              </a:lnSpc>
              <a:spcBef>
                <a:spcPts val="0"/>
              </a:spcBef>
              <a:buNone/>
              <a:defRPr sz="2200" b="1" cap="all" baseline="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ATTORNEY NAME</a:t>
            </a:r>
          </a:p>
        </p:txBody>
      </p:sp>
      <p:sp>
        <p:nvSpPr>
          <p:cNvPr id="38" name="Text Placeholder 14">
            <a:extLst>
              <a:ext uri="{FF2B5EF4-FFF2-40B4-BE49-F238E27FC236}">
                <a16:creationId xmlns:a16="http://schemas.microsoft.com/office/drawing/2014/main" id="{98569A04-2741-2BD5-3E69-78A7008E4E72}"/>
              </a:ext>
            </a:extLst>
          </p:cNvPr>
          <p:cNvSpPr>
            <a:spLocks noGrp="1"/>
          </p:cNvSpPr>
          <p:nvPr>
            <p:ph type="body" sz="quarter" idx="15" hasCustomPrompt="1"/>
          </p:nvPr>
        </p:nvSpPr>
        <p:spPr>
          <a:xfrm>
            <a:off x="849350" y="3867366"/>
            <a:ext cx="3291840" cy="307777"/>
          </a:xfrm>
        </p:spPr>
        <p:txBody>
          <a:bodyPr wrap="square">
            <a:spAutoFit/>
          </a:bodyPr>
          <a:lstStyle>
            <a:lvl1pPr marL="0" indent="-45720">
              <a:lnSpc>
                <a:spcPct val="100000"/>
              </a:lnSpc>
              <a:spcBef>
                <a:spcPts val="0"/>
              </a:spcBef>
              <a:buNone/>
              <a:defRPr sz="200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Title | City</a:t>
            </a:r>
          </a:p>
        </p:txBody>
      </p:sp>
      <p:sp>
        <p:nvSpPr>
          <p:cNvPr id="39" name="Text Placeholder 14">
            <a:extLst>
              <a:ext uri="{FF2B5EF4-FFF2-40B4-BE49-F238E27FC236}">
                <a16:creationId xmlns:a16="http://schemas.microsoft.com/office/drawing/2014/main" id="{07185195-2B57-43D3-80C4-CD456D916B06}"/>
              </a:ext>
            </a:extLst>
          </p:cNvPr>
          <p:cNvSpPr>
            <a:spLocks noGrp="1"/>
          </p:cNvSpPr>
          <p:nvPr>
            <p:ph type="body" sz="quarter" idx="16" hasCustomPrompt="1"/>
          </p:nvPr>
        </p:nvSpPr>
        <p:spPr>
          <a:xfrm>
            <a:off x="838199" y="4514668"/>
            <a:ext cx="3291840" cy="292388"/>
          </a:xfrm>
        </p:spPr>
        <p:txBody>
          <a:bodyPr wrap="square">
            <a:spAutoFit/>
          </a:bodyPr>
          <a:lstStyle>
            <a:lvl1pPr marL="0" indent="-45720">
              <a:lnSpc>
                <a:spcPct val="100000"/>
              </a:lnSpc>
              <a:spcBef>
                <a:spcPts val="0"/>
              </a:spcBef>
              <a:buNone/>
              <a:defRPr sz="190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email@balch.com</a:t>
            </a:r>
          </a:p>
        </p:txBody>
      </p:sp>
      <p:sp>
        <p:nvSpPr>
          <p:cNvPr id="40" name="Text Placeholder 14">
            <a:extLst>
              <a:ext uri="{FF2B5EF4-FFF2-40B4-BE49-F238E27FC236}">
                <a16:creationId xmlns:a16="http://schemas.microsoft.com/office/drawing/2014/main" id="{DF9088F1-12CF-12A1-93D3-0736FE7583CF}"/>
              </a:ext>
            </a:extLst>
          </p:cNvPr>
          <p:cNvSpPr>
            <a:spLocks noGrp="1"/>
          </p:cNvSpPr>
          <p:nvPr>
            <p:ph type="body" sz="quarter" idx="31" hasCustomPrompt="1"/>
          </p:nvPr>
        </p:nvSpPr>
        <p:spPr>
          <a:xfrm>
            <a:off x="4590956" y="3502951"/>
            <a:ext cx="3383280" cy="338554"/>
          </a:xfrm>
        </p:spPr>
        <p:txBody>
          <a:bodyPr wrap="none">
            <a:spAutoFit/>
          </a:bodyPr>
          <a:lstStyle>
            <a:lvl1pPr marL="0" indent="0">
              <a:lnSpc>
                <a:spcPct val="100000"/>
              </a:lnSpc>
              <a:spcBef>
                <a:spcPts val="0"/>
              </a:spcBef>
              <a:buNone/>
              <a:defRPr sz="2200" b="1" cap="all" baseline="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ATTORNEY NAME</a:t>
            </a:r>
          </a:p>
        </p:txBody>
      </p:sp>
      <p:sp>
        <p:nvSpPr>
          <p:cNvPr id="41" name="Text Placeholder 14">
            <a:extLst>
              <a:ext uri="{FF2B5EF4-FFF2-40B4-BE49-F238E27FC236}">
                <a16:creationId xmlns:a16="http://schemas.microsoft.com/office/drawing/2014/main" id="{98569A04-2741-2BD5-3E69-78A7008E4E72}"/>
              </a:ext>
            </a:extLst>
          </p:cNvPr>
          <p:cNvSpPr>
            <a:spLocks noGrp="1"/>
          </p:cNvSpPr>
          <p:nvPr>
            <p:ph type="body" sz="quarter" idx="32" hasCustomPrompt="1"/>
          </p:nvPr>
        </p:nvSpPr>
        <p:spPr>
          <a:xfrm>
            <a:off x="4590955" y="3867366"/>
            <a:ext cx="3291840" cy="307777"/>
          </a:xfrm>
        </p:spPr>
        <p:txBody>
          <a:bodyPr wrap="square">
            <a:spAutoFit/>
          </a:bodyPr>
          <a:lstStyle>
            <a:lvl1pPr marL="0" indent="-45720">
              <a:lnSpc>
                <a:spcPct val="100000"/>
              </a:lnSpc>
              <a:spcBef>
                <a:spcPts val="0"/>
              </a:spcBef>
              <a:buNone/>
              <a:defRPr sz="200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Title | City</a:t>
            </a:r>
          </a:p>
        </p:txBody>
      </p:sp>
      <p:sp>
        <p:nvSpPr>
          <p:cNvPr id="42" name="Text Placeholder 14">
            <a:extLst>
              <a:ext uri="{FF2B5EF4-FFF2-40B4-BE49-F238E27FC236}">
                <a16:creationId xmlns:a16="http://schemas.microsoft.com/office/drawing/2014/main" id="{07185195-2B57-43D3-80C4-CD456D916B06}"/>
              </a:ext>
            </a:extLst>
          </p:cNvPr>
          <p:cNvSpPr>
            <a:spLocks noGrp="1"/>
          </p:cNvSpPr>
          <p:nvPr>
            <p:ph type="body" sz="quarter" idx="33" hasCustomPrompt="1"/>
          </p:nvPr>
        </p:nvSpPr>
        <p:spPr>
          <a:xfrm>
            <a:off x="4579804" y="4514668"/>
            <a:ext cx="3291840" cy="292388"/>
          </a:xfrm>
        </p:spPr>
        <p:txBody>
          <a:bodyPr wrap="square">
            <a:spAutoFit/>
          </a:bodyPr>
          <a:lstStyle>
            <a:lvl1pPr marL="0" indent="-45720">
              <a:lnSpc>
                <a:spcPct val="100000"/>
              </a:lnSpc>
              <a:spcBef>
                <a:spcPts val="0"/>
              </a:spcBef>
              <a:buNone/>
              <a:defRPr sz="190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email@balch.com</a:t>
            </a:r>
          </a:p>
        </p:txBody>
      </p:sp>
      <p:sp>
        <p:nvSpPr>
          <p:cNvPr id="43" name="Text Placeholder 14">
            <a:extLst>
              <a:ext uri="{FF2B5EF4-FFF2-40B4-BE49-F238E27FC236}">
                <a16:creationId xmlns:a16="http://schemas.microsoft.com/office/drawing/2014/main" id="{DF9088F1-12CF-12A1-93D3-0736FE7583CF}"/>
              </a:ext>
            </a:extLst>
          </p:cNvPr>
          <p:cNvSpPr>
            <a:spLocks noGrp="1"/>
          </p:cNvSpPr>
          <p:nvPr>
            <p:ph type="body" sz="quarter" idx="34" hasCustomPrompt="1"/>
          </p:nvPr>
        </p:nvSpPr>
        <p:spPr>
          <a:xfrm>
            <a:off x="8332560" y="3502951"/>
            <a:ext cx="3383280" cy="338554"/>
          </a:xfrm>
        </p:spPr>
        <p:txBody>
          <a:bodyPr wrap="none">
            <a:spAutoFit/>
          </a:bodyPr>
          <a:lstStyle>
            <a:lvl1pPr marL="0" indent="0">
              <a:lnSpc>
                <a:spcPct val="100000"/>
              </a:lnSpc>
              <a:spcBef>
                <a:spcPts val="0"/>
              </a:spcBef>
              <a:buNone/>
              <a:defRPr sz="2200" b="1" cap="all" baseline="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ATTORNEY NAME</a:t>
            </a:r>
          </a:p>
        </p:txBody>
      </p:sp>
      <p:sp>
        <p:nvSpPr>
          <p:cNvPr id="44" name="Text Placeholder 14">
            <a:extLst>
              <a:ext uri="{FF2B5EF4-FFF2-40B4-BE49-F238E27FC236}">
                <a16:creationId xmlns:a16="http://schemas.microsoft.com/office/drawing/2014/main" id="{98569A04-2741-2BD5-3E69-78A7008E4E72}"/>
              </a:ext>
            </a:extLst>
          </p:cNvPr>
          <p:cNvSpPr>
            <a:spLocks noGrp="1"/>
          </p:cNvSpPr>
          <p:nvPr>
            <p:ph type="body" sz="quarter" idx="35" hasCustomPrompt="1"/>
          </p:nvPr>
        </p:nvSpPr>
        <p:spPr>
          <a:xfrm>
            <a:off x="8332559" y="3867366"/>
            <a:ext cx="3291840" cy="307777"/>
          </a:xfrm>
        </p:spPr>
        <p:txBody>
          <a:bodyPr wrap="square">
            <a:spAutoFit/>
          </a:bodyPr>
          <a:lstStyle>
            <a:lvl1pPr marL="0" indent="-45720">
              <a:lnSpc>
                <a:spcPct val="100000"/>
              </a:lnSpc>
              <a:spcBef>
                <a:spcPts val="0"/>
              </a:spcBef>
              <a:buNone/>
              <a:defRPr sz="200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Title | City</a:t>
            </a:r>
          </a:p>
        </p:txBody>
      </p:sp>
      <p:sp>
        <p:nvSpPr>
          <p:cNvPr id="45" name="Text Placeholder 14">
            <a:extLst>
              <a:ext uri="{FF2B5EF4-FFF2-40B4-BE49-F238E27FC236}">
                <a16:creationId xmlns:a16="http://schemas.microsoft.com/office/drawing/2014/main" id="{07185195-2B57-43D3-80C4-CD456D916B06}"/>
              </a:ext>
            </a:extLst>
          </p:cNvPr>
          <p:cNvSpPr>
            <a:spLocks noGrp="1"/>
          </p:cNvSpPr>
          <p:nvPr>
            <p:ph type="body" sz="quarter" idx="36" hasCustomPrompt="1"/>
          </p:nvPr>
        </p:nvSpPr>
        <p:spPr>
          <a:xfrm>
            <a:off x="8321408" y="4514668"/>
            <a:ext cx="3291840" cy="292388"/>
          </a:xfrm>
        </p:spPr>
        <p:txBody>
          <a:bodyPr wrap="square">
            <a:spAutoFit/>
          </a:bodyPr>
          <a:lstStyle>
            <a:lvl1pPr marL="0" indent="-45720">
              <a:lnSpc>
                <a:spcPct val="100000"/>
              </a:lnSpc>
              <a:spcBef>
                <a:spcPts val="0"/>
              </a:spcBef>
              <a:buNone/>
              <a:defRPr sz="190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email@balch.com</a:t>
            </a:r>
          </a:p>
        </p:txBody>
      </p:sp>
      <p:pic>
        <p:nvPicPr>
          <p:cNvPr id="30" name="Picture 29"/>
          <p:cNvPicPr>
            <a:picLocks noChangeAspect="1"/>
          </p:cNvPicPr>
          <p:nvPr userDrawn="1"/>
        </p:nvPicPr>
        <p:blipFill rotWithShape="1">
          <a:blip r:embed="rId3">
            <a:extLst>
              <a:ext uri="{BEBA8EAE-BF5A-486C-A8C5-ECC9F3942E4B}">
                <a14:imgProps xmlns:a14="http://schemas.microsoft.com/office/drawing/2010/main">
                  <a14:imgLayer r:embed="rId4">
                    <a14:imgEffect>
                      <a14:sharpenSoften amount="15000"/>
                    </a14:imgEffect>
                    <a14:imgEffect>
                      <a14:colorTemperature colorTemp="11200"/>
                    </a14:imgEffect>
                    <a14:imgEffect>
                      <a14:brightnessContrast contrast="12000"/>
                    </a14:imgEffect>
                  </a14:imgLayer>
                </a14:imgProps>
              </a:ext>
            </a:extLst>
          </a:blip>
          <a:srcRect t="21280" b="27327"/>
          <a:stretch/>
        </p:blipFill>
        <p:spPr>
          <a:xfrm>
            <a:off x="3660829" y="6569732"/>
            <a:ext cx="4889416" cy="183727"/>
          </a:xfrm>
          <a:prstGeom prst="rect">
            <a:avLst/>
          </a:prstGeom>
        </p:spPr>
      </p:pic>
      <p:sp>
        <p:nvSpPr>
          <p:cNvPr id="2" name="TextBox 1">
            <a:extLst>
              <a:ext uri="{FF2B5EF4-FFF2-40B4-BE49-F238E27FC236}">
                <a16:creationId xmlns:a16="http://schemas.microsoft.com/office/drawing/2014/main" id="{ABE6B1BB-2AD7-B0F0-C330-DF600D06729A}"/>
              </a:ext>
            </a:extLst>
          </p:cNvPr>
          <p:cNvSpPr txBox="1"/>
          <p:nvPr userDrawn="1"/>
        </p:nvSpPr>
        <p:spPr>
          <a:xfrm>
            <a:off x="826477" y="6501417"/>
            <a:ext cx="19138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mn-lt"/>
                <a:ea typeface="Calibri" panose="020F0502020204030204" pitchFamily="34" charset="0"/>
                <a:cs typeface="Times New Roman" panose="02020603050405020304" pitchFamily="18" charset="0"/>
              </a:rPr>
              <a:t>© 2024 Balch &amp; Bingham LLP</a:t>
            </a:r>
          </a:p>
        </p:txBody>
      </p:sp>
    </p:spTree>
    <p:extLst>
      <p:ext uri="{BB962C8B-B14F-4D97-AF65-F5344CB8AC3E}">
        <p14:creationId xmlns:p14="http://schemas.microsoft.com/office/powerpoint/2010/main" val="4080267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losing Slide">
    <p:bg>
      <p:bgPr>
        <a:solidFill>
          <a:srgbClr val="D5D6D9">
            <a:alpha val="73000"/>
          </a:srgb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FE1F14-EF00-705D-CC5D-85D0DC6B0BA6}"/>
              </a:ext>
            </a:extLst>
          </p:cNvPr>
          <p:cNvSpPr/>
          <p:nvPr userDrawn="1"/>
        </p:nvSpPr>
        <p:spPr>
          <a:xfrm>
            <a:off x="-1" y="0"/>
            <a:ext cx="320040" cy="6858000"/>
          </a:xfrm>
          <a:prstGeom prst="rect">
            <a:avLst/>
          </a:prstGeom>
          <a:solidFill>
            <a:srgbClr val="009B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B48"/>
              </a:solidFill>
            </a:endParaRPr>
          </a:p>
        </p:txBody>
      </p:sp>
      <p:sp>
        <p:nvSpPr>
          <p:cNvPr id="20" name="Picture Placeholder 12">
            <a:extLst>
              <a:ext uri="{FF2B5EF4-FFF2-40B4-BE49-F238E27FC236}">
                <a16:creationId xmlns:a16="http://schemas.microsoft.com/office/drawing/2014/main" id="{065776BD-B11F-8BCC-4373-A86C602311E4}"/>
              </a:ext>
            </a:extLst>
          </p:cNvPr>
          <p:cNvSpPr>
            <a:spLocks noGrp="1"/>
          </p:cNvSpPr>
          <p:nvPr>
            <p:ph type="pic" sz="quarter" idx="17" hasCustomPrompt="1"/>
          </p:nvPr>
        </p:nvSpPr>
        <p:spPr>
          <a:xfrm>
            <a:off x="838200" y="5115474"/>
            <a:ext cx="1223591" cy="1223591"/>
          </a:xfrm>
          <a:solidFill>
            <a:schemeClr val="bg1"/>
          </a:solidFill>
        </p:spPr>
        <p:txBody>
          <a:bodyPr anchor="ctr" anchorCtr="0"/>
          <a:lstStyle>
            <a:lvl1pPr marL="0" indent="0" algn="ctr">
              <a:buNone/>
              <a:defRPr/>
            </a:lvl1pPr>
          </a:lstStyle>
          <a:p>
            <a:r>
              <a:rPr lang="en-US" dirty="0"/>
              <a:t>QR</a:t>
            </a:r>
            <a:br>
              <a:rPr lang="en-US" dirty="0"/>
            </a:br>
            <a:r>
              <a:rPr lang="en-US" dirty="0"/>
              <a:t> code</a:t>
            </a:r>
          </a:p>
        </p:txBody>
      </p:sp>
      <p:sp>
        <p:nvSpPr>
          <p:cNvPr id="24" name="Picture Placeholder 12">
            <a:extLst>
              <a:ext uri="{FF2B5EF4-FFF2-40B4-BE49-F238E27FC236}">
                <a16:creationId xmlns:a16="http://schemas.microsoft.com/office/drawing/2014/main" id="{216C4884-66CE-80EE-FDB5-4E3ACC248F22}"/>
              </a:ext>
            </a:extLst>
          </p:cNvPr>
          <p:cNvSpPr>
            <a:spLocks noGrp="1"/>
          </p:cNvSpPr>
          <p:nvPr>
            <p:ph type="pic" sz="quarter" idx="24" hasCustomPrompt="1"/>
          </p:nvPr>
        </p:nvSpPr>
        <p:spPr>
          <a:xfrm>
            <a:off x="4581185" y="5115474"/>
            <a:ext cx="1223591" cy="1223591"/>
          </a:xfrm>
          <a:solidFill>
            <a:schemeClr val="bg1"/>
          </a:solidFill>
        </p:spPr>
        <p:txBody>
          <a:bodyPr anchor="ctr" anchorCtr="0"/>
          <a:lstStyle>
            <a:lvl1pPr marL="0" indent="0" algn="ctr">
              <a:buNone/>
              <a:defRPr/>
            </a:lvl1pPr>
          </a:lstStyle>
          <a:p>
            <a:r>
              <a:rPr lang="en-US" dirty="0"/>
              <a:t>QR </a:t>
            </a:r>
            <a:br>
              <a:rPr lang="en-US" dirty="0"/>
            </a:br>
            <a:r>
              <a:rPr lang="en-US" dirty="0"/>
              <a:t>code</a:t>
            </a:r>
          </a:p>
        </p:txBody>
      </p:sp>
      <p:sp>
        <p:nvSpPr>
          <p:cNvPr id="25" name="Picture Placeholder 12">
            <a:extLst>
              <a:ext uri="{FF2B5EF4-FFF2-40B4-BE49-F238E27FC236}">
                <a16:creationId xmlns:a16="http://schemas.microsoft.com/office/drawing/2014/main" id="{607BDA8F-537C-E0C6-CA23-C9654040339E}"/>
              </a:ext>
            </a:extLst>
          </p:cNvPr>
          <p:cNvSpPr>
            <a:spLocks noGrp="1"/>
          </p:cNvSpPr>
          <p:nvPr>
            <p:ph type="pic" sz="quarter" idx="25" hasCustomPrompt="1"/>
          </p:nvPr>
        </p:nvSpPr>
        <p:spPr>
          <a:xfrm>
            <a:off x="8298365" y="5115474"/>
            <a:ext cx="1223591" cy="1223591"/>
          </a:xfrm>
          <a:solidFill>
            <a:schemeClr val="bg1"/>
          </a:solidFill>
        </p:spPr>
        <p:txBody>
          <a:bodyPr anchor="ctr" anchorCtr="0"/>
          <a:lstStyle>
            <a:lvl1pPr marL="0" indent="0" algn="ctr">
              <a:buNone/>
              <a:defRPr/>
            </a:lvl1pPr>
          </a:lstStyle>
          <a:p>
            <a:r>
              <a:rPr lang="en-US" dirty="0"/>
              <a:t>QR</a:t>
            </a:r>
            <a:br>
              <a:rPr lang="en-US" dirty="0"/>
            </a:br>
            <a:r>
              <a:rPr lang="en-US" dirty="0"/>
              <a:t>code</a:t>
            </a:r>
          </a:p>
        </p:txBody>
      </p:sp>
      <p:pic>
        <p:nvPicPr>
          <p:cNvPr id="9" name="Picture 8" descr="A picture containing font, graphics, typography, graphic design&#10;&#10;Description automatically generated">
            <a:extLst>
              <a:ext uri="{FF2B5EF4-FFF2-40B4-BE49-F238E27FC236}">
                <a16:creationId xmlns:a16="http://schemas.microsoft.com/office/drawing/2014/main" id="{C6F2026F-1640-842A-EAC9-F5576F3D521C}"/>
              </a:ext>
            </a:extLst>
          </p:cNvPr>
          <p:cNvPicPr>
            <a:picLocks noChangeAspect="1"/>
          </p:cNvPicPr>
          <p:nvPr userDrawn="1"/>
        </p:nvPicPr>
        <p:blipFill>
          <a:blip r:embed="rId2"/>
          <a:stretch>
            <a:fillRect/>
          </a:stretch>
        </p:blipFill>
        <p:spPr>
          <a:xfrm>
            <a:off x="9166034" y="423791"/>
            <a:ext cx="2199489" cy="733163"/>
          </a:xfrm>
          <a:prstGeom prst="rect">
            <a:avLst/>
          </a:prstGeom>
        </p:spPr>
      </p:pic>
      <p:sp>
        <p:nvSpPr>
          <p:cNvPr id="26" name="Picture Placeholder 12">
            <a:extLst>
              <a:ext uri="{FF2B5EF4-FFF2-40B4-BE49-F238E27FC236}">
                <a16:creationId xmlns:a16="http://schemas.microsoft.com/office/drawing/2014/main" id="{0815A370-05E4-684A-4486-B8D5992AA93A}"/>
              </a:ext>
            </a:extLst>
          </p:cNvPr>
          <p:cNvSpPr>
            <a:spLocks noGrp="1"/>
          </p:cNvSpPr>
          <p:nvPr>
            <p:ph type="pic" sz="quarter" idx="13" hasCustomPrompt="1"/>
          </p:nvPr>
        </p:nvSpPr>
        <p:spPr>
          <a:xfrm>
            <a:off x="838200" y="2054364"/>
            <a:ext cx="1371600" cy="1371600"/>
          </a:xfrm>
          <a:effectLst>
            <a:innerShdw blurRad="114300">
              <a:prstClr val="black"/>
            </a:innerShdw>
          </a:effectLst>
        </p:spPr>
        <p:txBody>
          <a:bodyPr>
            <a:normAutofit/>
          </a:bodyPr>
          <a:lstStyle>
            <a:lvl1pPr marL="0" indent="0" algn="ctr">
              <a:buNone/>
              <a:defRPr sz="2400"/>
            </a:lvl1pPr>
          </a:lstStyle>
          <a:p>
            <a:r>
              <a:rPr lang="en-US" dirty="0"/>
              <a:t>Headshot</a:t>
            </a:r>
          </a:p>
        </p:txBody>
      </p:sp>
      <p:sp>
        <p:nvSpPr>
          <p:cNvPr id="28" name="Picture Placeholder 12">
            <a:extLst>
              <a:ext uri="{FF2B5EF4-FFF2-40B4-BE49-F238E27FC236}">
                <a16:creationId xmlns:a16="http://schemas.microsoft.com/office/drawing/2014/main" id="{0815A370-05E4-684A-4486-B8D5992AA93A}"/>
              </a:ext>
            </a:extLst>
          </p:cNvPr>
          <p:cNvSpPr>
            <a:spLocks noGrp="1"/>
          </p:cNvSpPr>
          <p:nvPr>
            <p:ph type="pic" sz="quarter" idx="29" hasCustomPrompt="1"/>
          </p:nvPr>
        </p:nvSpPr>
        <p:spPr>
          <a:xfrm>
            <a:off x="4592335" y="2054364"/>
            <a:ext cx="1371600" cy="1371600"/>
          </a:xfrm>
          <a:effectLst>
            <a:innerShdw blurRad="114300">
              <a:prstClr val="black"/>
            </a:innerShdw>
          </a:effectLst>
        </p:spPr>
        <p:txBody>
          <a:bodyPr>
            <a:normAutofit/>
          </a:bodyPr>
          <a:lstStyle>
            <a:lvl1pPr marL="0" indent="0" algn="ctr">
              <a:buNone/>
              <a:defRPr sz="2400"/>
            </a:lvl1pPr>
          </a:lstStyle>
          <a:p>
            <a:r>
              <a:rPr lang="en-US" dirty="0"/>
              <a:t>Headshot</a:t>
            </a:r>
          </a:p>
        </p:txBody>
      </p:sp>
      <p:sp>
        <p:nvSpPr>
          <p:cNvPr id="29" name="Picture Placeholder 12">
            <a:extLst>
              <a:ext uri="{FF2B5EF4-FFF2-40B4-BE49-F238E27FC236}">
                <a16:creationId xmlns:a16="http://schemas.microsoft.com/office/drawing/2014/main" id="{0815A370-05E4-684A-4486-B8D5992AA93A}"/>
              </a:ext>
            </a:extLst>
          </p:cNvPr>
          <p:cNvSpPr>
            <a:spLocks noGrp="1"/>
          </p:cNvSpPr>
          <p:nvPr>
            <p:ph type="pic" sz="quarter" idx="30" hasCustomPrompt="1"/>
          </p:nvPr>
        </p:nvSpPr>
        <p:spPr>
          <a:xfrm>
            <a:off x="8320667" y="2054364"/>
            <a:ext cx="1371600" cy="1371600"/>
          </a:xfrm>
          <a:effectLst>
            <a:innerShdw blurRad="114300">
              <a:prstClr val="black"/>
            </a:innerShdw>
          </a:effectLst>
        </p:spPr>
        <p:txBody>
          <a:bodyPr>
            <a:normAutofit/>
          </a:bodyPr>
          <a:lstStyle>
            <a:lvl1pPr marL="0" indent="0" algn="ctr">
              <a:buNone/>
              <a:defRPr sz="2400"/>
            </a:lvl1pPr>
          </a:lstStyle>
          <a:p>
            <a:r>
              <a:rPr lang="en-US" dirty="0"/>
              <a:t>Headshot</a:t>
            </a:r>
          </a:p>
        </p:txBody>
      </p:sp>
      <p:sp>
        <p:nvSpPr>
          <p:cNvPr id="32" name="Title 1">
            <a:extLst>
              <a:ext uri="{FF2B5EF4-FFF2-40B4-BE49-F238E27FC236}">
                <a16:creationId xmlns:a16="http://schemas.microsoft.com/office/drawing/2014/main" id="{5727C6A0-1454-3F9F-37F1-3CE06BC73C1A}"/>
              </a:ext>
            </a:extLst>
          </p:cNvPr>
          <p:cNvSpPr>
            <a:spLocks noGrp="1"/>
          </p:cNvSpPr>
          <p:nvPr>
            <p:ph type="ctrTitle" hasCustomPrompt="1"/>
          </p:nvPr>
        </p:nvSpPr>
        <p:spPr>
          <a:xfrm>
            <a:off x="838200" y="313493"/>
            <a:ext cx="8138160" cy="677108"/>
          </a:xfrm>
        </p:spPr>
        <p:txBody>
          <a:bodyPr wrap="none" anchor="b">
            <a:spAutoFit/>
          </a:bodyPr>
          <a:lstStyle>
            <a:lvl1pPr algn="l">
              <a:lnSpc>
                <a:spcPct val="100000"/>
              </a:lnSpc>
              <a:spcBef>
                <a:spcPts val="0"/>
              </a:spcBef>
              <a:defRPr sz="4400">
                <a:solidFill>
                  <a:srgbClr val="4D4F53"/>
                </a:solidFill>
                <a:latin typeface="+mn-lt"/>
              </a:defRPr>
            </a:lvl1pPr>
          </a:lstStyle>
          <a:p>
            <a:r>
              <a:rPr lang="en-US" dirty="0"/>
              <a:t>Click to add Title</a:t>
            </a:r>
          </a:p>
        </p:txBody>
      </p:sp>
      <p:sp>
        <p:nvSpPr>
          <p:cNvPr id="33" name="Subtitle 2">
            <a:extLst>
              <a:ext uri="{FF2B5EF4-FFF2-40B4-BE49-F238E27FC236}">
                <a16:creationId xmlns:a16="http://schemas.microsoft.com/office/drawing/2014/main" id="{9216CFD8-F9E7-6E6B-B26B-A02149533291}"/>
              </a:ext>
            </a:extLst>
          </p:cNvPr>
          <p:cNvSpPr>
            <a:spLocks noGrp="1"/>
          </p:cNvSpPr>
          <p:nvPr>
            <p:ph type="subTitle" idx="1" hasCustomPrompt="1"/>
          </p:nvPr>
        </p:nvSpPr>
        <p:spPr>
          <a:xfrm>
            <a:off x="849350" y="1061670"/>
            <a:ext cx="8138160" cy="369332"/>
          </a:xfrm>
        </p:spPr>
        <p:txBody>
          <a:bodyPr wrap="none">
            <a:spAutoFit/>
          </a:bodyPr>
          <a:lstStyle>
            <a:lvl1pPr marL="0" indent="0" algn="l">
              <a:lnSpc>
                <a:spcPct val="100000"/>
              </a:lnSpc>
              <a:spcBef>
                <a:spcPts val="0"/>
              </a:spcBef>
              <a:buNone/>
              <a:defRPr sz="2400">
                <a:solidFill>
                  <a:srgbClr val="4D4F5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7" name="Text Placeholder 14">
            <a:extLst>
              <a:ext uri="{FF2B5EF4-FFF2-40B4-BE49-F238E27FC236}">
                <a16:creationId xmlns:a16="http://schemas.microsoft.com/office/drawing/2014/main" id="{DF9088F1-12CF-12A1-93D3-0736FE7583CF}"/>
              </a:ext>
            </a:extLst>
          </p:cNvPr>
          <p:cNvSpPr>
            <a:spLocks noGrp="1"/>
          </p:cNvSpPr>
          <p:nvPr>
            <p:ph type="body" sz="quarter" idx="14" hasCustomPrompt="1"/>
          </p:nvPr>
        </p:nvSpPr>
        <p:spPr>
          <a:xfrm>
            <a:off x="849351" y="3502951"/>
            <a:ext cx="3383280" cy="338554"/>
          </a:xfrm>
        </p:spPr>
        <p:txBody>
          <a:bodyPr wrap="none">
            <a:spAutoFit/>
          </a:bodyPr>
          <a:lstStyle>
            <a:lvl1pPr marL="0" indent="0">
              <a:lnSpc>
                <a:spcPct val="100000"/>
              </a:lnSpc>
              <a:spcBef>
                <a:spcPts val="0"/>
              </a:spcBef>
              <a:buNone/>
              <a:defRPr sz="2200" b="1" cap="all" baseline="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ATTORNEY NAME</a:t>
            </a:r>
          </a:p>
        </p:txBody>
      </p:sp>
      <p:sp>
        <p:nvSpPr>
          <p:cNvPr id="38" name="Text Placeholder 14">
            <a:extLst>
              <a:ext uri="{FF2B5EF4-FFF2-40B4-BE49-F238E27FC236}">
                <a16:creationId xmlns:a16="http://schemas.microsoft.com/office/drawing/2014/main" id="{98569A04-2741-2BD5-3E69-78A7008E4E72}"/>
              </a:ext>
            </a:extLst>
          </p:cNvPr>
          <p:cNvSpPr>
            <a:spLocks noGrp="1"/>
          </p:cNvSpPr>
          <p:nvPr>
            <p:ph type="body" sz="quarter" idx="15" hasCustomPrompt="1"/>
          </p:nvPr>
        </p:nvSpPr>
        <p:spPr>
          <a:xfrm>
            <a:off x="849350" y="3867366"/>
            <a:ext cx="3291840" cy="307777"/>
          </a:xfrm>
        </p:spPr>
        <p:txBody>
          <a:bodyPr wrap="square">
            <a:spAutoFit/>
          </a:bodyPr>
          <a:lstStyle>
            <a:lvl1pPr marL="0" indent="-45720">
              <a:lnSpc>
                <a:spcPct val="100000"/>
              </a:lnSpc>
              <a:spcBef>
                <a:spcPts val="0"/>
              </a:spcBef>
              <a:buNone/>
              <a:defRPr sz="200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Title | City</a:t>
            </a:r>
          </a:p>
        </p:txBody>
      </p:sp>
      <p:sp>
        <p:nvSpPr>
          <p:cNvPr id="39" name="Text Placeholder 14">
            <a:extLst>
              <a:ext uri="{FF2B5EF4-FFF2-40B4-BE49-F238E27FC236}">
                <a16:creationId xmlns:a16="http://schemas.microsoft.com/office/drawing/2014/main" id="{07185195-2B57-43D3-80C4-CD456D916B06}"/>
              </a:ext>
            </a:extLst>
          </p:cNvPr>
          <p:cNvSpPr>
            <a:spLocks noGrp="1"/>
          </p:cNvSpPr>
          <p:nvPr>
            <p:ph type="body" sz="quarter" idx="16" hasCustomPrompt="1"/>
          </p:nvPr>
        </p:nvSpPr>
        <p:spPr>
          <a:xfrm>
            <a:off x="838199" y="4514668"/>
            <a:ext cx="3291840" cy="292388"/>
          </a:xfrm>
        </p:spPr>
        <p:txBody>
          <a:bodyPr wrap="square">
            <a:spAutoFit/>
          </a:bodyPr>
          <a:lstStyle>
            <a:lvl1pPr marL="0" indent="-45720">
              <a:lnSpc>
                <a:spcPct val="100000"/>
              </a:lnSpc>
              <a:spcBef>
                <a:spcPts val="0"/>
              </a:spcBef>
              <a:buNone/>
              <a:defRPr sz="190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email@balch.com</a:t>
            </a:r>
          </a:p>
        </p:txBody>
      </p:sp>
      <p:sp>
        <p:nvSpPr>
          <p:cNvPr id="40" name="Text Placeholder 14">
            <a:extLst>
              <a:ext uri="{FF2B5EF4-FFF2-40B4-BE49-F238E27FC236}">
                <a16:creationId xmlns:a16="http://schemas.microsoft.com/office/drawing/2014/main" id="{DF9088F1-12CF-12A1-93D3-0736FE7583CF}"/>
              </a:ext>
            </a:extLst>
          </p:cNvPr>
          <p:cNvSpPr>
            <a:spLocks noGrp="1"/>
          </p:cNvSpPr>
          <p:nvPr>
            <p:ph type="body" sz="quarter" idx="31" hasCustomPrompt="1"/>
          </p:nvPr>
        </p:nvSpPr>
        <p:spPr>
          <a:xfrm>
            <a:off x="4590956" y="3502951"/>
            <a:ext cx="3383280" cy="338554"/>
          </a:xfrm>
        </p:spPr>
        <p:txBody>
          <a:bodyPr wrap="none">
            <a:spAutoFit/>
          </a:bodyPr>
          <a:lstStyle>
            <a:lvl1pPr marL="0" indent="0">
              <a:lnSpc>
                <a:spcPct val="100000"/>
              </a:lnSpc>
              <a:spcBef>
                <a:spcPts val="0"/>
              </a:spcBef>
              <a:buNone/>
              <a:defRPr sz="2200" b="1" cap="all" baseline="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ATTORNEY NAME</a:t>
            </a:r>
          </a:p>
        </p:txBody>
      </p:sp>
      <p:sp>
        <p:nvSpPr>
          <p:cNvPr id="41" name="Text Placeholder 14">
            <a:extLst>
              <a:ext uri="{FF2B5EF4-FFF2-40B4-BE49-F238E27FC236}">
                <a16:creationId xmlns:a16="http://schemas.microsoft.com/office/drawing/2014/main" id="{98569A04-2741-2BD5-3E69-78A7008E4E72}"/>
              </a:ext>
            </a:extLst>
          </p:cNvPr>
          <p:cNvSpPr>
            <a:spLocks noGrp="1"/>
          </p:cNvSpPr>
          <p:nvPr>
            <p:ph type="body" sz="quarter" idx="32" hasCustomPrompt="1"/>
          </p:nvPr>
        </p:nvSpPr>
        <p:spPr>
          <a:xfrm>
            <a:off x="4590955" y="3867366"/>
            <a:ext cx="3291840" cy="307777"/>
          </a:xfrm>
        </p:spPr>
        <p:txBody>
          <a:bodyPr wrap="square">
            <a:spAutoFit/>
          </a:bodyPr>
          <a:lstStyle>
            <a:lvl1pPr marL="0" indent="-45720">
              <a:lnSpc>
                <a:spcPct val="100000"/>
              </a:lnSpc>
              <a:spcBef>
                <a:spcPts val="0"/>
              </a:spcBef>
              <a:buNone/>
              <a:defRPr sz="200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Title | City</a:t>
            </a:r>
          </a:p>
        </p:txBody>
      </p:sp>
      <p:sp>
        <p:nvSpPr>
          <p:cNvPr id="42" name="Text Placeholder 14">
            <a:extLst>
              <a:ext uri="{FF2B5EF4-FFF2-40B4-BE49-F238E27FC236}">
                <a16:creationId xmlns:a16="http://schemas.microsoft.com/office/drawing/2014/main" id="{07185195-2B57-43D3-80C4-CD456D916B06}"/>
              </a:ext>
            </a:extLst>
          </p:cNvPr>
          <p:cNvSpPr>
            <a:spLocks noGrp="1"/>
          </p:cNvSpPr>
          <p:nvPr>
            <p:ph type="body" sz="quarter" idx="33" hasCustomPrompt="1"/>
          </p:nvPr>
        </p:nvSpPr>
        <p:spPr>
          <a:xfrm>
            <a:off x="4579804" y="4514668"/>
            <a:ext cx="3291840" cy="292388"/>
          </a:xfrm>
        </p:spPr>
        <p:txBody>
          <a:bodyPr wrap="square">
            <a:spAutoFit/>
          </a:bodyPr>
          <a:lstStyle>
            <a:lvl1pPr marL="0" indent="-45720">
              <a:lnSpc>
                <a:spcPct val="100000"/>
              </a:lnSpc>
              <a:spcBef>
                <a:spcPts val="0"/>
              </a:spcBef>
              <a:buNone/>
              <a:defRPr sz="190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email@balch.com</a:t>
            </a:r>
          </a:p>
        </p:txBody>
      </p:sp>
      <p:sp>
        <p:nvSpPr>
          <p:cNvPr id="43" name="Text Placeholder 14">
            <a:extLst>
              <a:ext uri="{FF2B5EF4-FFF2-40B4-BE49-F238E27FC236}">
                <a16:creationId xmlns:a16="http://schemas.microsoft.com/office/drawing/2014/main" id="{DF9088F1-12CF-12A1-93D3-0736FE7583CF}"/>
              </a:ext>
            </a:extLst>
          </p:cNvPr>
          <p:cNvSpPr>
            <a:spLocks noGrp="1"/>
          </p:cNvSpPr>
          <p:nvPr>
            <p:ph type="body" sz="quarter" idx="34" hasCustomPrompt="1"/>
          </p:nvPr>
        </p:nvSpPr>
        <p:spPr>
          <a:xfrm>
            <a:off x="8332560" y="3502951"/>
            <a:ext cx="3383280" cy="338554"/>
          </a:xfrm>
        </p:spPr>
        <p:txBody>
          <a:bodyPr wrap="none">
            <a:spAutoFit/>
          </a:bodyPr>
          <a:lstStyle>
            <a:lvl1pPr marL="0" indent="0">
              <a:lnSpc>
                <a:spcPct val="100000"/>
              </a:lnSpc>
              <a:spcBef>
                <a:spcPts val="0"/>
              </a:spcBef>
              <a:buNone/>
              <a:defRPr sz="2200" b="1" cap="all" baseline="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ATTORNEY NAME</a:t>
            </a:r>
          </a:p>
        </p:txBody>
      </p:sp>
      <p:sp>
        <p:nvSpPr>
          <p:cNvPr id="44" name="Text Placeholder 14">
            <a:extLst>
              <a:ext uri="{FF2B5EF4-FFF2-40B4-BE49-F238E27FC236}">
                <a16:creationId xmlns:a16="http://schemas.microsoft.com/office/drawing/2014/main" id="{98569A04-2741-2BD5-3E69-78A7008E4E72}"/>
              </a:ext>
            </a:extLst>
          </p:cNvPr>
          <p:cNvSpPr>
            <a:spLocks noGrp="1"/>
          </p:cNvSpPr>
          <p:nvPr>
            <p:ph type="body" sz="quarter" idx="35" hasCustomPrompt="1"/>
          </p:nvPr>
        </p:nvSpPr>
        <p:spPr>
          <a:xfrm>
            <a:off x="8332559" y="3867366"/>
            <a:ext cx="3291840" cy="307777"/>
          </a:xfrm>
        </p:spPr>
        <p:txBody>
          <a:bodyPr wrap="square">
            <a:spAutoFit/>
          </a:bodyPr>
          <a:lstStyle>
            <a:lvl1pPr marL="0" indent="-45720">
              <a:lnSpc>
                <a:spcPct val="100000"/>
              </a:lnSpc>
              <a:spcBef>
                <a:spcPts val="0"/>
              </a:spcBef>
              <a:buNone/>
              <a:defRPr sz="200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Title | City</a:t>
            </a:r>
          </a:p>
        </p:txBody>
      </p:sp>
      <p:sp>
        <p:nvSpPr>
          <p:cNvPr id="45" name="Text Placeholder 14">
            <a:extLst>
              <a:ext uri="{FF2B5EF4-FFF2-40B4-BE49-F238E27FC236}">
                <a16:creationId xmlns:a16="http://schemas.microsoft.com/office/drawing/2014/main" id="{07185195-2B57-43D3-80C4-CD456D916B06}"/>
              </a:ext>
            </a:extLst>
          </p:cNvPr>
          <p:cNvSpPr>
            <a:spLocks noGrp="1"/>
          </p:cNvSpPr>
          <p:nvPr>
            <p:ph type="body" sz="quarter" idx="36" hasCustomPrompt="1"/>
          </p:nvPr>
        </p:nvSpPr>
        <p:spPr>
          <a:xfrm>
            <a:off x="8321408" y="4514668"/>
            <a:ext cx="3291840" cy="292388"/>
          </a:xfrm>
        </p:spPr>
        <p:txBody>
          <a:bodyPr wrap="square">
            <a:spAutoFit/>
          </a:bodyPr>
          <a:lstStyle>
            <a:lvl1pPr marL="0" indent="-45720">
              <a:lnSpc>
                <a:spcPct val="100000"/>
              </a:lnSpc>
              <a:spcBef>
                <a:spcPts val="0"/>
              </a:spcBef>
              <a:buNone/>
              <a:defRPr sz="1900">
                <a:solidFill>
                  <a:srgbClr val="4D4F53"/>
                </a:solidFill>
                <a:latin typeface="+mn-lt"/>
              </a:defRPr>
            </a:lvl1pPr>
            <a:lvl2pPr indent="0">
              <a:buNone/>
              <a:defRPr sz="1900">
                <a:solidFill>
                  <a:schemeClr val="bg1"/>
                </a:solidFill>
                <a:latin typeface="+mj-lt"/>
              </a:defRPr>
            </a:lvl2pPr>
            <a:lvl3pPr indent="0">
              <a:defRPr sz="18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lvl="0"/>
            <a:r>
              <a:rPr lang="en-US" dirty="0"/>
              <a:t>email@balch.com</a:t>
            </a:r>
          </a:p>
        </p:txBody>
      </p:sp>
      <p:sp>
        <p:nvSpPr>
          <p:cNvPr id="46" name="Text Placeholder 7">
            <a:extLst>
              <a:ext uri="{FF2B5EF4-FFF2-40B4-BE49-F238E27FC236}">
                <a16:creationId xmlns:a16="http://schemas.microsoft.com/office/drawing/2014/main" id="{E3DE6331-76BF-E19D-79D8-A7EB420752B0}"/>
              </a:ext>
            </a:extLst>
          </p:cNvPr>
          <p:cNvSpPr txBox="1">
            <a:spLocks/>
          </p:cNvSpPr>
          <p:nvPr userDrawn="1"/>
        </p:nvSpPr>
        <p:spPr>
          <a:xfrm>
            <a:off x="2157989" y="5381160"/>
            <a:ext cx="2059006" cy="31941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900" kern="1200">
                <a:solidFill>
                  <a:srgbClr val="4D4F53"/>
                </a:solidFill>
                <a:latin typeface="+mn-lt"/>
                <a:ea typeface="+mn-ea"/>
                <a:cs typeface="+mn-cs"/>
              </a:defRPr>
            </a:lvl1pPr>
            <a:lvl2pPr marL="685800" indent="0" algn="l" defTabSz="914400" rtl="0" eaLnBrk="1" latinLnBrk="0" hangingPunct="1">
              <a:lnSpc>
                <a:spcPct val="90000"/>
              </a:lnSpc>
              <a:spcBef>
                <a:spcPts val="500"/>
              </a:spcBef>
              <a:buFont typeface="Arial" panose="020B0604020202020204" pitchFamily="34" charset="0"/>
              <a:buNone/>
              <a:defRPr sz="1900" kern="1200">
                <a:solidFill>
                  <a:schemeClr val="bg1"/>
                </a:solidFill>
                <a:latin typeface="+mj-lt"/>
                <a:ea typeface="+mn-ea"/>
                <a:cs typeface="+mn-cs"/>
              </a:defRPr>
            </a:lvl2pPr>
            <a:lvl3pPr marL="1143000" indent="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Connect with me on</a:t>
            </a:r>
          </a:p>
        </p:txBody>
      </p:sp>
      <p:pic>
        <p:nvPicPr>
          <p:cNvPr id="47" name="Picture 4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3326" y="5700577"/>
            <a:ext cx="1679444" cy="409991"/>
          </a:xfrm>
          <a:prstGeom prst="rect">
            <a:avLst/>
          </a:prstGeom>
        </p:spPr>
      </p:pic>
      <p:sp>
        <p:nvSpPr>
          <p:cNvPr id="48" name="Text Placeholder 7">
            <a:extLst>
              <a:ext uri="{FF2B5EF4-FFF2-40B4-BE49-F238E27FC236}">
                <a16:creationId xmlns:a16="http://schemas.microsoft.com/office/drawing/2014/main" id="{E3DE6331-76BF-E19D-79D8-A7EB420752B0}"/>
              </a:ext>
            </a:extLst>
          </p:cNvPr>
          <p:cNvSpPr txBox="1">
            <a:spLocks/>
          </p:cNvSpPr>
          <p:nvPr userDrawn="1"/>
        </p:nvSpPr>
        <p:spPr>
          <a:xfrm>
            <a:off x="5890771" y="5381160"/>
            <a:ext cx="2059006" cy="31941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900" kern="1200">
                <a:solidFill>
                  <a:srgbClr val="4D4F53"/>
                </a:solidFill>
                <a:latin typeface="+mn-lt"/>
                <a:ea typeface="+mn-ea"/>
                <a:cs typeface="+mn-cs"/>
              </a:defRPr>
            </a:lvl1pPr>
            <a:lvl2pPr marL="685800" indent="0" algn="l" defTabSz="914400" rtl="0" eaLnBrk="1" latinLnBrk="0" hangingPunct="1">
              <a:lnSpc>
                <a:spcPct val="90000"/>
              </a:lnSpc>
              <a:spcBef>
                <a:spcPts val="500"/>
              </a:spcBef>
              <a:buFont typeface="Arial" panose="020B0604020202020204" pitchFamily="34" charset="0"/>
              <a:buNone/>
              <a:defRPr sz="1900" kern="1200">
                <a:solidFill>
                  <a:schemeClr val="bg1"/>
                </a:solidFill>
                <a:latin typeface="+mj-lt"/>
                <a:ea typeface="+mn-ea"/>
                <a:cs typeface="+mn-cs"/>
              </a:defRPr>
            </a:lvl2pPr>
            <a:lvl3pPr marL="1143000" indent="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Connect with me on</a:t>
            </a:r>
          </a:p>
        </p:txBody>
      </p:sp>
      <p:pic>
        <p:nvPicPr>
          <p:cNvPr id="49" name="Picture 4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6108" y="5700577"/>
            <a:ext cx="1679444" cy="409991"/>
          </a:xfrm>
          <a:prstGeom prst="rect">
            <a:avLst/>
          </a:prstGeom>
        </p:spPr>
      </p:pic>
      <p:sp>
        <p:nvSpPr>
          <p:cNvPr id="50" name="Text Placeholder 7">
            <a:extLst>
              <a:ext uri="{FF2B5EF4-FFF2-40B4-BE49-F238E27FC236}">
                <a16:creationId xmlns:a16="http://schemas.microsoft.com/office/drawing/2014/main" id="{E3DE6331-76BF-E19D-79D8-A7EB420752B0}"/>
              </a:ext>
            </a:extLst>
          </p:cNvPr>
          <p:cNvSpPr txBox="1">
            <a:spLocks/>
          </p:cNvSpPr>
          <p:nvPr userDrawn="1"/>
        </p:nvSpPr>
        <p:spPr>
          <a:xfrm>
            <a:off x="9635891" y="5381160"/>
            <a:ext cx="2059006" cy="31941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900" kern="1200">
                <a:solidFill>
                  <a:srgbClr val="4D4F53"/>
                </a:solidFill>
                <a:latin typeface="+mn-lt"/>
                <a:ea typeface="+mn-ea"/>
                <a:cs typeface="+mn-cs"/>
              </a:defRPr>
            </a:lvl1pPr>
            <a:lvl2pPr marL="685800" indent="0" algn="l" defTabSz="914400" rtl="0" eaLnBrk="1" latinLnBrk="0" hangingPunct="1">
              <a:lnSpc>
                <a:spcPct val="90000"/>
              </a:lnSpc>
              <a:spcBef>
                <a:spcPts val="500"/>
              </a:spcBef>
              <a:buFont typeface="Arial" panose="020B0604020202020204" pitchFamily="34" charset="0"/>
              <a:buNone/>
              <a:defRPr sz="1900" kern="1200">
                <a:solidFill>
                  <a:schemeClr val="bg1"/>
                </a:solidFill>
                <a:latin typeface="+mj-lt"/>
                <a:ea typeface="+mn-ea"/>
                <a:cs typeface="+mn-cs"/>
              </a:defRPr>
            </a:lvl2pPr>
            <a:lvl3pPr marL="1143000" indent="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Connect with me on</a:t>
            </a:r>
          </a:p>
        </p:txBody>
      </p:sp>
      <p:pic>
        <p:nvPicPr>
          <p:cNvPr id="51" name="Picture 5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41228" y="5700577"/>
            <a:ext cx="1679444" cy="409991"/>
          </a:xfrm>
          <a:prstGeom prst="rect">
            <a:avLst/>
          </a:prstGeom>
        </p:spPr>
      </p:pic>
      <p:pic>
        <p:nvPicPr>
          <p:cNvPr id="30" name="Picture 29"/>
          <p:cNvPicPr>
            <a:picLocks noChangeAspect="1"/>
          </p:cNvPicPr>
          <p:nvPr userDrawn="1"/>
        </p:nvPicPr>
        <p:blipFill rotWithShape="1">
          <a:blip r:embed="rId4">
            <a:extLst>
              <a:ext uri="{BEBA8EAE-BF5A-486C-A8C5-ECC9F3942E4B}">
                <a14:imgProps xmlns:a14="http://schemas.microsoft.com/office/drawing/2010/main">
                  <a14:imgLayer r:embed="rId5">
                    <a14:imgEffect>
                      <a14:sharpenSoften amount="15000"/>
                    </a14:imgEffect>
                    <a14:imgEffect>
                      <a14:colorTemperature colorTemp="11200"/>
                    </a14:imgEffect>
                    <a14:imgEffect>
                      <a14:brightnessContrast contrast="12000"/>
                    </a14:imgEffect>
                  </a14:imgLayer>
                </a14:imgProps>
              </a:ext>
            </a:extLst>
          </a:blip>
          <a:srcRect t="21280" b="27327"/>
          <a:stretch/>
        </p:blipFill>
        <p:spPr>
          <a:xfrm>
            <a:off x="3660829" y="6569732"/>
            <a:ext cx="4889416" cy="183727"/>
          </a:xfrm>
          <a:prstGeom prst="rect">
            <a:avLst/>
          </a:prstGeom>
        </p:spPr>
      </p:pic>
      <p:sp>
        <p:nvSpPr>
          <p:cNvPr id="2" name="TextBox 1">
            <a:extLst>
              <a:ext uri="{FF2B5EF4-FFF2-40B4-BE49-F238E27FC236}">
                <a16:creationId xmlns:a16="http://schemas.microsoft.com/office/drawing/2014/main" id="{8F8E0853-0B35-302E-7638-A6DEA663D54F}"/>
              </a:ext>
            </a:extLst>
          </p:cNvPr>
          <p:cNvSpPr txBox="1"/>
          <p:nvPr userDrawn="1"/>
        </p:nvSpPr>
        <p:spPr>
          <a:xfrm>
            <a:off x="826477" y="6501417"/>
            <a:ext cx="19138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mn-lt"/>
                <a:ea typeface="Calibri" panose="020F0502020204030204" pitchFamily="34" charset="0"/>
                <a:cs typeface="Times New Roman" panose="02020603050405020304" pitchFamily="18" charset="0"/>
              </a:rPr>
              <a:t>© 2024 Balch &amp; Bingham LLP</a:t>
            </a:r>
          </a:p>
        </p:txBody>
      </p:sp>
    </p:spTree>
    <p:extLst>
      <p:ext uri="{BB962C8B-B14F-4D97-AF65-F5344CB8AC3E}">
        <p14:creationId xmlns:p14="http://schemas.microsoft.com/office/powerpoint/2010/main" val="843202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losing Slide Layout">
    <p:bg>
      <p:bgPr>
        <a:solidFill>
          <a:srgbClr val="D5D6D9">
            <a:alpha val="73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5530F1-ED09-6112-0D4B-6B37A07DD363}"/>
              </a:ext>
            </a:extLst>
          </p:cNvPr>
          <p:cNvSpPr/>
          <p:nvPr userDrawn="1"/>
        </p:nvSpPr>
        <p:spPr>
          <a:xfrm>
            <a:off x="-1363" y="-1355"/>
            <a:ext cx="320040" cy="6859356"/>
          </a:xfrm>
          <a:prstGeom prst="rect">
            <a:avLst/>
          </a:prstGeom>
          <a:solidFill>
            <a:srgbClr val="009B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0">
            <a:extLst>
              <a:ext uri="{FF2B5EF4-FFF2-40B4-BE49-F238E27FC236}">
                <a16:creationId xmlns:a16="http://schemas.microsoft.com/office/drawing/2014/main" id="{4993C8F3-3E45-2949-A789-C46C0A0C3D07}"/>
              </a:ext>
            </a:extLst>
          </p:cNvPr>
          <p:cNvSpPr>
            <a:spLocks noGrp="1"/>
          </p:cNvSpPr>
          <p:nvPr>
            <p:ph type="ctrTitle"/>
          </p:nvPr>
        </p:nvSpPr>
        <p:spPr>
          <a:xfrm>
            <a:off x="318676" y="2185500"/>
            <a:ext cx="11539495" cy="1009291"/>
          </a:xfrm>
        </p:spPr>
        <p:txBody>
          <a:bodyPr wrap="none" anchor="ctr" anchorCtr="1">
            <a:noAutofit/>
          </a:bodyPr>
          <a:lstStyle>
            <a:lvl1pPr algn="ctr">
              <a:lnSpc>
                <a:spcPct val="100000"/>
              </a:lnSpc>
              <a:spcBef>
                <a:spcPts val="0"/>
              </a:spcBef>
              <a:defRPr b="1">
                <a:latin typeface="+mj-lt"/>
                <a:cs typeface="Calibri" panose="020F0502020204030204" pitchFamily="34" charset="0"/>
              </a:defRPr>
            </a:lvl1pPr>
          </a:lstStyle>
          <a:p>
            <a:pPr algn="ctr"/>
            <a:r>
              <a:rPr lang="en-US" sz="5400"/>
              <a:t>Click to edit Master title style</a:t>
            </a:r>
            <a:endParaRPr lang="en-US" sz="5400" dirty="0"/>
          </a:p>
        </p:txBody>
      </p:sp>
      <p:sp>
        <p:nvSpPr>
          <p:cNvPr id="11" name="Subtitle 11">
            <a:extLst>
              <a:ext uri="{FF2B5EF4-FFF2-40B4-BE49-F238E27FC236}">
                <a16:creationId xmlns:a16="http://schemas.microsoft.com/office/drawing/2014/main" id="{615AB579-3E5B-8F09-559C-FFE9F8BFDF0E}"/>
              </a:ext>
            </a:extLst>
          </p:cNvPr>
          <p:cNvSpPr>
            <a:spLocks noGrp="1"/>
          </p:cNvSpPr>
          <p:nvPr>
            <p:ph type="subTitle" idx="1"/>
          </p:nvPr>
        </p:nvSpPr>
        <p:spPr>
          <a:xfrm>
            <a:off x="318676" y="3369205"/>
            <a:ext cx="11539495" cy="387798"/>
          </a:xfrm>
        </p:spPr>
        <p:txBody>
          <a:bodyPr wrap="none" anchor="ctr" anchorCtr="1">
            <a:noAutofit/>
          </a:bodyPr>
          <a:lstStyle>
            <a:lvl1pPr marL="0" indent="0">
              <a:lnSpc>
                <a:spcPct val="100000"/>
              </a:lnSpc>
              <a:spcBef>
                <a:spcPts val="0"/>
              </a:spcBef>
              <a:buNone/>
              <a:defRPr/>
            </a:lvl1pPr>
          </a:lstStyle>
          <a:p>
            <a:pPr algn="ctr"/>
            <a:r>
              <a:rPr lang="en-US" sz="2800"/>
              <a:t>Click to edit Master subtitle style</a:t>
            </a:r>
            <a:endParaRPr lang="en-US" sz="2800" dirty="0"/>
          </a:p>
        </p:txBody>
      </p:sp>
      <p:pic>
        <p:nvPicPr>
          <p:cNvPr id="13" name="Picture 12"/>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5000"/>
                    </a14:imgEffect>
                    <a14:imgEffect>
                      <a14:colorTemperature colorTemp="11200"/>
                    </a14:imgEffect>
                    <a14:imgEffect>
                      <a14:brightnessContrast contrast="12000"/>
                    </a14:imgEffect>
                  </a14:imgLayer>
                </a14:imgProps>
              </a:ext>
            </a:extLst>
          </a:blip>
          <a:srcRect t="21280" b="27327"/>
          <a:stretch/>
        </p:blipFill>
        <p:spPr>
          <a:xfrm>
            <a:off x="3660829" y="6569732"/>
            <a:ext cx="4889416" cy="183727"/>
          </a:xfrm>
          <a:prstGeom prst="rect">
            <a:avLst/>
          </a:prstGeom>
        </p:spPr>
      </p:pic>
      <p:grpSp>
        <p:nvGrpSpPr>
          <p:cNvPr id="2" name="Group 1"/>
          <p:cNvGrpSpPr/>
          <p:nvPr userDrawn="1"/>
        </p:nvGrpSpPr>
        <p:grpSpPr>
          <a:xfrm>
            <a:off x="4932488" y="4127566"/>
            <a:ext cx="2107926" cy="617723"/>
            <a:chOff x="5375400" y="4096677"/>
            <a:chExt cx="2107926" cy="617723"/>
          </a:xfrm>
        </p:grpSpPr>
        <p:grpSp>
          <p:nvGrpSpPr>
            <p:cNvPr id="16" name="Group 15"/>
            <p:cNvGrpSpPr/>
            <p:nvPr userDrawn="1"/>
          </p:nvGrpSpPr>
          <p:grpSpPr>
            <a:xfrm>
              <a:off x="5375400" y="4096677"/>
              <a:ext cx="1440028" cy="617723"/>
              <a:chOff x="5665850" y="5112258"/>
              <a:chExt cx="1440028" cy="617723"/>
            </a:xfrm>
          </p:grpSpPr>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l="67936" t="1" b="-15337"/>
              <a:stretch/>
            </p:blipFill>
            <p:spPr>
              <a:xfrm>
                <a:off x="5665850" y="5145592"/>
                <a:ext cx="665500" cy="584389"/>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6150" y="5112258"/>
                <a:ext cx="579728" cy="579728"/>
              </a:xfrm>
              <a:prstGeom prst="rect">
                <a:avLst/>
              </a:prstGeom>
            </p:spPr>
          </p:pic>
        </p:grpSp>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10228" y="4144768"/>
              <a:ext cx="473098" cy="483546"/>
            </a:xfrm>
            <a:prstGeom prst="rect">
              <a:avLst/>
            </a:prstGeom>
          </p:spPr>
        </p:pic>
      </p:grpSp>
      <p:sp>
        <p:nvSpPr>
          <p:cNvPr id="3" name="TextBox 2">
            <a:extLst>
              <a:ext uri="{FF2B5EF4-FFF2-40B4-BE49-F238E27FC236}">
                <a16:creationId xmlns:a16="http://schemas.microsoft.com/office/drawing/2014/main" id="{38A0A714-F05F-87F4-06E0-B1B3110AFFE9}"/>
              </a:ext>
            </a:extLst>
          </p:cNvPr>
          <p:cNvSpPr txBox="1"/>
          <p:nvPr userDrawn="1"/>
        </p:nvSpPr>
        <p:spPr>
          <a:xfrm>
            <a:off x="826477" y="6501417"/>
            <a:ext cx="19138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mn-lt"/>
                <a:ea typeface="Calibri" panose="020F0502020204030204" pitchFamily="34" charset="0"/>
                <a:cs typeface="Times New Roman" panose="02020603050405020304" pitchFamily="18" charset="0"/>
              </a:rPr>
              <a:t>© 2024 Balch &amp; Bingham LLP</a:t>
            </a:r>
          </a:p>
        </p:txBody>
      </p:sp>
    </p:spTree>
    <p:extLst>
      <p:ext uri="{BB962C8B-B14F-4D97-AF65-F5344CB8AC3E}">
        <p14:creationId xmlns:p14="http://schemas.microsoft.com/office/powerpoint/2010/main" val="3329080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1F45-3685-A625-664B-A0B360DAA575}"/>
              </a:ext>
            </a:extLst>
          </p:cNvPr>
          <p:cNvSpPr>
            <a:spLocks noGrp="1"/>
          </p:cNvSpPr>
          <p:nvPr>
            <p:ph type="title"/>
          </p:nvPr>
        </p:nvSpPr>
        <p:spPr/>
        <p:txBody>
          <a:bodyPr/>
          <a:lstStyle>
            <a:lvl1pPr>
              <a:defRPr>
                <a:latin typeface="+mn-lt"/>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808A3F3-DD7F-4E05-3C63-FD71FECE93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5000"/>
                    </a14:imgEffect>
                    <a14:imgEffect>
                      <a14:colorTemperature colorTemp="11200"/>
                    </a14:imgEffect>
                    <a14:imgEffect>
                      <a14:brightnessContrast contrast="12000"/>
                    </a14:imgEffect>
                  </a14:imgLayer>
                </a14:imgProps>
              </a:ext>
            </a:extLst>
          </a:blip>
          <a:srcRect t="21280" b="27327"/>
          <a:stretch/>
        </p:blipFill>
        <p:spPr>
          <a:xfrm>
            <a:off x="3660829" y="6569732"/>
            <a:ext cx="4889416" cy="183727"/>
          </a:xfrm>
          <a:prstGeom prst="rect">
            <a:avLst/>
          </a:prstGeom>
        </p:spPr>
      </p:pic>
      <p:sp>
        <p:nvSpPr>
          <p:cNvPr id="4" name="TextBox 3">
            <a:extLst>
              <a:ext uri="{FF2B5EF4-FFF2-40B4-BE49-F238E27FC236}">
                <a16:creationId xmlns:a16="http://schemas.microsoft.com/office/drawing/2014/main" id="{E7FAE7B6-2E3B-2421-0981-ECBDD4374B36}"/>
              </a:ext>
            </a:extLst>
          </p:cNvPr>
          <p:cNvSpPr txBox="1"/>
          <p:nvPr userDrawn="1"/>
        </p:nvSpPr>
        <p:spPr>
          <a:xfrm>
            <a:off x="826477" y="6501417"/>
            <a:ext cx="19138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mn-lt"/>
                <a:ea typeface="Calibri" panose="020F0502020204030204" pitchFamily="34" charset="0"/>
                <a:cs typeface="Times New Roman" panose="02020603050405020304" pitchFamily="18" charset="0"/>
              </a:rPr>
              <a:t>© 2024 Balch &amp; Bingham LLP</a:t>
            </a:r>
          </a:p>
        </p:txBody>
      </p:sp>
    </p:spTree>
    <p:extLst>
      <p:ext uri="{BB962C8B-B14F-4D97-AF65-F5344CB8AC3E}">
        <p14:creationId xmlns:p14="http://schemas.microsoft.com/office/powerpoint/2010/main" val="1603425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0CA7D8-0F0A-7AE3-1F5C-306F64E6A660}"/>
              </a:ext>
            </a:extLst>
          </p:cNvPr>
          <p:cNvSpPr>
            <a:spLocks noGrp="1"/>
          </p:cNvSpPr>
          <p:nvPr>
            <p:ph type="title" orient="vert"/>
          </p:nvPr>
        </p:nvSpPr>
        <p:spPr>
          <a:xfrm>
            <a:off x="8724900" y="365125"/>
            <a:ext cx="2628900" cy="5811838"/>
          </a:xfrm>
        </p:spPr>
        <p:txBody>
          <a:bodyPr vert="eaVert"/>
          <a:lstStyle>
            <a:lvl1pPr>
              <a:defRPr>
                <a:latin typeface="+mn-lt"/>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5033D9A-D565-4274-0060-D03AE9BC871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5000"/>
                    </a14:imgEffect>
                    <a14:imgEffect>
                      <a14:colorTemperature colorTemp="11200"/>
                    </a14:imgEffect>
                    <a14:imgEffect>
                      <a14:brightnessContrast contrast="12000"/>
                    </a14:imgEffect>
                  </a14:imgLayer>
                </a14:imgProps>
              </a:ext>
            </a:extLst>
          </a:blip>
          <a:srcRect t="21280" b="27327"/>
          <a:stretch/>
        </p:blipFill>
        <p:spPr>
          <a:xfrm>
            <a:off x="3660829" y="6569732"/>
            <a:ext cx="4889416" cy="183727"/>
          </a:xfrm>
          <a:prstGeom prst="rect">
            <a:avLst/>
          </a:prstGeom>
        </p:spPr>
      </p:pic>
      <p:sp>
        <p:nvSpPr>
          <p:cNvPr id="4" name="TextBox 3">
            <a:extLst>
              <a:ext uri="{FF2B5EF4-FFF2-40B4-BE49-F238E27FC236}">
                <a16:creationId xmlns:a16="http://schemas.microsoft.com/office/drawing/2014/main" id="{B505243F-E238-0CFA-6624-DDE8B7624B62}"/>
              </a:ext>
            </a:extLst>
          </p:cNvPr>
          <p:cNvSpPr txBox="1"/>
          <p:nvPr userDrawn="1"/>
        </p:nvSpPr>
        <p:spPr>
          <a:xfrm>
            <a:off x="826477" y="6501417"/>
            <a:ext cx="19138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mn-lt"/>
                <a:ea typeface="Calibri" panose="020F0502020204030204" pitchFamily="34" charset="0"/>
                <a:cs typeface="Times New Roman" panose="02020603050405020304" pitchFamily="18" charset="0"/>
              </a:rPr>
              <a:t>© 2024 Balch &amp; Bingham LLP</a:t>
            </a:r>
          </a:p>
        </p:txBody>
      </p:sp>
    </p:spTree>
    <p:extLst>
      <p:ext uri="{BB962C8B-B14F-4D97-AF65-F5344CB8AC3E}">
        <p14:creationId xmlns:p14="http://schemas.microsoft.com/office/powerpoint/2010/main" val="1478636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D5D6D9">
            <a:alpha val="73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7C6A0-1454-3F9F-37F1-3CE06BC73C1A}"/>
              </a:ext>
            </a:extLst>
          </p:cNvPr>
          <p:cNvSpPr>
            <a:spLocks noGrp="1"/>
          </p:cNvSpPr>
          <p:nvPr>
            <p:ph type="ctrTitle" hasCustomPrompt="1"/>
          </p:nvPr>
        </p:nvSpPr>
        <p:spPr>
          <a:xfrm>
            <a:off x="826477" y="5123476"/>
            <a:ext cx="8229600" cy="689314"/>
          </a:xfrm>
        </p:spPr>
        <p:txBody>
          <a:bodyPr anchor="b">
            <a:normAutofit/>
          </a:bodyPr>
          <a:lstStyle>
            <a:lvl1pPr algn="l">
              <a:defRPr sz="4400">
                <a:solidFill>
                  <a:srgbClr val="4D4F53"/>
                </a:solidFill>
                <a:latin typeface="+mn-lt"/>
              </a:defRPr>
            </a:lvl1pPr>
          </a:lstStyle>
          <a:p>
            <a:r>
              <a:rPr lang="en-US" dirty="0"/>
              <a:t>PRESENTATION TITLE</a:t>
            </a:r>
          </a:p>
        </p:txBody>
      </p:sp>
      <p:sp>
        <p:nvSpPr>
          <p:cNvPr id="3" name="Subtitle 2">
            <a:extLst>
              <a:ext uri="{FF2B5EF4-FFF2-40B4-BE49-F238E27FC236}">
                <a16:creationId xmlns:a16="http://schemas.microsoft.com/office/drawing/2014/main" id="{9216CFD8-F9E7-6E6B-B26B-A02149533291}"/>
              </a:ext>
            </a:extLst>
          </p:cNvPr>
          <p:cNvSpPr>
            <a:spLocks noGrp="1"/>
          </p:cNvSpPr>
          <p:nvPr>
            <p:ph type="subTitle" idx="1" hasCustomPrompt="1"/>
          </p:nvPr>
        </p:nvSpPr>
        <p:spPr>
          <a:xfrm>
            <a:off x="838200" y="5861606"/>
            <a:ext cx="10515600" cy="590995"/>
          </a:xfrm>
        </p:spPr>
        <p:txBody>
          <a:bodyPr>
            <a:normAutofit/>
          </a:bodyPr>
          <a:lstStyle>
            <a:lvl1pPr marL="0" indent="0" algn="l">
              <a:buNone/>
              <a:defRPr sz="2800">
                <a:solidFill>
                  <a:srgbClr val="4D4F5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4" name="Text Placeholder 13">
            <a:extLst>
              <a:ext uri="{FF2B5EF4-FFF2-40B4-BE49-F238E27FC236}">
                <a16:creationId xmlns:a16="http://schemas.microsoft.com/office/drawing/2014/main" id="{2B03F0EE-C1A1-6615-DB1E-59CB583EBDA7}"/>
              </a:ext>
            </a:extLst>
          </p:cNvPr>
          <p:cNvSpPr>
            <a:spLocks noGrp="1"/>
          </p:cNvSpPr>
          <p:nvPr>
            <p:ph type="body" sz="quarter" idx="13" hasCustomPrompt="1"/>
          </p:nvPr>
        </p:nvSpPr>
        <p:spPr>
          <a:xfrm>
            <a:off x="826477" y="4758243"/>
            <a:ext cx="8229600" cy="339725"/>
          </a:xfrm>
        </p:spPr>
        <p:txBody>
          <a:bodyPr>
            <a:normAutofit/>
          </a:bodyPr>
          <a:lstStyle>
            <a:lvl1pPr marL="0" indent="0">
              <a:buNone/>
              <a:defRPr sz="2000">
                <a:solidFill>
                  <a:srgbClr val="4D4F53"/>
                </a:solidFill>
                <a:latin typeface="+mn-lt"/>
              </a:defRPr>
            </a:lvl1pPr>
          </a:lstStyle>
          <a:p>
            <a:pPr lvl="0"/>
            <a:r>
              <a:rPr lang="en-US" dirty="0"/>
              <a:t>DATE</a:t>
            </a:r>
          </a:p>
        </p:txBody>
      </p:sp>
      <p:sp>
        <p:nvSpPr>
          <p:cNvPr id="7" name="Rectangle 6">
            <a:extLst>
              <a:ext uri="{FF2B5EF4-FFF2-40B4-BE49-F238E27FC236}">
                <a16:creationId xmlns:a16="http://schemas.microsoft.com/office/drawing/2014/main" id="{8769122E-A17D-26E3-7DCE-38EF01331666}"/>
              </a:ext>
            </a:extLst>
          </p:cNvPr>
          <p:cNvSpPr/>
          <p:nvPr userDrawn="1"/>
        </p:nvSpPr>
        <p:spPr>
          <a:xfrm>
            <a:off x="-8614" y="0"/>
            <a:ext cx="320040" cy="6871289"/>
          </a:xfrm>
          <a:prstGeom prst="rect">
            <a:avLst/>
          </a:prstGeom>
          <a:solidFill>
            <a:srgbClr val="009B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font, graphics, typography, graphic design&#10;&#10;Description automatically generated">
            <a:extLst>
              <a:ext uri="{FF2B5EF4-FFF2-40B4-BE49-F238E27FC236}">
                <a16:creationId xmlns:a16="http://schemas.microsoft.com/office/drawing/2014/main" id="{2F81859E-1F78-913F-BC91-6552A3B95360}"/>
              </a:ext>
            </a:extLst>
          </p:cNvPr>
          <p:cNvPicPr>
            <a:picLocks noChangeAspect="1"/>
          </p:cNvPicPr>
          <p:nvPr userDrawn="1"/>
        </p:nvPicPr>
        <p:blipFill>
          <a:blip r:embed="rId2"/>
          <a:stretch>
            <a:fillRect/>
          </a:stretch>
        </p:blipFill>
        <p:spPr>
          <a:xfrm>
            <a:off x="9166034" y="4738158"/>
            <a:ext cx="2199489" cy="733163"/>
          </a:xfrm>
          <a:prstGeom prst="rect">
            <a:avLst/>
          </a:prstGeom>
        </p:spPr>
      </p:pic>
      <p:pic>
        <p:nvPicPr>
          <p:cNvPr id="12" name="Picture Placeholder 2"/>
          <p:cNvPicPr>
            <a:picLocks noChangeAspect="1"/>
          </p:cNvPicPr>
          <p:nvPr userDrawn="1"/>
        </p:nvPicPr>
        <p:blipFill>
          <a:blip r:embed="rId3">
            <a:extLst>
              <a:ext uri="{28A0092B-C50C-407E-A947-70E740481C1C}">
                <a14:useLocalDpi xmlns:a14="http://schemas.microsoft.com/office/drawing/2010/main" val="0"/>
              </a:ext>
            </a:extLst>
          </a:blip>
          <a:srcRect l="23" r="23"/>
          <a:stretch>
            <a:fillRect/>
          </a:stretch>
        </p:blipFill>
        <p:spPr>
          <a:xfrm>
            <a:off x="310896" y="0"/>
            <a:ext cx="11881104" cy="4507139"/>
          </a:xfrm>
          <a:prstGeom prst="rect">
            <a:avLst/>
          </a:prstGeom>
        </p:spPr>
      </p:pic>
      <p:sp>
        <p:nvSpPr>
          <p:cNvPr id="13" name="Rectangle 12">
            <a:extLst>
              <a:ext uri="{FF2B5EF4-FFF2-40B4-BE49-F238E27FC236}">
                <a16:creationId xmlns:a16="http://schemas.microsoft.com/office/drawing/2014/main" id="{D3698C57-2688-4143-0A1A-1DE4ACAADFE7}"/>
              </a:ext>
            </a:extLst>
          </p:cNvPr>
          <p:cNvSpPr/>
          <p:nvPr userDrawn="1"/>
        </p:nvSpPr>
        <p:spPr>
          <a:xfrm>
            <a:off x="313546" y="-5224"/>
            <a:ext cx="11881104" cy="4507139"/>
          </a:xfrm>
          <a:prstGeom prst="rect">
            <a:avLst/>
          </a:prstGeom>
          <a:solidFill>
            <a:srgbClr val="009B48">
              <a:alpha val="2445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735F3F2-615B-3B1A-E8F6-FEEBD7CD9A67}"/>
              </a:ext>
            </a:extLst>
          </p:cNvPr>
          <p:cNvSpPr txBox="1"/>
          <p:nvPr userDrawn="1"/>
        </p:nvSpPr>
        <p:spPr>
          <a:xfrm>
            <a:off x="826477" y="6501417"/>
            <a:ext cx="19138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mn-lt"/>
                <a:ea typeface="Calibri" panose="020F0502020204030204" pitchFamily="34" charset="0"/>
                <a:cs typeface="Times New Roman" panose="02020603050405020304" pitchFamily="18" charset="0"/>
              </a:rPr>
              <a:t>© 2024 Balch &amp; Bingham LLP</a:t>
            </a:r>
          </a:p>
        </p:txBody>
      </p:sp>
    </p:spTree>
    <p:extLst>
      <p:ext uri="{BB962C8B-B14F-4D97-AF65-F5344CB8AC3E}">
        <p14:creationId xmlns:p14="http://schemas.microsoft.com/office/powerpoint/2010/main" val="2251555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D5D6D9">
            <a:alpha val="72941"/>
          </a:srgbClr>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F554ED2F-A386-EE6B-88E7-5FA2728B770E}"/>
              </a:ext>
            </a:extLst>
          </p:cNvPr>
          <p:cNvSpPr>
            <a:spLocks noGrp="1"/>
          </p:cNvSpPr>
          <p:nvPr>
            <p:ph type="pic" sz="quarter" idx="14"/>
          </p:nvPr>
        </p:nvSpPr>
        <p:spPr>
          <a:xfrm>
            <a:off x="310896" y="0"/>
            <a:ext cx="11881104" cy="4507139"/>
          </a:xfrm>
          <a:solidFill>
            <a:schemeClr val="bg1"/>
          </a:solidFill>
        </p:spPr>
        <p:txBody>
          <a:bodyPr/>
          <a:lstStyle/>
          <a:p>
            <a:r>
              <a:rPr lang="en-US"/>
              <a:t>Click icon to add picture</a:t>
            </a:r>
            <a:endParaRPr lang="en-US" dirty="0"/>
          </a:p>
        </p:txBody>
      </p:sp>
      <p:sp>
        <p:nvSpPr>
          <p:cNvPr id="7" name="Rectangle 6">
            <a:extLst>
              <a:ext uri="{FF2B5EF4-FFF2-40B4-BE49-F238E27FC236}">
                <a16:creationId xmlns:a16="http://schemas.microsoft.com/office/drawing/2014/main" id="{8769122E-A17D-26E3-7DCE-38EF01331666}"/>
              </a:ext>
            </a:extLst>
          </p:cNvPr>
          <p:cNvSpPr/>
          <p:nvPr userDrawn="1"/>
        </p:nvSpPr>
        <p:spPr>
          <a:xfrm>
            <a:off x="-8614" y="0"/>
            <a:ext cx="320040" cy="6871289"/>
          </a:xfrm>
          <a:prstGeom prst="rect">
            <a:avLst/>
          </a:prstGeom>
          <a:solidFill>
            <a:srgbClr val="009B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font, graphics, typography, graphic design&#10;&#10;Description automatically generated">
            <a:extLst>
              <a:ext uri="{FF2B5EF4-FFF2-40B4-BE49-F238E27FC236}">
                <a16:creationId xmlns:a16="http://schemas.microsoft.com/office/drawing/2014/main" id="{2F81859E-1F78-913F-BC91-6552A3B95360}"/>
              </a:ext>
            </a:extLst>
          </p:cNvPr>
          <p:cNvPicPr>
            <a:picLocks noChangeAspect="1"/>
          </p:cNvPicPr>
          <p:nvPr userDrawn="1"/>
        </p:nvPicPr>
        <p:blipFill>
          <a:blip r:embed="rId2"/>
          <a:stretch>
            <a:fillRect/>
          </a:stretch>
        </p:blipFill>
        <p:spPr>
          <a:xfrm>
            <a:off x="9166034" y="4738158"/>
            <a:ext cx="2199489" cy="733163"/>
          </a:xfrm>
          <a:prstGeom prst="rect">
            <a:avLst/>
          </a:prstGeom>
        </p:spPr>
      </p:pic>
      <p:sp>
        <p:nvSpPr>
          <p:cNvPr id="12" name="Title 1">
            <a:extLst>
              <a:ext uri="{FF2B5EF4-FFF2-40B4-BE49-F238E27FC236}">
                <a16:creationId xmlns:a16="http://schemas.microsoft.com/office/drawing/2014/main" id="{5727C6A0-1454-3F9F-37F1-3CE06BC73C1A}"/>
              </a:ext>
            </a:extLst>
          </p:cNvPr>
          <p:cNvSpPr>
            <a:spLocks noGrp="1"/>
          </p:cNvSpPr>
          <p:nvPr>
            <p:ph type="ctrTitle" hasCustomPrompt="1"/>
          </p:nvPr>
        </p:nvSpPr>
        <p:spPr>
          <a:xfrm>
            <a:off x="826477" y="5123476"/>
            <a:ext cx="8229600" cy="689314"/>
          </a:xfrm>
        </p:spPr>
        <p:txBody>
          <a:bodyPr anchor="b">
            <a:normAutofit/>
          </a:bodyPr>
          <a:lstStyle>
            <a:lvl1pPr algn="l">
              <a:defRPr sz="4400">
                <a:solidFill>
                  <a:srgbClr val="4D4F53"/>
                </a:solidFill>
                <a:latin typeface="+mn-lt"/>
              </a:defRPr>
            </a:lvl1pPr>
          </a:lstStyle>
          <a:p>
            <a:r>
              <a:rPr lang="en-US" dirty="0"/>
              <a:t>PRESENTATION TITLE</a:t>
            </a:r>
          </a:p>
        </p:txBody>
      </p:sp>
      <p:sp>
        <p:nvSpPr>
          <p:cNvPr id="13" name="Subtitle 2">
            <a:extLst>
              <a:ext uri="{FF2B5EF4-FFF2-40B4-BE49-F238E27FC236}">
                <a16:creationId xmlns:a16="http://schemas.microsoft.com/office/drawing/2014/main" id="{9216CFD8-F9E7-6E6B-B26B-A02149533291}"/>
              </a:ext>
            </a:extLst>
          </p:cNvPr>
          <p:cNvSpPr>
            <a:spLocks noGrp="1"/>
          </p:cNvSpPr>
          <p:nvPr>
            <p:ph type="subTitle" idx="1" hasCustomPrompt="1"/>
          </p:nvPr>
        </p:nvSpPr>
        <p:spPr>
          <a:xfrm>
            <a:off x="838200" y="5861606"/>
            <a:ext cx="10515600" cy="590995"/>
          </a:xfrm>
        </p:spPr>
        <p:txBody>
          <a:bodyPr>
            <a:normAutofit/>
          </a:bodyPr>
          <a:lstStyle>
            <a:lvl1pPr marL="0" indent="0" algn="l">
              <a:buNone/>
              <a:defRPr sz="2800">
                <a:solidFill>
                  <a:srgbClr val="4D4F5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7" name="Text Placeholder 13">
            <a:extLst>
              <a:ext uri="{FF2B5EF4-FFF2-40B4-BE49-F238E27FC236}">
                <a16:creationId xmlns:a16="http://schemas.microsoft.com/office/drawing/2014/main" id="{2B03F0EE-C1A1-6615-DB1E-59CB583EBDA7}"/>
              </a:ext>
            </a:extLst>
          </p:cNvPr>
          <p:cNvSpPr>
            <a:spLocks noGrp="1"/>
          </p:cNvSpPr>
          <p:nvPr>
            <p:ph type="body" sz="quarter" idx="13" hasCustomPrompt="1"/>
          </p:nvPr>
        </p:nvSpPr>
        <p:spPr>
          <a:xfrm>
            <a:off x="826477" y="4758243"/>
            <a:ext cx="8229600" cy="339725"/>
          </a:xfrm>
        </p:spPr>
        <p:txBody>
          <a:bodyPr>
            <a:normAutofit/>
          </a:bodyPr>
          <a:lstStyle>
            <a:lvl1pPr marL="0" indent="0">
              <a:buNone/>
              <a:defRPr sz="2000">
                <a:solidFill>
                  <a:srgbClr val="4D4F53"/>
                </a:solidFill>
                <a:latin typeface="+mn-lt"/>
              </a:defRPr>
            </a:lvl1pPr>
          </a:lstStyle>
          <a:p>
            <a:pPr lvl="0"/>
            <a:r>
              <a:rPr lang="en-US" dirty="0"/>
              <a:t>DATE</a:t>
            </a:r>
          </a:p>
        </p:txBody>
      </p:sp>
      <p:sp>
        <p:nvSpPr>
          <p:cNvPr id="2" name="TextBox 1">
            <a:extLst>
              <a:ext uri="{FF2B5EF4-FFF2-40B4-BE49-F238E27FC236}">
                <a16:creationId xmlns:a16="http://schemas.microsoft.com/office/drawing/2014/main" id="{CF6CE1D3-E087-C151-4106-B7803D633264}"/>
              </a:ext>
            </a:extLst>
          </p:cNvPr>
          <p:cNvSpPr txBox="1"/>
          <p:nvPr userDrawn="1"/>
        </p:nvSpPr>
        <p:spPr>
          <a:xfrm>
            <a:off x="826477" y="6501417"/>
            <a:ext cx="19138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mn-lt"/>
                <a:ea typeface="Calibri" panose="020F0502020204030204" pitchFamily="34" charset="0"/>
                <a:cs typeface="Times New Roman" panose="02020603050405020304" pitchFamily="18" charset="0"/>
              </a:rPr>
              <a:t>© 2024 Balch &amp; Bingham LLP</a:t>
            </a:r>
          </a:p>
        </p:txBody>
      </p:sp>
    </p:spTree>
    <p:extLst>
      <p:ext uri="{BB962C8B-B14F-4D97-AF65-F5344CB8AC3E}">
        <p14:creationId xmlns:p14="http://schemas.microsoft.com/office/powerpoint/2010/main" val="2474800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C82167-1011-14BF-8E74-61FC9B3738EC}"/>
              </a:ext>
            </a:extLst>
          </p:cNvPr>
          <p:cNvSpPr/>
          <p:nvPr userDrawn="1"/>
        </p:nvSpPr>
        <p:spPr>
          <a:xfrm>
            <a:off x="0" y="6428951"/>
            <a:ext cx="12192000" cy="457200"/>
          </a:xfrm>
          <a:prstGeom prst="rect">
            <a:avLst/>
          </a:prstGeom>
          <a:solidFill>
            <a:srgbClr val="009B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913928-A93D-F767-C5DE-3F6088843934}"/>
              </a:ext>
            </a:extLst>
          </p:cNvPr>
          <p:cNvSpPr>
            <a:spLocks noGrp="1"/>
          </p:cNvSpPr>
          <p:nvPr>
            <p:ph type="title" hasCustomPrompt="1"/>
          </p:nvPr>
        </p:nvSpPr>
        <p:spPr>
          <a:xfrm>
            <a:off x="838200" y="365125"/>
            <a:ext cx="10515600" cy="1325880"/>
          </a:xfrm>
        </p:spPr>
        <p:txBody>
          <a:bodyPr>
            <a:normAutofit/>
          </a:bodyPr>
          <a:lstStyle>
            <a:lvl1pPr>
              <a:defRPr sz="3800">
                <a:solidFill>
                  <a:srgbClr val="009B48"/>
                </a:solidFill>
                <a:latin typeface="+mn-lt"/>
              </a:defRPr>
            </a:lvl1pPr>
          </a:lstStyle>
          <a:p>
            <a:r>
              <a:rPr lang="en-US" dirty="0"/>
              <a:t>CLICK TO ADD TITLE</a:t>
            </a:r>
          </a:p>
        </p:txBody>
      </p:sp>
      <p:sp>
        <p:nvSpPr>
          <p:cNvPr id="3" name="Content Placeholder 2">
            <a:extLst>
              <a:ext uri="{FF2B5EF4-FFF2-40B4-BE49-F238E27FC236}">
                <a16:creationId xmlns:a16="http://schemas.microsoft.com/office/drawing/2014/main" id="{3A873833-26B9-FFF1-C69D-8841AB16F732}"/>
              </a:ext>
            </a:extLst>
          </p:cNvPr>
          <p:cNvSpPr>
            <a:spLocks noGrp="1"/>
          </p:cNvSpPr>
          <p:nvPr>
            <p:ph idx="1" hasCustomPrompt="1"/>
          </p:nvPr>
        </p:nvSpPr>
        <p:spPr/>
        <p:txBody>
          <a:bodyPr/>
          <a:lstStyle>
            <a:lvl1pPr>
              <a:buClr>
                <a:srgbClr val="009B48"/>
              </a:buClr>
              <a:defRPr>
                <a:latin typeface="+mn-lt"/>
              </a:defRPr>
            </a:lvl1pPr>
            <a:lvl2pPr>
              <a:buClr>
                <a:srgbClr val="009B48"/>
              </a:buClr>
              <a:defRPr>
                <a:latin typeface="+mn-lt"/>
              </a:defRPr>
            </a:lvl2pPr>
            <a:lvl3pPr>
              <a:buClr>
                <a:srgbClr val="009B48"/>
              </a:buClr>
              <a:defRPr>
                <a:latin typeface="+mn-lt"/>
              </a:defRPr>
            </a:lvl3pPr>
            <a:lvl4pPr>
              <a:buClr>
                <a:srgbClr val="009B48"/>
              </a:buClr>
              <a:defRPr>
                <a:latin typeface="+mn-lt"/>
              </a:defRPr>
            </a:lvl4pPr>
            <a:lvl5pPr>
              <a:buClr>
                <a:srgbClr val="009B48"/>
              </a:buClr>
              <a:defRPr>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t="22030" b="29317"/>
          <a:stretch/>
        </p:blipFill>
        <p:spPr>
          <a:xfrm>
            <a:off x="3656244" y="6573017"/>
            <a:ext cx="4889416" cy="169069"/>
          </a:xfrm>
          <a:prstGeom prst="rect">
            <a:avLst/>
          </a:prstGeom>
        </p:spPr>
      </p:pic>
      <p:sp>
        <p:nvSpPr>
          <p:cNvPr id="4" name="TextBox 3">
            <a:extLst>
              <a:ext uri="{FF2B5EF4-FFF2-40B4-BE49-F238E27FC236}">
                <a16:creationId xmlns:a16="http://schemas.microsoft.com/office/drawing/2014/main" id="{C6C14EFF-043D-84BD-F13E-4B87D3F7B5A5}"/>
              </a:ext>
            </a:extLst>
          </p:cNvPr>
          <p:cNvSpPr txBox="1"/>
          <p:nvPr userDrawn="1"/>
        </p:nvSpPr>
        <p:spPr>
          <a:xfrm>
            <a:off x="744278" y="6567758"/>
            <a:ext cx="19138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effectLst/>
                <a:latin typeface="+mn-lt"/>
                <a:ea typeface="Calibri" panose="020F0502020204030204" pitchFamily="34" charset="0"/>
                <a:cs typeface="Times New Roman" panose="02020603050405020304" pitchFamily="18" charset="0"/>
              </a:rPr>
              <a:t>© 2024 Balch &amp; Bingham LLP</a:t>
            </a:r>
          </a:p>
        </p:txBody>
      </p:sp>
    </p:spTree>
    <p:extLst>
      <p:ext uri="{BB962C8B-B14F-4D97-AF65-F5344CB8AC3E}">
        <p14:creationId xmlns:p14="http://schemas.microsoft.com/office/powerpoint/2010/main" val="3755626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A279E-1A25-EA11-063B-11A10EFDFB9A}"/>
              </a:ext>
            </a:extLst>
          </p:cNvPr>
          <p:cNvSpPr>
            <a:spLocks noGrp="1"/>
          </p:cNvSpPr>
          <p:nvPr>
            <p:ph type="title" hasCustomPrompt="1"/>
          </p:nvPr>
        </p:nvSpPr>
        <p:spPr>
          <a:xfrm>
            <a:off x="7275410" y="457200"/>
            <a:ext cx="3932237" cy="1600200"/>
          </a:xfrm>
        </p:spPr>
        <p:txBody>
          <a:bodyPr anchor="b"/>
          <a:lstStyle>
            <a:lvl1pPr>
              <a:defRPr sz="3200">
                <a:latin typeface="+mn-lt"/>
              </a:defRPr>
            </a:lvl1pPr>
          </a:lstStyle>
          <a:p>
            <a:r>
              <a:rPr lang="en-US" dirty="0"/>
              <a:t>CLICK TO ADD TITLE</a:t>
            </a:r>
          </a:p>
        </p:txBody>
      </p:sp>
      <p:sp>
        <p:nvSpPr>
          <p:cNvPr id="3" name="Picture Placeholder 2">
            <a:extLst>
              <a:ext uri="{FF2B5EF4-FFF2-40B4-BE49-F238E27FC236}">
                <a16:creationId xmlns:a16="http://schemas.microsoft.com/office/drawing/2014/main" id="{F4FA0C91-98A9-4D61-7393-C89A19246689}"/>
              </a:ext>
            </a:extLst>
          </p:cNvPr>
          <p:cNvSpPr>
            <a:spLocks noGrp="1"/>
          </p:cNvSpPr>
          <p:nvPr>
            <p:ph type="pic" idx="1"/>
          </p:nvPr>
        </p:nvSpPr>
        <p:spPr>
          <a:xfrm>
            <a:off x="0" y="0"/>
            <a:ext cx="6561438" cy="64058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1021BE-8BCE-B1F0-027F-77E8B7C70A5E}"/>
              </a:ext>
            </a:extLst>
          </p:cNvPr>
          <p:cNvSpPr>
            <a:spLocks noGrp="1"/>
          </p:cNvSpPr>
          <p:nvPr>
            <p:ph type="body" sz="half" idx="2" hasCustomPrompt="1"/>
          </p:nvPr>
        </p:nvSpPr>
        <p:spPr>
          <a:xfrm>
            <a:off x="7275410" y="2323070"/>
            <a:ext cx="3932237" cy="3545918"/>
          </a:xfrm>
        </p:spPr>
        <p:txBody>
          <a:bodyPr>
            <a:normAutofit/>
          </a:bodyPr>
          <a:lstStyle>
            <a:lvl1pPr marL="0" indent="0">
              <a:lnSpc>
                <a:spcPct val="100000"/>
              </a:lnSpc>
              <a:buNone/>
              <a:defRPr sz="18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5" name="Date Placeholder 4">
            <a:extLst>
              <a:ext uri="{FF2B5EF4-FFF2-40B4-BE49-F238E27FC236}">
                <a16:creationId xmlns:a16="http://schemas.microsoft.com/office/drawing/2014/main" id="{205DF6A5-95B1-3E2D-150B-B1A588D06907}"/>
              </a:ext>
            </a:extLst>
          </p:cNvPr>
          <p:cNvSpPr>
            <a:spLocks noGrp="1"/>
          </p:cNvSpPr>
          <p:nvPr>
            <p:ph type="dt" sz="half" idx="10"/>
          </p:nvPr>
        </p:nvSpPr>
        <p:spPr>
          <a:xfrm>
            <a:off x="10004248" y="6465679"/>
            <a:ext cx="945403" cy="365125"/>
          </a:xfrm>
          <a:prstGeom prst="rect">
            <a:avLst/>
          </a:prstGeom>
        </p:spPr>
        <p:txBody>
          <a:bodyPr/>
          <a:lstStyle/>
          <a:p>
            <a:fld id="{140357FE-0C7B-C041-ACCC-DC815297381C}" type="datetime1">
              <a:rPr lang="en-US" smtClean="0"/>
              <a:t>4/13/2026</a:t>
            </a:fld>
            <a:endParaRPr lang="en-US" dirty="0"/>
          </a:p>
        </p:txBody>
      </p:sp>
      <p:sp>
        <p:nvSpPr>
          <p:cNvPr id="8" name="Rectangle 7">
            <a:extLst>
              <a:ext uri="{FF2B5EF4-FFF2-40B4-BE49-F238E27FC236}">
                <a16:creationId xmlns:a16="http://schemas.microsoft.com/office/drawing/2014/main" id="{3990FEF0-899C-7E47-5655-BE3A4F7CBC21}"/>
              </a:ext>
            </a:extLst>
          </p:cNvPr>
          <p:cNvSpPr/>
          <p:nvPr userDrawn="1"/>
        </p:nvSpPr>
        <p:spPr>
          <a:xfrm>
            <a:off x="3225" y="6405802"/>
            <a:ext cx="12192000" cy="457200"/>
          </a:xfrm>
          <a:prstGeom prst="rect">
            <a:avLst/>
          </a:prstGeom>
          <a:solidFill>
            <a:srgbClr val="009B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t="22030" b="29317"/>
          <a:stretch/>
        </p:blipFill>
        <p:spPr>
          <a:xfrm>
            <a:off x="3656244" y="6565658"/>
            <a:ext cx="4889416" cy="169069"/>
          </a:xfrm>
          <a:prstGeom prst="rect">
            <a:avLst/>
          </a:prstGeom>
        </p:spPr>
      </p:pic>
      <p:sp>
        <p:nvSpPr>
          <p:cNvPr id="6" name="TextBox 5">
            <a:extLst>
              <a:ext uri="{FF2B5EF4-FFF2-40B4-BE49-F238E27FC236}">
                <a16:creationId xmlns:a16="http://schemas.microsoft.com/office/drawing/2014/main" id="{F956CED5-3E2F-420E-0EF1-C7BA78394451}"/>
              </a:ext>
            </a:extLst>
          </p:cNvPr>
          <p:cNvSpPr txBox="1"/>
          <p:nvPr userDrawn="1"/>
        </p:nvSpPr>
        <p:spPr>
          <a:xfrm>
            <a:off x="744278" y="6567758"/>
            <a:ext cx="19138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effectLst/>
                <a:latin typeface="+mn-lt"/>
                <a:ea typeface="Calibri" panose="020F0502020204030204" pitchFamily="34" charset="0"/>
                <a:cs typeface="Times New Roman" panose="02020603050405020304" pitchFamily="18" charset="0"/>
              </a:rPr>
              <a:t>© 2024 Balch &amp; Bingham LLP</a:t>
            </a:r>
          </a:p>
        </p:txBody>
      </p:sp>
    </p:spTree>
    <p:extLst>
      <p:ext uri="{BB962C8B-B14F-4D97-AF65-F5344CB8AC3E}">
        <p14:creationId xmlns:p14="http://schemas.microsoft.com/office/powerpoint/2010/main" val="3570538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230C0A0-1DCC-10EF-AB7D-693DFE33FD8A}"/>
              </a:ext>
            </a:extLst>
          </p:cNvPr>
          <p:cNvSpPr/>
          <p:nvPr userDrawn="1"/>
        </p:nvSpPr>
        <p:spPr>
          <a:xfrm>
            <a:off x="0" y="6405802"/>
            <a:ext cx="12192000" cy="457200"/>
          </a:xfrm>
          <a:prstGeom prst="rect">
            <a:avLst/>
          </a:prstGeom>
          <a:solidFill>
            <a:srgbClr val="009B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04851E-4EE7-A3CD-8EAC-6D738210F62A}"/>
              </a:ext>
            </a:extLst>
          </p:cNvPr>
          <p:cNvSpPr>
            <a:spLocks noGrp="1"/>
          </p:cNvSpPr>
          <p:nvPr>
            <p:ph type="title" hasCustomPrompt="1"/>
          </p:nvPr>
        </p:nvSpPr>
        <p:spPr/>
        <p:txBody>
          <a:bodyPr/>
          <a:lstStyle>
            <a:lvl1pPr>
              <a:defRPr>
                <a:latin typeface="+mn-lt"/>
              </a:defRPr>
            </a:lvl1pPr>
          </a:lstStyle>
          <a:p>
            <a:r>
              <a:rPr lang="en-US" dirty="0"/>
              <a:t>CLICK TO ADD TITLE</a:t>
            </a:r>
          </a:p>
        </p:txBody>
      </p:sp>
      <p:sp>
        <p:nvSpPr>
          <p:cNvPr id="3" name="Content Placeholder 2">
            <a:extLst>
              <a:ext uri="{FF2B5EF4-FFF2-40B4-BE49-F238E27FC236}">
                <a16:creationId xmlns:a16="http://schemas.microsoft.com/office/drawing/2014/main" id="{4E43524D-A955-F800-8B70-74C35636F44F}"/>
              </a:ext>
            </a:extLst>
          </p:cNvPr>
          <p:cNvSpPr>
            <a:spLocks noGrp="1"/>
          </p:cNvSpPr>
          <p:nvPr>
            <p:ph sz="half" idx="1" hasCustomPrompt="1"/>
          </p:nvPr>
        </p:nvSpPr>
        <p:spPr>
          <a:xfrm>
            <a:off x="838200" y="1825625"/>
            <a:ext cx="5181600" cy="4351338"/>
          </a:xfrm>
        </p:spPr>
        <p:txBody>
          <a:bodyPr/>
          <a:lstStyle>
            <a:lvl1pPr>
              <a:buClr>
                <a:srgbClr val="009B48"/>
              </a:buClr>
              <a:defRPr>
                <a:latin typeface="+mn-lt"/>
              </a:defRPr>
            </a:lvl1pPr>
            <a:lvl2pPr>
              <a:buClr>
                <a:srgbClr val="009B48"/>
              </a:buClr>
              <a:defRPr>
                <a:latin typeface="+mn-lt"/>
              </a:defRPr>
            </a:lvl2pPr>
            <a:lvl3pPr>
              <a:buClr>
                <a:srgbClr val="009B48"/>
              </a:buClr>
              <a:defRPr>
                <a:latin typeface="+mn-lt"/>
              </a:defRPr>
            </a:lvl3pPr>
            <a:lvl4pPr>
              <a:buClr>
                <a:srgbClr val="009B48"/>
              </a:buClr>
              <a:defRPr>
                <a:latin typeface="+mn-lt"/>
              </a:defRPr>
            </a:lvl4pPr>
            <a:lvl5pPr>
              <a:buClr>
                <a:srgbClr val="009B48"/>
              </a:buClr>
              <a:defRPr>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B0484D3-15A0-3837-C347-059AC39F5973}"/>
              </a:ext>
            </a:extLst>
          </p:cNvPr>
          <p:cNvSpPr>
            <a:spLocks noGrp="1"/>
          </p:cNvSpPr>
          <p:nvPr>
            <p:ph sz="half" idx="2" hasCustomPrompt="1"/>
          </p:nvPr>
        </p:nvSpPr>
        <p:spPr>
          <a:xfrm>
            <a:off x="6172200" y="1825625"/>
            <a:ext cx="5181600" cy="4351338"/>
          </a:xfrm>
        </p:spPr>
        <p:txBody>
          <a:bodyPr/>
          <a:lstStyle>
            <a:lvl1pPr>
              <a:buClr>
                <a:srgbClr val="009B48"/>
              </a:buClr>
              <a:defRPr>
                <a:latin typeface="+mn-lt"/>
              </a:defRPr>
            </a:lvl1pPr>
            <a:lvl2pPr>
              <a:buClr>
                <a:srgbClr val="009B48"/>
              </a:buClr>
              <a:defRPr>
                <a:latin typeface="+mn-lt"/>
              </a:defRPr>
            </a:lvl2pPr>
            <a:lvl3pPr>
              <a:buClr>
                <a:srgbClr val="009B48"/>
              </a:buClr>
              <a:defRPr>
                <a:latin typeface="+mn-lt"/>
              </a:defRPr>
            </a:lvl3pPr>
            <a:lvl4pPr>
              <a:buClr>
                <a:srgbClr val="009B48"/>
              </a:buClr>
              <a:defRPr>
                <a:latin typeface="+mn-lt"/>
              </a:defRPr>
            </a:lvl4pPr>
            <a:lvl5pPr>
              <a:buClr>
                <a:srgbClr val="009B48"/>
              </a:buClr>
              <a:defRPr>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t="22030" b="29317"/>
          <a:stretch/>
        </p:blipFill>
        <p:spPr>
          <a:xfrm>
            <a:off x="3656244" y="6565658"/>
            <a:ext cx="4889416" cy="169069"/>
          </a:xfrm>
          <a:prstGeom prst="rect">
            <a:avLst/>
          </a:prstGeom>
        </p:spPr>
      </p:pic>
      <p:sp>
        <p:nvSpPr>
          <p:cNvPr id="5" name="TextBox 4">
            <a:extLst>
              <a:ext uri="{FF2B5EF4-FFF2-40B4-BE49-F238E27FC236}">
                <a16:creationId xmlns:a16="http://schemas.microsoft.com/office/drawing/2014/main" id="{423AAC5F-E1DC-ABEC-8DFC-0568FB72AADD}"/>
              </a:ext>
            </a:extLst>
          </p:cNvPr>
          <p:cNvSpPr txBox="1"/>
          <p:nvPr userDrawn="1"/>
        </p:nvSpPr>
        <p:spPr>
          <a:xfrm>
            <a:off x="744278" y="6567758"/>
            <a:ext cx="19138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effectLst/>
                <a:latin typeface="+mn-lt"/>
                <a:ea typeface="Calibri" panose="020F0502020204030204" pitchFamily="34" charset="0"/>
                <a:cs typeface="Times New Roman" panose="02020603050405020304" pitchFamily="18" charset="0"/>
              </a:rPr>
              <a:t>© 2024 Balch &amp; Bingham LLP</a:t>
            </a:r>
          </a:p>
        </p:txBody>
      </p:sp>
    </p:spTree>
    <p:extLst>
      <p:ext uri="{BB962C8B-B14F-4D97-AF65-F5344CB8AC3E}">
        <p14:creationId xmlns:p14="http://schemas.microsoft.com/office/powerpoint/2010/main" val="405357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A279E-1A25-EA11-063B-11A10EFDFB9A}"/>
              </a:ext>
            </a:extLst>
          </p:cNvPr>
          <p:cNvSpPr>
            <a:spLocks noGrp="1"/>
          </p:cNvSpPr>
          <p:nvPr>
            <p:ph type="title" hasCustomPrompt="1"/>
          </p:nvPr>
        </p:nvSpPr>
        <p:spPr>
          <a:xfrm>
            <a:off x="7275410" y="457200"/>
            <a:ext cx="3932237" cy="1600200"/>
          </a:xfrm>
        </p:spPr>
        <p:txBody>
          <a:bodyPr anchor="b"/>
          <a:lstStyle>
            <a:lvl1pPr>
              <a:defRPr sz="3200">
                <a:latin typeface="+mn-lt"/>
              </a:defRPr>
            </a:lvl1pPr>
          </a:lstStyle>
          <a:p>
            <a:r>
              <a:rPr lang="en-US" dirty="0"/>
              <a:t>CLICK TO ADD TITLE</a:t>
            </a:r>
          </a:p>
        </p:txBody>
      </p:sp>
      <p:sp>
        <p:nvSpPr>
          <p:cNvPr id="4" name="Text Placeholder 3">
            <a:extLst>
              <a:ext uri="{FF2B5EF4-FFF2-40B4-BE49-F238E27FC236}">
                <a16:creationId xmlns:a16="http://schemas.microsoft.com/office/drawing/2014/main" id="{EC1021BE-8BCE-B1F0-027F-77E8B7C70A5E}"/>
              </a:ext>
            </a:extLst>
          </p:cNvPr>
          <p:cNvSpPr>
            <a:spLocks noGrp="1"/>
          </p:cNvSpPr>
          <p:nvPr>
            <p:ph type="body" sz="half" idx="2" hasCustomPrompt="1"/>
          </p:nvPr>
        </p:nvSpPr>
        <p:spPr>
          <a:xfrm>
            <a:off x="7275410" y="2323070"/>
            <a:ext cx="3932237" cy="3545918"/>
          </a:xfrm>
        </p:spPr>
        <p:txBody>
          <a:bodyPr>
            <a:normAutofit/>
          </a:bodyPr>
          <a:lstStyle>
            <a:lvl1pPr marL="0" indent="0">
              <a:lnSpc>
                <a:spcPct val="100000"/>
              </a:lnSpc>
              <a:buNone/>
              <a:defRPr sz="18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5" name="Date Placeholder 4">
            <a:extLst>
              <a:ext uri="{FF2B5EF4-FFF2-40B4-BE49-F238E27FC236}">
                <a16:creationId xmlns:a16="http://schemas.microsoft.com/office/drawing/2014/main" id="{205DF6A5-95B1-3E2D-150B-B1A588D06907}"/>
              </a:ext>
            </a:extLst>
          </p:cNvPr>
          <p:cNvSpPr>
            <a:spLocks noGrp="1"/>
          </p:cNvSpPr>
          <p:nvPr>
            <p:ph type="dt" sz="half" idx="10"/>
          </p:nvPr>
        </p:nvSpPr>
        <p:spPr>
          <a:xfrm>
            <a:off x="10004248" y="6465679"/>
            <a:ext cx="945403" cy="365125"/>
          </a:xfrm>
          <a:prstGeom prst="rect">
            <a:avLst/>
          </a:prstGeom>
        </p:spPr>
        <p:txBody>
          <a:bodyPr/>
          <a:lstStyle/>
          <a:p>
            <a:fld id="{140357FE-0C7B-C041-ACCC-DC815297381C}" type="datetime1">
              <a:rPr lang="en-US" smtClean="0"/>
              <a:t>4/13/2026</a:t>
            </a:fld>
            <a:endParaRPr lang="en-US" dirty="0"/>
          </a:p>
        </p:txBody>
      </p:sp>
      <p:sp>
        <p:nvSpPr>
          <p:cNvPr id="8" name="Rectangle 7">
            <a:extLst>
              <a:ext uri="{FF2B5EF4-FFF2-40B4-BE49-F238E27FC236}">
                <a16:creationId xmlns:a16="http://schemas.microsoft.com/office/drawing/2014/main" id="{3990FEF0-899C-7E47-5655-BE3A4F7CBC21}"/>
              </a:ext>
            </a:extLst>
          </p:cNvPr>
          <p:cNvSpPr/>
          <p:nvPr userDrawn="1"/>
        </p:nvSpPr>
        <p:spPr>
          <a:xfrm>
            <a:off x="3225" y="6405802"/>
            <a:ext cx="12192000" cy="457200"/>
          </a:xfrm>
          <a:prstGeom prst="rect">
            <a:avLst/>
          </a:prstGeom>
          <a:solidFill>
            <a:srgbClr val="009B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Placeholder 6"/>
          <p:cNvPicPr>
            <a:picLocks noChangeAspect="1"/>
          </p:cNvPicPr>
          <p:nvPr userDrawn="1"/>
        </p:nvPicPr>
        <p:blipFill>
          <a:blip r:embed="rId2">
            <a:extLst>
              <a:ext uri="{28A0092B-C50C-407E-A947-70E740481C1C}">
                <a14:useLocalDpi xmlns:a14="http://schemas.microsoft.com/office/drawing/2010/main" val="0"/>
              </a:ext>
            </a:extLst>
          </a:blip>
          <a:srcRect t="24" b="24"/>
          <a:stretch>
            <a:fillRect/>
          </a:stretch>
        </p:blipFill>
        <p:spPr>
          <a:xfrm>
            <a:off x="0" y="0"/>
            <a:ext cx="6561438" cy="6405802"/>
          </a:xfrm>
          <a:prstGeom prst="rect">
            <a:avLst/>
          </a:prstGeom>
        </p:spPr>
      </p:pic>
      <p:pic>
        <p:nvPicPr>
          <p:cNvPr id="10" name="Picture 9"/>
          <p:cNvPicPr>
            <a:picLocks noChangeAspect="1"/>
          </p:cNvPicPr>
          <p:nvPr userDrawn="1"/>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22030" b="29317"/>
          <a:stretch/>
        </p:blipFill>
        <p:spPr>
          <a:xfrm>
            <a:off x="3656244" y="6565658"/>
            <a:ext cx="4889416" cy="169069"/>
          </a:xfrm>
          <a:prstGeom prst="rect">
            <a:avLst/>
          </a:prstGeom>
        </p:spPr>
      </p:pic>
      <p:sp>
        <p:nvSpPr>
          <p:cNvPr id="3" name="TextBox 2">
            <a:extLst>
              <a:ext uri="{FF2B5EF4-FFF2-40B4-BE49-F238E27FC236}">
                <a16:creationId xmlns:a16="http://schemas.microsoft.com/office/drawing/2014/main" id="{4DE17AED-D3F4-012D-250D-3DE4464AF8D6}"/>
              </a:ext>
            </a:extLst>
          </p:cNvPr>
          <p:cNvSpPr txBox="1"/>
          <p:nvPr userDrawn="1"/>
        </p:nvSpPr>
        <p:spPr>
          <a:xfrm>
            <a:off x="744278" y="6567758"/>
            <a:ext cx="19138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effectLst/>
                <a:latin typeface="+mn-lt"/>
                <a:ea typeface="Calibri" panose="020F0502020204030204" pitchFamily="34" charset="0"/>
                <a:cs typeface="Times New Roman" panose="02020603050405020304" pitchFamily="18" charset="0"/>
              </a:rPr>
              <a:t>© 2024 Balch &amp; Bingham LLP</a:t>
            </a:r>
          </a:p>
        </p:txBody>
      </p:sp>
    </p:spTree>
    <p:extLst>
      <p:ext uri="{BB962C8B-B14F-4D97-AF65-F5344CB8AC3E}">
        <p14:creationId xmlns:p14="http://schemas.microsoft.com/office/powerpoint/2010/main" val="774847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5DF6A5-95B1-3E2D-150B-B1A588D06907}"/>
              </a:ext>
            </a:extLst>
          </p:cNvPr>
          <p:cNvSpPr>
            <a:spLocks noGrp="1"/>
          </p:cNvSpPr>
          <p:nvPr>
            <p:ph type="dt" sz="half" idx="10"/>
          </p:nvPr>
        </p:nvSpPr>
        <p:spPr>
          <a:xfrm>
            <a:off x="10004248" y="6465679"/>
            <a:ext cx="945403" cy="365125"/>
          </a:xfrm>
          <a:prstGeom prst="rect">
            <a:avLst/>
          </a:prstGeom>
        </p:spPr>
        <p:txBody>
          <a:bodyPr/>
          <a:lstStyle/>
          <a:p>
            <a:fld id="{D466A64D-F213-6746-A1DB-EF06E3950D89}" type="datetime1">
              <a:rPr lang="en-US" smtClean="0"/>
              <a:t>4/13/2026</a:t>
            </a:fld>
            <a:endParaRPr lang="en-US" dirty="0"/>
          </a:p>
        </p:txBody>
      </p:sp>
      <p:sp>
        <p:nvSpPr>
          <p:cNvPr id="8" name="Rectangle 7">
            <a:extLst>
              <a:ext uri="{FF2B5EF4-FFF2-40B4-BE49-F238E27FC236}">
                <a16:creationId xmlns:a16="http://schemas.microsoft.com/office/drawing/2014/main" id="{3990FEF0-899C-7E47-5655-BE3A4F7CBC21}"/>
              </a:ext>
            </a:extLst>
          </p:cNvPr>
          <p:cNvSpPr/>
          <p:nvPr userDrawn="1"/>
        </p:nvSpPr>
        <p:spPr>
          <a:xfrm>
            <a:off x="0" y="6405802"/>
            <a:ext cx="12192000" cy="457200"/>
          </a:xfrm>
          <a:prstGeom prst="rect">
            <a:avLst/>
          </a:prstGeom>
          <a:solidFill>
            <a:srgbClr val="009B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Placeholder 3"/>
          <p:cNvPicPr>
            <a:picLocks noChangeAspect="1"/>
          </p:cNvPicPr>
          <p:nvPr userDrawn="1"/>
        </p:nvPicPr>
        <p:blipFill>
          <a:blip r:embed="rId2">
            <a:extLst>
              <a:ext uri="{28A0092B-C50C-407E-A947-70E740481C1C}">
                <a14:useLocalDpi xmlns:a14="http://schemas.microsoft.com/office/drawing/2010/main" val="0"/>
              </a:ext>
            </a:extLst>
          </a:blip>
          <a:srcRect t="24" b="24"/>
          <a:stretch>
            <a:fillRect/>
          </a:stretch>
        </p:blipFill>
        <p:spPr>
          <a:xfrm>
            <a:off x="0" y="0"/>
            <a:ext cx="6561438" cy="6405802"/>
          </a:xfrm>
          <a:prstGeom prst="rect">
            <a:avLst/>
          </a:prstGeom>
        </p:spPr>
      </p:pic>
      <p:sp>
        <p:nvSpPr>
          <p:cNvPr id="4" name="Text Placeholder 3">
            <a:extLst>
              <a:ext uri="{FF2B5EF4-FFF2-40B4-BE49-F238E27FC236}">
                <a16:creationId xmlns:a16="http://schemas.microsoft.com/office/drawing/2014/main" id="{EC1021BE-8BCE-B1F0-027F-77E8B7C70A5E}"/>
              </a:ext>
            </a:extLst>
          </p:cNvPr>
          <p:cNvSpPr>
            <a:spLocks noGrp="1"/>
          </p:cNvSpPr>
          <p:nvPr>
            <p:ph type="body" sz="half" idx="2" hasCustomPrompt="1"/>
          </p:nvPr>
        </p:nvSpPr>
        <p:spPr>
          <a:xfrm>
            <a:off x="7275410" y="2323070"/>
            <a:ext cx="3932237" cy="3545918"/>
          </a:xfrm>
        </p:spPr>
        <p:txBody>
          <a:bodyPr>
            <a:normAutofit/>
          </a:bodyPr>
          <a:lstStyle>
            <a:lvl1pPr marL="0" indent="0">
              <a:lnSpc>
                <a:spcPct val="100000"/>
              </a:lnSpc>
              <a:buNone/>
              <a:defRPr sz="1800" baseline="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2" name="Title 1">
            <a:extLst>
              <a:ext uri="{FF2B5EF4-FFF2-40B4-BE49-F238E27FC236}">
                <a16:creationId xmlns:a16="http://schemas.microsoft.com/office/drawing/2014/main" id="{D54A279E-1A25-EA11-063B-11A10EFDFB9A}"/>
              </a:ext>
            </a:extLst>
          </p:cNvPr>
          <p:cNvSpPr>
            <a:spLocks noGrp="1"/>
          </p:cNvSpPr>
          <p:nvPr>
            <p:ph type="title" hasCustomPrompt="1"/>
          </p:nvPr>
        </p:nvSpPr>
        <p:spPr>
          <a:xfrm>
            <a:off x="7275410" y="457200"/>
            <a:ext cx="3932237" cy="1600200"/>
          </a:xfrm>
        </p:spPr>
        <p:txBody>
          <a:bodyPr anchor="b"/>
          <a:lstStyle>
            <a:lvl1pPr>
              <a:defRPr sz="3200">
                <a:latin typeface="+mn-lt"/>
              </a:defRPr>
            </a:lvl1pPr>
          </a:lstStyle>
          <a:p>
            <a:r>
              <a:rPr lang="en-US" dirty="0"/>
              <a:t>CLICK TO ADD TITLE</a:t>
            </a:r>
          </a:p>
        </p:txBody>
      </p:sp>
      <p:pic>
        <p:nvPicPr>
          <p:cNvPr id="12" name="Picture 11"/>
          <p:cNvPicPr>
            <a:picLocks noChangeAspect="1"/>
          </p:cNvPicPr>
          <p:nvPr userDrawn="1"/>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22030" b="29317"/>
          <a:stretch/>
        </p:blipFill>
        <p:spPr>
          <a:xfrm>
            <a:off x="3656244" y="6565658"/>
            <a:ext cx="4889416" cy="169069"/>
          </a:xfrm>
          <a:prstGeom prst="rect">
            <a:avLst/>
          </a:prstGeom>
        </p:spPr>
      </p:pic>
      <p:sp>
        <p:nvSpPr>
          <p:cNvPr id="3" name="TextBox 2">
            <a:extLst>
              <a:ext uri="{FF2B5EF4-FFF2-40B4-BE49-F238E27FC236}">
                <a16:creationId xmlns:a16="http://schemas.microsoft.com/office/drawing/2014/main" id="{D7BDA913-959B-49C2-890D-932216B4ACD3}"/>
              </a:ext>
            </a:extLst>
          </p:cNvPr>
          <p:cNvSpPr txBox="1"/>
          <p:nvPr userDrawn="1"/>
        </p:nvSpPr>
        <p:spPr>
          <a:xfrm>
            <a:off x="744278" y="6567758"/>
            <a:ext cx="19138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effectLst/>
                <a:latin typeface="+mn-lt"/>
                <a:ea typeface="Calibri" panose="020F0502020204030204" pitchFamily="34" charset="0"/>
                <a:cs typeface="Times New Roman" panose="02020603050405020304" pitchFamily="18" charset="0"/>
              </a:rPr>
              <a:t>© 2024 Balch &amp; Bingham LLP</a:t>
            </a:r>
          </a:p>
        </p:txBody>
      </p:sp>
    </p:spTree>
    <p:extLst>
      <p:ext uri="{BB962C8B-B14F-4D97-AF65-F5344CB8AC3E}">
        <p14:creationId xmlns:p14="http://schemas.microsoft.com/office/powerpoint/2010/main" val="223554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CC1226-FCAB-F450-530B-21B37FF8453B}"/>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BF51CCAE-543C-CB08-7550-448586E87EFE}"/>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928253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49" r:id="rId4"/>
    <p:sldLayoutId id="2147483662" r:id="rId5"/>
    <p:sldLayoutId id="2147483663" r:id="rId6"/>
    <p:sldLayoutId id="2147483652" r:id="rId7"/>
    <p:sldLayoutId id="2147483680" r:id="rId8"/>
    <p:sldLayoutId id="2147483657" r:id="rId9"/>
    <p:sldLayoutId id="2147483653" r:id="rId10"/>
    <p:sldLayoutId id="2147483654" r:id="rId11"/>
    <p:sldLayoutId id="2147483655" r:id="rId12"/>
    <p:sldLayoutId id="2147483656" r:id="rId13"/>
    <p:sldLayoutId id="2147483651" r:id="rId14"/>
    <p:sldLayoutId id="2147483681" r:id="rId15"/>
    <p:sldLayoutId id="2147483706" r:id="rId16"/>
    <p:sldLayoutId id="2147483708" r:id="rId17"/>
    <p:sldLayoutId id="2147483709" r:id="rId18"/>
    <p:sldLayoutId id="2147483660" r:id="rId19"/>
    <p:sldLayoutId id="2147483661" r:id="rId20"/>
    <p:sldLayoutId id="2147483710" r:id="rId21"/>
    <p:sldLayoutId id="2147483712" r:id="rId22"/>
    <p:sldLayoutId id="2147483711" r:id="rId23"/>
    <p:sldLayoutId id="2147483658" r:id="rId24"/>
    <p:sldLayoutId id="2147483659" r:id="rId25"/>
  </p:sldLayoutIdLst>
  <p:hf hdr="0" dt="0"/>
  <p:txStyles>
    <p:titleStyle>
      <a:lvl1pPr algn="l" defTabSz="914400" rtl="0" eaLnBrk="1" latinLnBrk="0" hangingPunct="1">
        <a:lnSpc>
          <a:spcPct val="90000"/>
        </a:lnSpc>
        <a:spcBef>
          <a:spcPct val="0"/>
        </a:spcBef>
        <a:buNone/>
        <a:defRPr sz="3800" b="1" kern="1200">
          <a:solidFill>
            <a:srgbClr val="009B4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2.jpeg"/><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5.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5.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5.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6477" y="5526576"/>
            <a:ext cx="8229600" cy="689314"/>
          </a:xfrm>
        </p:spPr>
        <p:txBody>
          <a:bodyPr>
            <a:normAutofit fontScale="90000"/>
          </a:bodyPr>
          <a:lstStyle/>
          <a:p>
            <a:r>
              <a:rPr lang="en-US" dirty="0"/>
              <a:t>The Uniform Relocation Assistance and Real Property Acquisition Policies Act of 1970</a:t>
            </a:r>
          </a:p>
        </p:txBody>
      </p:sp>
      <p:sp>
        <p:nvSpPr>
          <p:cNvPr id="3" name="Subtitle 2"/>
          <p:cNvSpPr>
            <a:spLocks noGrp="1"/>
          </p:cNvSpPr>
          <p:nvPr>
            <p:ph type="subTitle" idx="1"/>
          </p:nvPr>
        </p:nvSpPr>
        <p:spPr>
          <a:xfrm>
            <a:off x="826477" y="6140389"/>
            <a:ext cx="10515600" cy="590995"/>
          </a:xfrm>
        </p:spPr>
        <p:txBody>
          <a:bodyPr anchor="ctr">
            <a:normAutofit/>
          </a:bodyPr>
          <a:lstStyle/>
          <a:p>
            <a:r>
              <a:rPr lang="en-US" sz="1600" dirty="0"/>
              <a:t>Presenters: Tara Ellis and Sara Alexander</a:t>
            </a:r>
          </a:p>
        </p:txBody>
      </p:sp>
    </p:spTree>
    <p:extLst>
      <p:ext uri="{BB962C8B-B14F-4D97-AF65-F5344CB8AC3E}">
        <p14:creationId xmlns:p14="http://schemas.microsoft.com/office/powerpoint/2010/main" val="2991052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9EDBD5-8623-BBBD-A6D8-254DEB6C4576}"/>
              </a:ext>
            </a:extLst>
          </p:cNvPr>
          <p:cNvSpPr>
            <a:spLocks noGrp="1"/>
          </p:cNvSpPr>
          <p:nvPr>
            <p:ph type="title"/>
          </p:nvPr>
        </p:nvSpPr>
        <p:spPr>
          <a:xfrm>
            <a:off x="836612" y="666925"/>
            <a:ext cx="4343400" cy="1600200"/>
          </a:xfrm>
        </p:spPr>
        <p:txBody>
          <a:bodyPr anchor="b">
            <a:normAutofit/>
          </a:bodyPr>
          <a:lstStyle/>
          <a:p>
            <a:r>
              <a:rPr lang="en-US" dirty="0"/>
              <a:t>2024 FHWA FINAL RULE</a:t>
            </a:r>
          </a:p>
        </p:txBody>
      </p:sp>
      <p:graphicFrame>
        <p:nvGraphicFramePr>
          <p:cNvPr id="16" name="Content Placeholder 4">
            <a:extLst>
              <a:ext uri="{FF2B5EF4-FFF2-40B4-BE49-F238E27FC236}">
                <a16:creationId xmlns:a16="http://schemas.microsoft.com/office/drawing/2014/main" id="{9215E16F-C075-1F5B-4558-84C3A4887538}"/>
              </a:ext>
            </a:extLst>
          </p:cNvPr>
          <p:cNvGraphicFramePr>
            <a:graphicFrameLocks noGrp="1"/>
          </p:cNvGraphicFramePr>
          <p:nvPr>
            <p:ph idx="1"/>
            <p:extLst>
              <p:ext uri="{D42A27DB-BD31-4B8C-83A1-F6EECF244321}">
                <p14:modId xmlns:p14="http://schemas.microsoft.com/office/powerpoint/2010/main" val="624295826"/>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descr="90+ Final Notice Grunge Red Stamp Stock Illustrations, Royalty-Free Vector  Graphics &amp; Clip Art - iStock">
            <a:extLst>
              <a:ext uri="{FF2B5EF4-FFF2-40B4-BE49-F238E27FC236}">
                <a16:creationId xmlns:a16="http://schemas.microsoft.com/office/drawing/2014/main" id="{21E79901-4317-A8D1-C0A2-A5A2C716917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0000" r="2307"/>
          <a:stretch/>
        </p:blipFill>
        <p:spPr bwMode="auto">
          <a:xfrm>
            <a:off x="1413164" y="3154450"/>
            <a:ext cx="2780145"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942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BC9F6C-4BFA-418F-5F3E-0538DA331063}"/>
              </a:ext>
            </a:extLst>
          </p:cNvPr>
          <p:cNvSpPr>
            <a:spLocks noGrp="1"/>
          </p:cNvSpPr>
          <p:nvPr>
            <p:ph type="title"/>
          </p:nvPr>
        </p:nvSpPr>
        <p:spPr>
          <a:xfrm>
            <a:off x="838200" y="365125"/>
            <a:ext cx="10515600" cy="1325563"/>
          </a:xfrm>
        </p:spPr>
        <p:txBody>
          <a:bodyPr anchor="ctr">
            <a:normAutofit/>
          </a:bodyPr>
          <a:lstStyle/>
          <a:p>
            <a:pPr algn="ctr"/>
            <a:r>
              <a:rPr lang="en-US" dirty="0"/>
              <a:t>Voluntary or Involuntary Acquisition of Property</a:t>
            </a:r>
          </a:p>
        </p:txBody>
      </p:sp>
      <p:graphicFrame>
        <p:nvGraphicFramePr>
          <p:cNvPr id="21" name="Content Placeholder 5">
            <a:extLst>
              <a:ext uri="{FF2B5EF4-FFF2-40B4-BE49-F238E27FC236}">
                <a16:creationId xmlns:a16="http://schemas.microsoft.com/office/drawing/2014/main" id="{E2E03D48-5ECC-C76D-374C-50D342B04830}"/>
              </a:ext>
            </a:extLst>
          </p:cNvPr>
          <p:cNvGraphicFramePr>
            <a:graphicFrameLocks noGrp="1"/>
          </p:cNvGraphicFramePr>
          <p:nvPr>
            <p:ph sz="half" idx="1"/>
            <p:extLst>
              <p:ext uri="{D42A27DB-BD31-4B8C-83A1-F6EECF244321}">
                <p14:modId xmlns:p14="http://schemas.microsoft.com/office/powerpoint/2010/main" val="2451210528"/>
              </p:ext>
            </p:extLst>
          </p:nvPr>
        </p:nvGraphicFramePr>
        <p:xfrm>
          <a:off x="1116785" y="1090569"/>
          <a:ext cx="9958430" cy="5016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5974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3808A4-1753-6878-CE30-E65D38D05948}"/>
              </a:ext>
            </a:extLst>
          </p:cNvPr>
          <p:cNvSpPr>
            <a:spLocks noGrp="1"/>
          </p:cNvSpPr>
          <p:nvPr>
            <p:ph type="title"/>
          </p:nvPr>
        </p:nvSpPr>
        <p:spPr/>
        <p:txBody>
          <a:bodyPr/>
          <a:lstStyle/>
          <a:p>
            <a:pPr algn="ctr"/>
            <a:r>
              <a:rPr lang="en-US" dirty="0"/>
              <a:t>What makes a transaction “voluntary”?</a:t>
            </a:r>
          </a:p>
        </p:txBody>
      </p:sp>
      <p:sp>
        <p:nvSpPr>
          <p:cNvPr id="6" name="Text Placeholder 5">
            <a:extLst>
              <a:ext uri="{FF2B5EF4-FFF2-40B4-BE49-F238E27FC236}">
                <a16:creationId xmlns:a16="http://schemas.microsoft.com/office/drawing/2014/main" id="{7DA21B48-7A0A-0A8C-0802-2BF6490D6BA6}"/>
              </a:ext>
            </a:extLst>
          </p:cNvPr>
          <p:cNvSpPr>
            <a:spLocks noGrp="1"/>
          </p:cNvSpPr>
          <p:nvPr>
            <p:ph type="body" idx="1"/>
          </p:nvPr>
        </p:nvSpPr>
        <p:spPr/>
        <p:txBody>
          <a:bodyPr anchor="ctr"/>
          <a:lstStyle/>
          <a:p>
            <a:r>
              <a:rPr lang="en-US" dirty="0"/>
              <a:t>For agencies with eminent domain authority, if:</a:t>
            </a:r>
          </a:p>
        </p:txBody>
      </p:sp>
      <p:sp>
        <p:nvSpPr>
          <p:cNvPr id="7" name="Content Placeholder 6">
            <a:extLst>
              <a:ext uri="{FF2B5EF4-FFF2-40B4-BE49-F238E27FC236}">
                <a16:creationId xmlns:a16="http://schemas.microsoft.com/office/drawing/2014/main" id="{6C8A3255-75B3-8C82-8E71-23FE5B28AE4E}"/>
              </a:ext>
            </a:extLst>
          </p:cNvPr>
          <p:cNvSpPr>
            <a:spLocks noGrp="1"/>
          </p:cNvSpPr>
          <p:nvPr>
            <p:ph sz="half" idx="2"/>
          </p:nvPr>
        </p:nvSpPr>
        <p:spPr>
          <a:xfrm>
            <a:off x="836612" y="2647688"/>
            <a:ext cx="5157787" cy="3684588"/>
          </a:xfrm>
        </p:spPr>
        <p:txBody>
          <a:bodyPr anchor="ctr">
            <a:normAutofit fontScale="62500" lnSpcReduction="20000"/>
          </a:bodyPr>
          <a:lstStyle/>
          <a:p>
            <a:pPr marL="514350" indent="-514350">
              <a:buFont typeface="+mj-lt"/>
              <a:buAutoNum type="arabicPeriod"/>
            </a:pPr>
            <a:r>
              <a:rPr lang="en-US" dirty="0"/>
              <a:t>No specific site is needed and any of several properties could be acquired for project purposes; </a:t>
            </a:r>
          </a:p>
          <a:p>
            <a:pPr marL="514350" indent="-514350">
              <a:buFont typeface="+mj-lt"/>
              <a:buAutoNum type="arabicPeriod"/>
            </a:pPr>
            <a:r>
              <a:rPr lang="en-US" dirty="0"/>
              <a:t>The property is not part of an intended, planned or designated project area where other properties will be acquired within specific time limits; </a:t>
            </a:r>
          </a:p>
          <a:p>
            <a:pPr marL="514350" indent="-514350">
              <a:buFont typeface="+mj-lt"/>
              <a:buAutoNum type="arabicPeriod"/>
            </a:pPr>
            <a:r>
              <a:rPr lang="en-US" dirty="0"/>
              <a:t>The agency informs the owner in writing of the property's market value; and</a:t>
            </a:r>
          </a:p>
          <a:p>
            <a:pPr marL="514350" indent="-514350">
              <a:buFont typeface="+mj-lt"/>
              <a:buAutoNum type="arabicPeriod"/>
            </a:pPr>
            <a:r>
              <a:rPr lang="en-US" dirty="0"/>
              <a:t>The agency also informs the owner in writing that the property will not be acquired through condemnation if negotiations do not reach an amicable agreement.</a:t>
            </a:r>
          </a:p>
          <a:p>
            <a:pPr marL="0" indent="0">
              <a:buNone/>
            </a:pPr>
            <a:r>
              <a:rPr lang="en-US" dirty="0"/>
              <a:t>*If tenants are displaced, they are provided relocation assistance.</a:t>
            </a:r>
          </a:p>
        </p:txBody>
      </p:sp>
      <p:sp>
        <p:nvSpPr>
          <p:cNvPr id="8" name="Text Placeholder 7">
            <a:extLst>
              <a:ext uri="{FF2B5EF4-FFF2-40B4-BE49-F238E27FC236}">
                <a16:creationId xmlns:a16="http://schemas.microsoft.com/office/drawing/2014/main" id="{6A0C70C3-9A59-FE14-63BC-AC5AC308E6F5}"/>
              </a:ext>
            </a:extLst>
          </p:cNvPr>
          <p:cNvSpPr>
            <a:spLocks noGrp="1"/>
          </p:cNvSpPr>
          <p:nvPr>
            <p:ph type="body" sz="quarter" idx="3"/>
          </p:nvPr>
        </p:nvSpPr>
        <p:spPr/>
        <p:txBody>
          <a:bodyPr anchor="ctr"/>
          <a:lstStyle/>
          <a:p>
            <a:r>
              <a:rPr lang="en-US" dirty="0"/>
              <a:t>For agencies without eminent domain authority, if:</a:t>
            </a:r>
          </a:p>
        </p:txBody>
      </p:sp>
      <p:sp>
        <p:nvSpPr>
          <p:cNvPr id="9" name="Content Placeholder 8">
            <a:extLst>
              <a:ext uri="{FF2B5EF4-FFF2-40B4-BE49-F238E27FC236}">
                <a16:creationId xmlns:a16="http://schemas.microsoft.com/office/drawing/2014/main" id="{C3889535-89DC-B03C-19AD-6620EFEAF76F}"/>
              </a:ext>
            </a:extLst>
          </p:cNvPr>
          <p:cNvSpPr>
            <a:spLocks noGrp="1"/>
          </p:cNvSpPr>
          <p:nvPr>
            <p:ph sz="quarter" idx="4"/>
          </p:nvPr>
        </p:nvSpPr>
        <p:spPr>
          <a:xfrm>
            <a:off x="6197603" y="2647688"/>
            <a:ext cx="5183188" cy="3684588"/>
          </a:xfrm>
        </p:spPr>
        <p:txBody>
          <a:bodyPr anchor="ctr">
            <a:normAutofit fontScale="62500" lnSpcReduction="20000"/>
          </a:bodyPr>
          <a:lstStyle/>
          <a:p>
            <a:pPr marL="514350" indent="-514350">
              <a:buFont typeface="+mj-lt"/>
              <a:buAutoNum type="arabicPeriod"/>
            </a:pPr>
            <a:r>
              <a:rPr lang="en-US" dirty="0"/>
              <a:t>The agency notifies the owner in writing of the property's market value; and</a:t>
            </a:r>
          </a:p>
          <a:p>
            <a:pPr marL="514350" indent="-514350">
              <a:buFont typeface="+mj-lt"/>
              <a:buAutoNum type="arabicPeriod"/>
            </a:pPr>
            <a:r>
              <a:rPr lang="en-US" dirty="0"/>
              <a:t>The agency notifies the owner prior to making an offer that it will not acquire property if an amicable settlement cannot be reached.</a:t>
            </a:r>
          </a:p>
          <a:p>
            <a:pPr marL="0" indent="0">
              <a:buNone/>
            </a:pPr>
            <a:r>
              <a:rPr lang="en-US" dirty="0"/>
              <a:t>*If tenants are displaced, they are provided relocation assistance.</a:t>
            </a:r>
          </a:p>
        </p:txBody>
      </p:sp>
    </p:spTree>
    <p:extLst>
      <p:ext uri="{BB962C8B-B14F-4D97-AF65-F5344CB8AC3E}">
        <p14:creationId xmlns:p14="http://schemas.microsoft.com/office/powerpoint/2010/main" val="3050994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3A98DB2-486B-EEB0-36AC-E39490B95552}"/>
              </a:ext>
            </a:extLst>
          </p:cNvPr>
          <p:cNvSpPr>
            <a:spLocks noGrp="1"/>
          </p:cNvSpPr>
          <p:nvPr>
            <p:ph type="title"/>
          </p:nvPr>
        </p:nvSpPr>
        <p:spPr>
          <a:xfrm>
            <a:off x="838200" y="365125"/>
            <a:ext cx="10515600" cy="1325880"/>
          </a:xfrm>
        </p:spPr>
        <p:txBody>
          <a:bodyPr anchor="ctr">
            <a:normAutofit/>
          </a:bodyPr>
          <a:lstStyle/>
          <a:p>
            <a:r>
              <a:rPr lang="en-US" dirty="0"/>
              <a:t>REAL PROPERTY ACQUISITION  </a:t>
            </a:r>
            <a:r>
              <a:rPr lang="en-US" sz="1300" dirty="0"/>
              <a:t>							</a:t>
            </a:r>
          </a:p>
        </p:txBody>
      </p:sp>
      <p:graphicFrame>
        <p:nvGraphicFramePr>
          <p:cNvPr id="15" name="Content Placeholder 12">
            <a:extLst>
              <a:ext uri="{FF2B5EF4-FFF2-40B4-BE49-F238E27FC236}">
                <a16:creationId xmlns:a16="http://schemas.microsoft.com/office/drawing/2014/main" id="{16A0B394-A02E-5F4B-57DD-DAAAD3E4820F}"/>
              </a:ext>
            </a:extLst>
          </p:cNvPr>
          <p:cNvGraphicFramePr>
            <a:graphicFrameLocks noGrp="1"/>
          </p:cNvGraphicFramePr>
          <p:nvPr>
            <p:ph idx="1"/>
            <p:extLst>
              <p:ext uri="{D42A27DB-BD31-4B8C-83A1-F6EECF244321}">
                <p14:modId xmlns:p14="http://schemas.microsoft.com/office/powerpoint/2010/main" val="2438398669"/>
              </p:ext>
            </p:extLst>
          </p:nvPr>
        </p:nvGraphicFramePr>
        <p:xfrm>
          <a:off x="838200" y="1598726"/>
          <a:ext cx="10515600" cy="4605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513AEE79-DF85-8FA5-34A4-A506EC7EE3B9}"/>
              </a:ext>
            </a:extLst>
          </p:cNvPr>
          <p:cNvSpPr txBox="1"/>
          <p:nvPr/>
        </p:nvSpPr>
        <p:spPr>
          <a:xfrm>
            <a:off x="7063529" y="635677"/>
            <a:ext cx="4546833" cy="892552"/>
          </a:xfrm>
          <a:prstGeom prst="rect">
            <a:avLst/>
          </a:prstGeom>
          <a:noFill/>
        </p:spPr>
        <p:txBody>
          <a:bodyPr wrap="square" rtlCol="0">
            <a:spAutoFit/>
          </a:bodyPr>
          <a:lstStyle/>
          <a:p>
            <a:pPr algn="ctr"/>
            <a:r>
              <a:rPr kumimoji="0" lang="en-US" sz="1300" b="1" i="0" u="none" strike="noStrike" kern="1200" cap="none" spc="0" normalizeH="0" baseline="0" noProof="0" dirty="0">
                <a:ln>
                  <a:noFill/>
                </a:ln>
                <a:solidFill>
                  <a:srgbClr val="FF0000"/>
                </a:solidFill>
                <a:effectLst/>
                <a:uLnTx/>
                <a:uFillTx/>
                <a:latin typeface="Calibri" panose="020F0502020204030204"/>
                <a:ea typeface="+mj-ea"/>
                <a:cs typeface="+mj-cs"/>
              </a:rPr>
              <a:t>*does not apply to voluntary acquisitions *</a:t>
            </a:r>
            <a:br>
              <a:rPr kumimoji="0" lang="en-US" sz="1300" b="1" i="0" u="none" strike="noStrike" kern="1200" cap="none" spc="0" normalizeH="0" baseline="0" noProof="0" dirty="0">
                <a:ln>
                  <a:noFill/>
                </a:ln>
                <a:solidFill>
                  <a:srgbClr val="009B48"/>
                </a:solidFill>
                <a:effectLst/>
                <a:uLnTx/>
                <a:uFillTx/>
                <a:latin typeface="Calibri" panose="020F0502020204030204"/>
                <a:ea typeface="+mj-ea"/>
                <a:cs typeface="+mj-cs"/>
              </a:rPr>
            </a:br>
            <a:r>
              <a:rPr kumimoji="0" lang="en-US" sz="1300" b="1" i="0" u="none" strike="noStrike" kern="1200" cap="none" spc="0" normalizeH="0" baseline="0" noProof="0" dirty="0">
                <a:ln>
                  <a:noFill/>
                </a:ln>
                <a:solidFill>
                  <a:srgbClr val="009B48"/>
                </a:solidFill>
                <a:effectLst/>
                <a:uLnTx/>
                <a:uFillTx/>
                <a:latin typeface="Calibri" panose="020F0502020204030204"/>
                <a:ea typeface="+mj-ea"/>
                <a:cs typeface="+mj-cs"/>
              </a:rPr>
              <a:t>For example, properties that are for sale on the open market or if no specific property is needed to be acquired for the project.</a:t>
            </a:r>
          </a:p>
          <a:p>
            <a:pPr algn="ctr"/>
            <a:r>
              <a:rPr lang="en-US" sz="1300" b="1" dirty="0">
                <a:solidFill>
                  <a:srgbClr val="009B48"/>
                </a:solidFill>
                <a:latin typeface="Calibri" panose="020F0502020204030204"/>
                <a:ea typeface="+mj-ea"/>
                <a:cs typeface="+mj-cs"/>
              </a:rPr>
              <a:t>See 49 CFR Part 24.101 for other circumstances.</a:t>
            </a:r>
            <a:endParaRPr lang="en-US" dirty="0"/>
          </a:p>
        </p:txBody>
      </p:sp>
    </p:spTree>
    <p:extLst>
      <p:ext uri="{BB962C8B-B14F-4D97-AF65-F5344CB8AC3E}">
        <p14:creationId xmlns:p14="http://schemas.microsoft.com/office/powerpoint/2010/main" val="852800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2CDB-7E1D-035E-7803-1B0D6892371D}"/>
              </a:ext>
            </a:extLst>
          </p:cNvPr>
          <p:cNvSpPr>
            <a:spLocks noGrp="1"/>
          </p:cNvSpPr>
          <p:nvPr>
            <p:ph type="title"/>
          </p:nvPr>
        </p:nvSpPr>
        <p:spPr>
          <a:xfrm>
            <a:off x="838200" y="365125"/>
            <a:ext cx="10515600" cy="1325880"/>
          </a:xfrm>
        </p:spPr>
        <p:txBody>
          <a:bodyPr anchor="ctr">
            <a:normAutofit/>
          </a:bodyPr>
          <a:lstStyle/>
          <a:p>
            <a:pPr algn="ctr"/>
            <a:r>
              <a:rPr lang="en-US" dirty="0"/>
              <a:t>Appraisals Must Contain </a:t>
            </a:r>
            <a:r>
              <a:rPr lang="en-US" sz="1800" dirty="0"/>
              <a:t>49 CFR 24.103</a:t>
            </a:r>
          </a:p>
        </p:txBody>
      </p:sp>
      <p:sp>
        <p:nvSpPr>
          <p:cNvPr id="4" name="Content Placeholder 3">
            <a:extLst>
              <a:ext uri="{FF2B5EF4-FFF2-40B4-BE49-F238E27FC236}">
                <a16:creationId xmlns:a16="http://schemas.microsoft.com/office/drawing/2014/main" id="{64606250-4C8C-A586-FBBD-470B1F621CF2}"/>
              </a:ext>
            </a:extLst>
          </p:cNvPr>
          <p:cNvSpPr>
            <a:spLocks noGrp="1"/>
          </p:cNvSpPr>
          <p:nvPr>
            <p:ph idx="1"/>
          </p:nvPr>
        </p:nvSpPr>
        <p:spPr/>
        <p:txBody>
          <a:bodyPr anchor="ctr">
            <a:normAutofit/>
          </a:bodyPr>
          <a:lstStyle/>
          <a:p>
            <a:pPr lvl="0">
              <a:lnSpc>
                <a:spcPct val="100000"/>
              </a:lnSpc>
            </a:pPr>
            <a:r>
              <a:rPr lang="en-US" sz="2400" dirty="0"/>
              <a:t>An adequate description of physical characteristics, personal property, a statement of known and observed encumbrances, if any, title information, location, zoning, present use, an analysis of highest and best use, and a five-year sales history.</a:t>
            </a:r>
          </a:p>
          <a:p>
            <a:pPr lvl="0">
              <a:lnSpc>
                <a:spcPct val="100000"/>
              </a:lnSpc>
            </a:pPr>
            <a:r>
              <a:rPr lang="en-US" sz="2400" dirty="0"/>
              <a:t>All relevant and reliable approaches of value.</a:t>
            </a:r>
          </a:p>
          <a:p>
            <a:pPr lvl="0">
              <a:lnSpc>
                <a:spcPct val="100000"/>
              </a:lnSpc>
            </a:pPr>
            <a:r>
              <a:rPr lang="en-US" sz="2400" dirty="0"/>
              <a:t>A description of comparable sales including a description of all relevant physical, legal, and economic factors such as parties to the transaction, source and method of financing, and verification by a party involved in the transaction.</a:t>
            </a:r>
          </a:p>
          <a:p>
            <a:pPr lvl="0">
              <a:lnSpc>
                <a:spcPct val="100000"/>
              </a:lnSpc>
            </a:pPr>
            <a:r>
              <a:rPr lang="en-US" sz="2400" dirty="0"/>
              <a:t>A statement of the appraised value of the property.</a:t>
            </a:r>
          </a:p>
          <a:p>
            <a:pPr lvl="0">
              <a:lnSpc>
                <a:spcPct val="100000"/>
              </a:lnSpc>
            </a:pPr>
            <a:r>
              <a:rPr lang="en-US" sz="2400" dirty="0"/>
              <a:t>The effective date of valuation, appraisal date, signature, and appraiser certification. </a:t>
            </a:r>
          </a:p>
        </p:txBody>
      </p:sp>
    </p:spTree>
    <p:extLst>
      <p:ext uri="{BB962C8B-B14F-4D97-AF65-F5344CB8AC3E}">
        <p14:creationId xmlns:p14="http://schemas.microsoft.com/office/powerpoint/2010/main" val="2202965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875BB-4C21-863C-FA27-B7469A5EEED5}"/>
              </a:ext>
            </a:extLst>
          </p:cNvPr>
          <p:cNvSpPr>
            <a:spLocks noGrp="1"/>
          </p:cNvSpPr>
          <p:nvPr>
            <p:ph type="title"/>
          </p:nvPr>
        </p:nvSpPr>
        <p:spPr>
          <a:xfrm>
            <a:off x="860571" y="365125"/>
            <a:ext cx="10515600" cy="1325880"/>
          </a:xfrm>
        </p:spPr>
        <p:txBody>
          <a:bodyPr/>
          <a:lstStyle/>
          <a:p>
            <a:pPr algn="ctr"/>
            <a:r>
              <a:rPr lang="en-US" dirty="0"/>
              <a:t>Recently monitored appraisals by HUD were missing:</a:t>
            </a:r>
          </a:p>
        </p:txBody>
      </p:sp>
      <p:sp>
        <p:nvSpPr>
          <p:cNvPr id="3" name="Content Placeholder 2">
            <a:extLst>
              <a:ext uri="{FF2B5EF4-FFF2-40B4-BE49-F238E27FC236}">
                <a16:creationId xmlns:a16="http://schemas.microsoft.com/office/drawing/2014/main" id="{75B46578-F1CD-D317-DEAD-B0D076443866}"/>
              </a:ext>
            </a:extLst>
          </p:cNvPr>
          <p:cNvSpPr>
            <a:spLocks noGrp="1"/>
          </p:cNvSpPr>
          <p:nvPr>
            <p:ph idx="1"/>
          </p:nvPr>
        </p:nvSpPr>
        <p:spPr/>
        <p:txBody>
          <a:bodyPr anchor="ctr">
            <a:normAutofit/>
          </a:bodyPr>
          <a:lstStyle/>
          <a:p>
            <a:r>
              <a:rPr lang="en-US" sz="2400" dirty="0"/>
              <a:t>A five-year sales history of the property (usually only three are shown).</a:t>
            </a:r>
          </a:p>
          <a:p>
            <a:r>
              <a:rPr lang="en-US" sz="2400" dirty="0"/>
              <a:t>Title information (title document not made available).</a:t>
            </a:r>
          </a:p>
          <a:p>
            <a:r>
              <a:rPr lang="en-US" sz="2400" dirty="0"/>
              <a:t>A statement of known and observed encumbrances (not shown, if none, then state so).</a:t>
            </a:r>
          </a:p>
          <a:p>
            <a:r>
              <a:rPr lang="en-US" sz="2400" dirty="0"/>
              <a:t>For comparable sales: The parties to the transaction, verification of the purchase price by a party involved in the transaction, and source and method of financing (not shown).</a:t>
            </a:r>
          </a:p>
        </p:txBody>
      </p:sp>
    </p:spTree>
    <p:extLst>
      <p:ext uri="{BB962C8B-B14F-4D97-AF65-F5344CB8AC3E}">
        <p14:creationId xmlns:p14="http://schemas.microsoft.com/office/powerpoint/2010/main" val="928111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2D235-AD91-FDD4-1FB9-E3020B52C2EE}"/>
              </a:ext>
            </a:extLst>
          </p:cNvPr>
          <p:cNvSpPr>
            <a:spLocks noGrp="1"/>
          </p:cNvSpPr>
          <p:nvPr>
            <p:ph type="title"/>
          </p:nvPr>
        </p:nvSpPr>
        <p:spPr>
          <a:xfrm>
            <a:off x="838200" y="365125"/>
            <a:ext cx="10515600" cy="1325880"/>
          </a:xfrm>
        </p:spPr>
        <p:txBody>
          <a:bodyPr anchor="ctr">
            <a:normAutofit/>
          </a:bodyPr>
          <a:lstStyle/>
          <a:p>
            <a:pPr algn="ctr"/>
            <a:r>
              <a:rPr lang="en-US" dirty="0"/>
              <a:t>Appraisal Not Required </a:t>
            </a:r>
            <a:r>
              <a:rPr lang="en-US" sz="1800" dirty="0"/>
              <a:t>49 CFR 24.102(c)(2)</a:t>
            </a:r>
          </a:p>
        </p:txBody>
      </p:sp>
      <p:graphicFrame>
        <p:nvGraphicFramePr>
          <p:cNvPr id="8" name="Content Placeholder 5">
            <a:extLst>
              <a:ext uri="{FF2B5EF4-FFF2-40B4-BE49-F238E27FC236}">
                <a16:creationId xmlns:a16="http://schemas.microsoft.com/office/drawing/2014/main" id="{8FC5CCC8-93C7-FDA9-D44E-450AA1B80E82}"/>
              </a:ext>
            </a:extLst>
          </p:cNvPr>
          <p:cNvGraphicFramePr>
            <a:graphicFrameLocks noGrp="1"/>
          </p:cNvGraphicFramePr>
          <p:nvPr>
            <p:ph idx="1"/>
            <p:extLst>
              <p:ext uri="{D42A27DB-BD31-4B8C-83A1-F6EECF244321}">
                <p14:modId xmlns:p14="http://schemas.microsoft.com/office/powerpoint/2010/main" val="3413231690"/>
              </p:ext>
            </p:extLst>
          </p:nvPr>
        </p:nvGraphicFramePr>
        <p:xfrm>
          <a:off x="838200" y="169100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2362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38B3EF-EC26-4B67-ED8D-FC2464CD77F8}"/>
              </a:ext>
            </a:extLst>
          </p:cNvPr>
          <p:cNvSpPr>
            <a:spLocks noGrp="1"/>
          </p:cNvSpPr>
          <p:nvPr>
            <p:ph type="title"/>
          </p:nvPr>
        </p:nvSpPr>
        <p:spPr>
          <a:xfrm>
            <a:off x="838200" y="365125"/>
            <a:ext cx="10515600" cy="1325880"/>
          </a:xfrm>
        </p:spPr>
        <p:txBody>
          <a:bodyPr anchor="ctr">
            <a:normAutofit/>
          </a:bodyPr>
          <a:lstStyle/>
          <a:p>
            <a:pPr algn="ctr"/>
            <a:r>
              <a:rPr lang="en-US" dirty="0"/>
              <a:t>The Relocation Process</a:t>
            </a:r>
          </a:p>
        </p:txBody>
      </p:sp>
      <p:graphicFrame>
        <p:nvGraphicFramePr>
          <p:cNvPr id="8" name="Content Placeholder 5">
            <a:extLst>
              <a:ext uri="{FF2B5EF4-FFF2-40B4-BE49-F238E27FC236}">
                <a16:creationId xmlns:a16="http://schemas.microsoft.com/office/drawing/2014/main" id="{DC9D0942-EF38-C29A-7C82-DA0446BDDEC6}"/>
              </a:ext>
            </a:extLst>
          </p:cNvPr>
          <p:cNvGraphicFramePr>
            <a:graphicFrameLocks noGrp="1"/>
          </p:cNvGraphicFramePr>
          <p:nvPr>
            <p:ph idx="1"/>
            <p:extLst>
              <p:ext uri="{D42A27DB-BD31-4B8C-83A1-F6EECF244321}">
                <p14:modId xmlns:p14="http://schemas.microsoft.com/office/powerpoint/2010/main" val="16257931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5409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B13B7-05C2-2CE1-8FCD-01F691261F58}"/>
              </a:ext>
            </a:extLst>
          </p:cNvPr>
          <p:cNvSpPr>
            <a:spLocks noGrp="1"/>
          </p:cNvSpPr>
          <p:nvPr>
            <p:ph type="title"/>
          </p:nvPr>
        </p:nvSpPr>
        <p:spPr>
          <a:xfrm>
            <a:off x="838200" y="365125"/>
            <a:ext cx="10515600" cy="1325563"/>
          </a:xfrm>
        </p:spPr>
        <p:txBody>
          <a:bodyPr anchor="ctr">
            <a:normAutofit/>
          </a:bodyPr>
          <a:lstStyle/>
          <a:p>
            <a:r>
              <a:rPr lang="en-US" dirty="0"/>
              <a:t>Notices 49 CFR 24.5</a:t>
            </a:r>
          </a:p>
        </p:txBody>
      </p:sp>
      <p:sp>
        <p:nvSpPr>
          <p:cNvPr id="8" name="Text Placeholder 7">
            <a:extLst>
              <a:ext uri="{FF2B5EF4-FFF2-40B4-BE49-F238E27FC236}">
                <a16:creationId xmlns:a16="http://schemas.microsoft.com/office/drawing/2014/main" id="{34C56926-52B3-C8A6-F9D4-46D5EBC6F5D7}"/>
              </a:ext>
            </a:extLst>
          </p:cNvPr>
          <p:cNvSpPr>
            <a:spLocks noGrp="1"/>
          </p:cNvSpPr>
          <p:nvPr>
            <p:ph sz="half" idx="1"/>
          </p:nvPr>
        </p:nvSpPr>
        <p:spPr>
          <a:xfrm>
            <a:off x="838200" y="1825625"/>
            <a:ext cx="5181600" cy="4351338"/>
          </a:xfrm>
        </p:spPr>
        <p:txBody>
          <a:bodyPr>
            <a:normAutofit/>
          </a:bodyPr>
          <a:lstStyle/>
          <a:p>
            <a:r>
              <a:rPr lang="en-US" sz="2200" dirty="0"/>
              <a:t>Types of Notices</a:t>
            </a:r>
          </a:p>
          <a:p>
            <a:r>
              <a:rPr lang="en-US" sz="2200" dirty="0"/>
              <a:t>Recommended minimum 30-day notice for temporary relocation. </a:t>
            </a:r>
          </a:p>
          <a:p>
            <a:pPr lvl="1"/>
            <a:r>
              <a:rPr lang="en-US" sz="2200" dirty="0"/>
              <a:t>Not required to move or move is less than 12 months.</a:t>
            </a:r>
          </a:p>
          <a:p>
            <a:pPr lvl="1"/>
            <a:r>
              <a:rPr lang="en-US" sz="2200" dirty="0"/>
              <a:t>Not rent burdened, i.e. no economic displacement.</a:t>
            </a:r>
          </a:p>
          <a:p>
            <a:pPr lvl="1"/>
            <a:r>
              <a:rPr lang="en-US" sz="2200" dirty="0"/>
              <a:t>Not under-housed, i.e. suitable number of occupants per unit.</a:t>
            </a:r>
          </a:p>
          <a:p>
            <a:pPr lvl="1"/>
            <a:r>
              <a:rPr lang="en-US" sz="2200" dirty="0"/>
              <a:t>Meets all occupancy criteria of development upon completion. </a:t>
            </a:r>
          </a:p>
          <a:p>
            <a:pPr lvl="1"/>
            <a:r>
              <a:rPr lang="en-US" sz="2200" dirty="0"/>
              <a:t>Payments of increased costs.</a:t>
            </a:r>
          </a:p>
          <a:p>
            <a:endParaRPr lang="en-US" dirty="0"/>
          </a:p>
        </p:txBody>
      </p:sp>
      <p:graphicFrame>
        <p:nvGraphicFramePr>
          <p:cNvPr id="15" name="Content Placeholder 5">
            <a:extLst>
              <a:ext uri="{FF2B5EF4-FFF2-40B4-BE49-F238E27FC236}">
                <a16:creationId xmlns:a16="http://schemas.microsoft.com/office/drawing/2014/main" id="{546B781F-9102-F76A-6847-3AE64D2EFA12}"/>
              </a:ext>
            </a:extLst>
          </p:cNvPr>
          <p:cNvGraphicFramePr>
            <a:graphicFrameLocks noGrp="1"/>
          </p:cNvGraphicFramePr>
          <p:nvPr>
            <p:ph sz="half" idx="2"/>
            <p:extLst>
              <p:ext uri="{D42A27DB-BD31-4B8C-83A1-F6EECF244321}">
                <p14:modId xmlns:p14="http://schemas.microsoft.com/office/powerpoint/2010/main" val="936753391"/>
              </p:ext>
            </p:extLst>
          </p:nvPr>
        </p:nvGraphicFramePr>
        <p:xfrm>
          <a:off x="6019800" y="1253331"/>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6035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64C52-6E72-8E6A-2A46-F5E1568EE17C}"/>
              </a:ext>
            </a:extLst>
          </p:cNvPr>
          <p:cNvSpPr>
            <a:spLocks noGrp="1"/>
          </p:cNvSpPr>
          <p:nvPr>
            <p:ph type="title"/>
          </p:nvPr>
        </p:nvSpPr>
        <p:spPr/>
        <p:txBody>
          <a:bodyPr/>
          <a:lstStyle/>
          <a:p>
            <a:r>
              <a:rPr lang="en-US" dirty="0"/>
              <a:t>General Information Notice (GIN)</a:t>
            </a:r>
            <a:endParaRPr lang="en-US" sz="1800" dirty="0"/>
          </a:p>
        </p:txBody>
      </p:sp>
      <p:sp>
        <p:nvSpPr>
          <p:cNvPr id="3" name="Content Placeholder 2">
            <a:extLst>
              <a:ext uri="{FF2B5EF4-FFF2-40B4-BE49-F238E27FC236}">
                <a16:creationId xmlns:a16="http://schemas.microsoft.com/office/drawing/2014/main" id="{CC196F05-F826-43B1-ED1D-37B91FCB3EC5}"/>
              </a:ext>
            </a:extLst>
          </p:cNvPr>
          <p:cNvSpPr>
            <a:spLocks noGrp="1"/>
          </p:cNvSpPr>
          <p:nvPr>
            <p:ph idx="1"/>
          </p:nvPr>
        </p:nvSpPr>
        <p:spPr/>
        <p:txBody>
          <a:bodyPr>
            <a:normAutofit/>
          </a:bodyPr>
          <a:lstStyle/>
          <a:p>
            <a:pPr marL="228600" marR="0" lvl="0" indent="-228600" algn="l" defTabSz="914400" rtl="0" eaLnBrk="1" fontAlgn="auto" latinLnBrk="0" hangingPunct="1">
              <a:lnSpc>
                <a:spcPct val="90000"/>
              </a:lnSpc>
              <a:spcBef>
                <a:spcPts val="1000"/>
              </a:spcBef>
              <a:spcAft>
                <a:spcPts val="0"/>
              </a:spcAft>
              <a:buClr>
                <a:srgbClr val="009B48"/>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Informs the person of:</a:t>
            </a:r>
          </a:p>
          <a:p>
            <a:pPr lvl="1">
              <a:spcBef>
                <a:spcPts val="1000"/>
              </a:spcBef>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Possible displacement and generally describes relocation payment(s) that may be available and procedures for obtaining payment. 49 CFR 24.203(a)(1).</a:t>
            </a:r>
          </a:p>
          <a:p>
            <a:pPr lvl="1">
              <a:spcBef>
                <a:spcPts val="1000"/>
              </a:spcBef>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That reasonable relocation advisory services will be given, including referrals to replacement properties, help in filing payment claims, and other necessary assistance to help relocation. 49 CFR 24.203(a)(2).</a:t>
            </a:r>
          </a:p>
          <a:p>
            <a:pPr lvl="1">
              <a:spcBef>
                <a:spcPts val="1000"/>
              </a:spcBef>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That no one will be required to move without at least 90 days’ advance written notice and that they cannot be required to move permanently unless at least one comparable replacement dwelling has been made available. 49 CFR 24.203(a)(3).</a:t>
            </a:r>
          </a:p>
          <a:p>
            <a:pPr lvl="1">
              <a:spcBef>
                <a:spcPts val="1000"/>
              </a:spcBef>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Anyone who is an alien not lawfully present is ineligible for relocation advisory services and relocation payments, unless such ineligibility would result in exceptional and extremely unusual hardship to a qualifying spouse, parent, or child. 49 CFR 24.203(a)(5).</a:t>
            </a:r>
          </a:p>
          <a:p>
            <a:pPr lvl="1">
              <a:spcBef>
                <a:spcPts val="1000"/>
              </a:spcBef>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Their right to appeal the program participant’s determination as to the person’s application for assistance. 49 CFR 24.203(a)(5). </a:t>
            </a:r>
          </a:p>
          <a:p>
            <a:pPr marL="0" indent="0">
              <a:buNone/>
            </a:pPr>
            <a:endParaRPr lang="en-US" dirty="0"/>
          </a:p>
        </p:txBody>
      </p:sp>
    </p:spTree>
    <p:extLst>
      <p:ext uri="{BB962C8B-B14F-4D97-AF65-F5344CB8AC3E}">
        <p14:creationId xmlns:p14="http://schemas.microsoft.com/office/powerpoint/2010/main" val="3355876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512"/>
            <a:ext cx="10515600" cy="1325563"/>
          </a:xfrm>
        </p:spPr>
        <p:txBody>
          <a:bodyPr anchor="ctr">
            <a:normAutofit/>
          </a:bodyPr>
          <a:lstStyle/>
          <a:p>
            <a:pPr algn="ctr"/>
            <a:r>
              <a:rPr lang="en-US" dirty="0"/>
              <a:t>What is the URA?</a:t>
            </a:r>
          </a:p>
        </p:txBody>
      </p:sp>
      <p:pic>
        <p:nvPicPr>
          <p:cNvPr id="1026" name="Picture 2" descr="An open book with text on it&#10;&#10;Description automatically generated">
            <a:extLst>
              <a:ext uri="{FF2B5EF4-FFF2-40B4-BE49-F238E27FC236}">
                <a16:creationId xmlns:a16="http://schemas.microsoft.com/office/drawing/2014/main" id="{5EDCA43E-3F3B-E1B1-4832-7DB5465C096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1363" y="1485900"/>
            <a:ext cx="5181600" cy="3886200"/>
          </a:xfrm>
          <a:prstGeom prst="rect">
            <a:avLst/>
          </a:prstGeom>
          <a:solidFill>
            <a:srgbClr val="FFFFFF"/>
          </a:solidFill>
        </p:spPr>
      </p:pic>
      <p:sp>
        <p:nvSpPr>
          <p:cNvPr id="3" name="Text Placeholder 2"/>
          <p:cNvSpPr>
            <a:spLocks noGrp="1"/>
          </p:cNvSpPr>
          <p:nvPr>
            <p:ph sz="half" idx="2"/>
          </p:nvPr>
        </p:nvSpPr>
        <p:spPr>
          <a:xfrm>
            <a:off x="6172200" y="1359017"/>
            <a:ext cx="5181600" cy="4723001"/>
          </a:xfrm>
        </p:spPr>
        <p:txBody>
          <a:bodyPr>
            <a:normAutofit fontScale="92500" lnSpcReduction="10000"/>
          </a:bodyPr>
          <a:lstStyle/>
          <a:p>
            <a:pPr marL="285750" indent="-285750">
              <a:buFont typeface="Arial" panose="020B0604020202020204" pitchFamily="34" charset="0"/>
              <a:buChar char="•"/>
            </a:pPr>
            <a:r>
              <a:rPr lang="en-US" sz="2400" dirty="0"/>
              <a:t>The URA’s protections and assistance apply to the acquisition, rehabilitation or demolition of real property for federal or federally-funded projects.</a:t>
            </a:r>
          </a:p>
          <a:p>
            <a:pPr marL="285750" indent="-285750">
              <a:buFont typeface="Arial" panose="020B0604020202020204" pitchFamily="34" charset="0"/>
              <a:buChar char="•"/>
            </a:pPr>
            <a:r>
              <a:rPr lang="en-US" sz="2400" dirty="0"/>
              <a:t>The URA ensures that people whose real property is acquired, or who move as a direct result of such projects (“displaced persons”) are treated fairly and equitably and receive assistance in moving from the property they occupy.</a:t>
            </a:r>
          </a:p>
          <a:p>
            <a:pPr marL="285750" indent="-285750">
              <a:buFont typeface="Arial" panose="020B0604020202020204" pitchFamily="34" charset="0"/>
              <a:buChar char="•"/>
            </a:pPr>
            <a:r>
              <a:rPr lang="en-US" sz="2400" dirty="0"/>
              <a:t>49 CFR Part 24 is the government-wide regulation that implements the URA.</a:t>
            </a:r>
          </a:p>
          <a:p>
            <a:pPr marL="285750" indent="-285750">
              <a:buFont typeface="Arial" panose="020B0604020202020204" pitchFamily="34" charset="0"/>
              <a:buChar char="•"/>
            </a:pPr>
            <a:r>
              <a:rPr lang="en-US" sz="2400" dirty="0"/>
              <a:t>HUD Handbook 1378 provides HUD policy and guidance on implementing the URA for its programs and projects.</a:t>
            </a:r>
          </a:p>
        </p:txBody>
      </p:sp>
    </p:spTree>
    <p:extLst>
      <p:ext uri="{BB962C8B-B14F-4D97-AF65-F5344CB8AC3E}">
        <p14:creationId xmlns:p14="http://schemas.microsoft.com/office/powerpoint/2010/main" val="2321602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3A0E2-7AF8-FD4D-CD42-CA63995C4841}"/>
              </a:ext>
            </a:extLst>
          </p:cNvPr>
          <p:cNvSpPr>
            <a:spLocks noGrp="1"/>
          </p:cNvSpPr>
          <p:nvPr>
            <p:ph type="title"/>
          </p:nvPr>
        </p:nvSpPr>
        <p:spPr/>
        <p:txBody>
          <a:bodyPr/>
          <a:lstStyle/>
          <a:p>
            <a:r>
              <a:rPr lang="en-US" dirty="0"/>
              <a:t>Notice of Eligibility</a:t>
            </a:r>
            <a:br>
              <a:rPr lang="en-US" dirty="0"/>
            </a:br>
            <a:r>
              <a:rPr lang="en-US" sz="1800" dirty="0"/>
              <a:t>49 CFR 24.9 and 49 CFR 24.203(b)</a:t>
            </a:r>
          </a:p>
        </p:txBody>
      </p:sp>
      <p:sp>
        <p:nvSpPr>
          <p:cNvPr id="4" name="Text Placeholder 3">
            <a:extLst>
              <a:ext uri="{FF2B5EF4-FFF2-40B4-BE49-F238E27FC236}">
                <a16:creationId xmlns:a16="http://schemas.microsoft.com/office/drawing/2014/main" id="{F6F290BA-F198-A9B8-BF57-441AE6ED93FB}"/>
              </a:ext>
            </a:extLst>
          </p:cNvPr>
          <p:cNvSpPr>
            <a:spLocks noGrp="1"/>
          </p:cNvSpPr>
          <p:nvPr>
            <p:ph type="body" idx="1"/>
          </p:nvPr>
        </p:nvSpPr>
        <p:spPr/>
        <p:txBody>
          <a:bodyPr anchor="ctr"/>
          <a:lstStyle/>
          <a:p>
            <a:r>
              <a:rPr lang="en-US" dirty="0"/>
              <a:t>Permanent Relocation</a:t>
            </a:r>
          </a:p>
        </p:txBody>
      </p:sp>
      <p:sp>
        <p:nvSpPr>
          <p:cNvPr id="3" name="Content Placeholder 2">
            <a:extLst>
              <a:ext uri="{FF2B5EF4-FFF2-40B4-BE49-F238E27FC236}">
                <a16:creationId xmlns:a16="http://schemas.microsoft.com/office/drawing/2014/main" id="{60ACE8F6-4210-3072-3892-543FDEA62B1F}"/>
              </a:ext>
            </a:extLst>
          </p:cNvPr>
          <p:cNvSpPr>
            <a:spLocks noGrp="1"/>
          </p:cNvSpPr>
          <p:nvPr>
            <p:ph sz="half" idx="2"/>
          </p:nvPr>
        </p:nvSpPr>
        <p:spPr/>
        <p:txBody>
          <a:bodyPr>
            <a:normAutofit fontScale="62500" lnSpcReduction="20000"/>
          </a:bodyPr>
          <a:lstStyle/>
          <a:p>
            <a:r>
              <a:rPr lang="en-US" dirty="0"/>
              <a:t>Must inform the person of their eligibility for relocation assistance effective on the earlier date of a notice of intent to acquire, the initiation of negotiations, or actual acquisition. 49 CFR 24.203(b).</a:t>
            </a:r>
          </a:p>
          <a:p>
            <a:r>
              <a:rPr lang="en-US" dirty="0"/>
              <a:t>Adequately describe the assistance, the estimated amount of assistance and the procedure for obtaining the assistance. 49 CFR 24.203(b).</a:t>
            </a:r>
          </a:p>
          <a:p>
            <a:r>
              <a:rPr lang="en-US" dirty="0"/>
              <a:t>Correctly explain the moving expenses choices available. 49 CFR 24.203(b). </a:t>
            </a:r>
          </a:p>
          <a:p>
            <a:pPr lvl="1"/>
            <a:r>
              <a:rPr lang="en-US" dirty="0"/>
              <a:t>Actual Expenses. 49 CFR 24.301.</a:t>
            </a:r>
          </a:p>
          <a:p>
            <a:pPr lvl="1"/>
            <a:r>
              <a:rPr lang="en-US" dirty="0"/>
              <a:t>Fixed Payment. 49 CFR 24.302.</a:t>
            </a:r>
          </a:p>
          <a:p>
            <a:pPr lvl="1"/>
            <a:r>
              <a:rPr lang="en-US" dirty="0"/>
              <a:t>Self-Move. 49 CFR 24.301(b)(2).</a:t>
            </a:r>
          </a:p>
          <a:p>
            <a:r>
              <a:rPr lang="en-US" dirty="0"/>
              <a:t>Issue a 90-day notice to vacate no earlier than the Notice of Eligibility. </a:t>
            </a:r>
          </a:p>
        </p:txBody>
      </p:sp>
      <p:sp>
        <p:nvSpPr>
          <p:cNvPr id="5" name="Text Placeholder 4">
            <a:extLst>
              <a:ext uri="{FF2B5EF4-FFF2-40B4-BE49-F238E27FC236}">
                <a16:creationId xmlns:a16="http://schemas.microsoft.com/office/drawing/2014/main" id="{68D63AC0-9D0B-19DA-CCFD-C43EC2390F66}"/>
              </a:ext>
            </a:extLst>
          </p:cNvPr>
          <p:cNvSpPr>
            <a:spLocks noGrp="1"/>
          </p:cNvSpPr>
          <p:nvPr>
            <p:ph type="body" sz="quarter" idx="3"/>
          </p:nvPr>
        </p:nvSpPr>
        <p:spPr/>
        <p:txBody>
          <a:bodyPr anchor="ctr"/>
          <a:lstStyle/>
          <a:p>
            <a:r>
              <a:rPr lang="en-US" dirty="0"/>
              <a:t>Temporary Relocation</a:t>
            </a:r>
          </a:p>
        </p:txBody>
      </p:sp>
      <p:sp>
        <p:nvSpPr>
          <p:cNvPr id="6" name="Content Placeholder 5">
            <a:extLst>
              <a:ext uri="{FF2B5EF4-FFF2-40B4-BE49-F238E27FC236}">
                <a16:creationId xmlns:a16="http://schemas.microsoft.com/office/drawing/2014/main" id="{C9FB0305-05D9-32B8-A878-156707F731DA}"/>
              </a:ext>
            </a:extLst>
          </p:cNvPr>
          <p:cNvSpPr>
            <a:spLocks noGrp="1"/>
          </p:cNvSpPr>
          <p:nvPr>
            <p:ph sz="quarter" idx="4"/>
          </p:nvPr>
        </p:nvSpPr>
        <p:spPr>
          <a:xfrm>
            <a:off x="6172200" y="2407640"/>
            <a:ext cx="5183188" cy="3782023"/>
          </a:xfrm>
        </p:spPr>
        <p:txBody>
          <a:bodyPr>
            <a:normAutofit fontScale="62500" lnSpcReduction="20000"/>
          </a:bodyPr>
          <a:lstStyle/>
          <a:p>
            <a:r>
              <a:rPr lang="en-US" dirty="0"/>
              <a:t>Guarantees a unit will be available under reasonable terms. </a:t>
            </a:r>
          </a:p>
          <a:p>
            <a:r>
              <a:rPr lang="en-US" dirty="0"/>
              <a:t>The unit will meet all Decent, Safe, and Sanitary criteria and rent will not be unreasonably increased under applicable regulations.</a:t>
            </a:r>
          </a:p>
          <a:p>
            <a:r>
              <a:rPr lang="en-US" dirty="0"/>
              <a:t>Identify the location(s) of available DSS temporary units. </a:t>
            </a:r>
          </a:p>
          <a:p>
            <a:r>
              <a:rPr lang="en-US" dirty="0"/>
              <a:t>Payments of all actual and reasonable moving expenses and increased monthly housing costs if moving temporarily.</a:t>
            </a:r>
          </a:p>
          <a:p>
            <a:pPr lvl="1"/>
            <a:r>
              <a:rPr lang="en-US" dirty="0"/>
              <a:t>Fixed moving payments not allowed.</a:t>
            </a:r>
          </a:p>
          <a:p>
            <a:r>
              <a:rPr lang="en-US" dirty="0"/>
              <a:t>If necessary, issue a minimum 30-day notice to vacate. </a:t>
            </a:r>
          </a:p>
          <a:p>
            <a:r>
              <a:rPr lang="en-US" dirty="0"/>
              <a:t>Not eligible for other relocation assistance. </a:t>
            </a:r>
          </a:p>
          <a:p>
            <a:pPr lvl="1"/>
            <a:r>
              <a:rPr lang="en-US" dirty="0"/>
              <a:t>Still required to pay rent and comply with other lease terms.</a:t>
            </a:r>
          </a:p>
        </p:txBody>
      </p:sp>
    </p:spTree>
    <p:extLst>
      <p:ext uri="{BB962C8B-B14F-4D97-AF65-F5344CB8AC3E}">
        <p14:creationId xmlns:p14="http://schemas.microsoft.com/office/powerpoint/2010/main" val="3360214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C09A48-068E-170E-D57D-7B5BF6D1627B}"/>
              </a:ext>
            </a:extLst>
          </p:cNvPr>
          <p:cNvSpPr>
            <a:spLocks noGrp="1"/>
          </p:cNvSpPr>
          <p:nvPr>
            <p:ph type="title"/>
          </p:nvPr>
        </p:nvSpPr>
        <p:spPr>
          <a:xfrm>
            <a:off x="838200" y="2707249"/>
            <a:ext cx="10515600" cy="1325880"/>
          </a:xfrm>
        </p:spPr>
        <p:txBody>
          <a:bodyPr anchor="ctr">
            <a:normAutofit/>
          </a:bodyPr>
          <a:lstStyle/>
          <a:p>
            <a:r>
              <a:rPr lang="en-US" dirty="0"/>
              <a:t>REMINDERS</a:t>
            </a:r>
          </a:p>
        </p:txBody>
      </p:sp>
      <p:graphicFrame>
        <p:nvGraphicFramePr>
          <p:cNvPr id="8" name="Content Placeholder 4">
            <a:extLst>
              <a:ext uri="{FF2B5EF4-FFF2-40B4-BE49-F238E27FC236}">
                <a16:creationId xmlns:a16="http://schemas.microsoft.com/office/drawing/2014/main" id="{A6AA6983-F700-D42D-9628-9561164A920F}"/>
              </a:ext>
            </a:extLst>
          </p:cNvPr>
          <p:cNvGraphicFramePr>
            <a:graphicFrameLocks noGrp="1"/>
          </p:cNvGraphicFramePr>
          <p:nvPr>
            <p:ph idx="1"/>
            <p:extLst>
              <p:ext uri="{D42A27DB-BD31-4B8C-83A1-F6EECF244321}">
                <p14:modId xmlns:p14="http://schemas.microsoft.com/office/powerpoint/2010/main" val="3687524765"/>
              </p:ext>
            </p:extLst>
          </p:nvPr>
        </p:nvGraphicFramePr>
        <p:xfrm>
          <a:off x="1534485" y="563417"/>
          <a:ext cx="11122891" cy="5613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0571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9B249-FC2F-150B-9FB1-D537517759B1}"/>
              </a:ext>
            </a:extLst>
          </p:cNvPr>
          <p:cNvSpPr>
            <a:spLocks noGrp="1"/>
          </p:cNvSpPr>
          <p:nvPr>
            <p:ph type="title"/>
          </p:nvPr>
        </p:nvSpPr>
        <p:spPr/>
        <p:txBody>
          <a:bodyPr/>
          <a:lstStyle/>
          <a:p>
            <a:r>
              <a:rPr lang="en-US" dirty="0"/>
              <a:t>Comparable Replacement Dwelling</a:t>
            </a:r>
          </a:p>
        </p:txBody>
      </p:sp>
      <p:sp>
        <p:nvSpPr>
          <p:cNvPr id="3" name="Content Placeholder 2">
            <a:extLst>
              <a:ext uri="{FF2B5EF4-FFF2-40B4-BE49-F238E27FC236}">
                <a16:creationId xmlns:a16="http://schemas.microsoft.com/office/drawing/2014/main" id="{3D2B3804-9817-3BBA-ADA5-D6D5B6D3346E}"/>
              </a:ext>
            </a:extLst>
          </p:cNvPr>
          <p:cNvSpPr>
            <a:spLocks noGrp="1"/>
          </p:cNvSpPr>
          <p:nvPr>
            <p:ph idx="1"/>
          </p:nvPr>
        </p:nvSpPr>
        <p:spPr/>
        <p:txBody>
          <a:bodyPr anchor="ctr"/>
          <a:lstStyle/>
          <a:p>
            <a:r>
              <a:rPr lang="en-US" sz="2400" dirty="0"/>
              <a:t>Displaced person must be notified in writing as soon as feasible of the specific comparable replacement dwelling and the price or rent/utility costs used for establishing the upper limit of the replacement housing. 49 CFR 24.205(c)(2)(ii)(B)</a:t>
            </a:r>
          </a:p>
          <a:p>
            <a:r>
              <a:rPr lang="en-US" sz="2400" dirty="0"/>
              <a:t>At least one and where possible, three or more comparable replacement dwelling(s), must be made available to the displaced person. 49 CFR 24.204(a) and 49 CFR 24.205(c)(2)(ii)(A).</a:t>
            </a:r>
          </a:p>
          <a:p>
            <a:endParaRPr lang="en-US" dirty="0"/>
          </a:p>
        </p:txBody>
      </p:sp>
    </p:spTree>
    <p:extLst>
      <p:ext uri="{BB962C8B-B14F-4D97-AF65-F5344CB8AC3E}">
        <p14:creationId xmlns:p14="http://schemas.microsoft.com/office/powerpoint/2010/main" val="882846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6A9A-EAAD-79B6-6024-2FBB83D7292B}"/>
              </a:ext>
            </a:extLst>
          </p:cNvPr>
          <p:cNvSpPr>
            <a:spLocks noGrp="1"/>
          </p:cNvSpPr>
          <p:nvPr>
            <p:ph type="title"/>
          </p:nvPr>
        </p:nvSpPr>
        <p:spPr/>
        <p:txBody>
          <a:bodyPr anchor="b">
            <a:normAutofit/>
          </a:bodyPr>
          <a:lstStyle/>
          <a:p>
            <a:r>
              <a:rPr lang="en-US" dirty="0"/>
              <a:t>Replacement Housing Payments</a:t>
            </a:r>
            <a:br>
              <a:rPr lang="en-US" dirty="0"/>
            </a:br>
            <a:r>
              <a:rPr lang="en-US" sz="2000" dirty="0"/>
              <a:t>49 CFR 24.9 and 49 CFR 24.401-24.404, as applicable</a:t>
            </a:r>
            <a:br>
              <a:rPr lang="en-US" dirty="0"/>
            </a:br>
            <a:endParaRPr lang="en-US" dirty="0"/>
          </a:p>
        </p:txBody>
      </p:sp>
      <p:sp>
        <p:nvSpPr>
          <p:cNvPr id="3" name="Content Placeholder 2">
            <a:extLst>
              <a:ext uri="{FF2B5EF4-FFF2-40B4-BE49-F238E27FC236}">
                <a16:creationId xmlns:a16="http://schemas.microsoft.com/office/drawing/2014/main" id="{E87E20D4-4662-C1BC-C6C2-1BDF20373F4D}"/>
              </a:ext>
            </a:extLst>
          </p:cNvPr>
          <p:cNvSpPr>
            <a:spLocks noGrp="1"/>
          </p:cNvSpPr>
          <p:nvPr>
            <p:ph idx="1"/>
          </p:nvPr>
        </p:nvSpPr>
        <p:spPr>
          <a:xfrm>
            <a:off x="838200" y="1582344"/>
            <a:ext cx="10515600" cy="4351338"/>
          </a:xfrm>
        </p:spPr>
        <p:txBody>
          <a:bodyPr anchor="ctr">
            <a:normAutofit/>
          </a:bodyPr>
          <a:lstStyle/>
          <a:p>
            <a:r>
              <a:rPr lang="en-US" sz="2200" dirty="0"/>
              <a:t>A tenant who occupied the dwelling for at least 90 days immediately prior to either (</a:t>
            </a:r>
            <a:r>
              <a:rPr lang="en-US" sz="2200" dirty="0" err="1"/>
              <a:t>i</a:t>
            </a:r>
            <a:r>
              <a:rPr lang="en-US" sz="2200" dirty="0"/>
              <a:t>) initiation of negotiations for acquisition or (ii) displacement is generally entitled to receive rental replacement housing payment under the URA when permanently relocated. </a:t>
            </a:r>
          </a:p>
          <a:p>
            <a:r>
              <a:rPr lang="en-US" sz="2200" dirty="0"/>
              <a:t>The payment must be enough to allow the person to lease or rent a comparable replacement dwelling but cannot exceed $9,570 or 42 months (can be adjusted when deemed necessary by head of lead agency’s regulations).</a:t>
            </a:r>
          </a:p>
          <a:p>
            <a:r>
              <a:rPr lang="en-US" sz="2200" dirty="0"/>
              <a:t>In the event a tenant relocates by purchasing a home instead of continuing to rent, then such payment may be applied to a down payment on the purchase of the home so long as it is a decent, safe, and sanitary replacement dwelling. </a:t>
            </a:r>
          </a:p>
          <a:p>
            <a:r>
              <a:rPr lang="en-US" sz="2200" dirty="0"/>
              <a:t>It should be noted that such payments should be based on income levels for low-income persons. </a:t>
            </a:r>
          </a:p>
        </p:txBody>
      </p:sp>
    </p:spTree>
    <p:extLst>
      <p:ext uri="{BB962C8B-B14F-4D97-AF65-F5344CB8AC3E}">
        <p14:creationId xmlns:p14="http://schemas.microsoft.com/office/powerpoint/2010/main" val="563130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13F27-1250-72C6-EC51-8046227CFA94}"/>
              </a:ext>
            </a:extLst>
          </p:cNvPr>
          <p:cNvSpPr>
            <a:spLocks noGrp="1"/>
          </p:cNvSpPr>
          <p:nvPr>
            <p:ph type="title"/>
          </p:nvPr>
        </p:nvSpPr>
        <p:spPr>
          <a:xfrm>
            <a:off x="838200" y="681037"/>
            <a:ext cx="10515600" cy="1325880"/>
          </a:xfrm>
        </p:spPr>
        <p:txBody>
          <a:bodyPr>
            <a:normAutofit fontScale="90000"/>
          </a:bodyPr>
          <a:lstStyle/>
          <a:p>
            <a:r>
              <a:rPr lang="en-US" dirty="0"/>
              <a:t>Decent, Safe, and Sanitary (DSS)</a:t>
            </a:r>
            <a:br>
              <a:rPr lang="en-US" dirty="0"/>
            </a:br>
            <a:r>
              <a:rPr lang="pt-BR" sz="2000" dirty="0"/>
              <a:t>49 CFR 24.2(a)(8) and 49 CFR 24.403(b)</a:t>
            </a:r>
            <a:br>
              <a:rPr lang="pt-BR" dirty="0"/>
            </a:br>
            <a:br>
              <a:rPr lang="en-US" dirty="0"/>
            </a:br>
            <a:endParaRPr lang="en-US" sz="1800" dirty="0"/>
          </a:p>
        </p:txBody>
      </p:sp>
      <p:sp>
        <p:nvSpPr>
          <p:cNvPr id="3" name="Content Placeholder 2">
            <a:extLst>
              <a:ext uri="{FF2B5EF4-FFF2-40B4-BE49-F238E27FC236}">
                <a16:creationId xmlns:a16="http://schemas.microsoft.com/office/drawing/2014/main" id="{6F013044-3C93-5FAE-CD18-B14FE24F565D}"/>
              </a:ext>
            </a:extLst>
          </p:cNvPr>
          <p:cNvSpPr>
            <a:spLocks noGrp="1"/>
          </p:cNvSpPr>
          <p:nvPr>
            <p:ph idx="1"/>
          </p:nvPr>
        </p:nvSpPr>
        <p:spPr>
          <a:xfrm>
            <a:off x="838200" y="1514764"/>
            <a:ext cx="10515600" cy="4662199"/>
          </a:xfrm>
        </p:spPr>
        <p:txBody>
          <a:bodyPr>
            <a:normAutofit fontScale="92500" lnSpcReduction="10000"/>
          </a:bodyPr>
          <a:lstStyle/>
          <a:p>
            <a:endParaRPr lang="en-US" sz="2200" dirty="0"/>
          </a:p>
          <a:p>
            <a:r>
              <a:rPr lang="en-US" sz="2200" dirty="0"/>
              <a:t>The replacement unit must have been inspected and determined to be DSS prior to making a replacement housing payment or releasing the initial payment from escrow. </a:t>
            </a:r>
          </a:p>
          <a:p>
            <a:r>
              <a:rPr lang="en-US" sz="2200" dirty="0"/>
              <a:t>This means it: </a:t>
            </a:r>
          </a:p>
          <a:p>
            <a:pPr lvl="1"/>
            <a:r>
              <a:rPr lang="en-US" sz="2200" dirty="0"/>
              <a:t>Meets local housing and occupancy codes;</a:t>
            </a:r>
          </a:p>
          <a:p>
            <a:pPr lvl="1"/>
            <a:r>
              <a:rPr lang="pt-BR" sz="2200" dirty="0"/>
              <a:t>Is structurally sound, weather tight, and in good repair;</a:t>
            </a:r>
          </a:p>
          <a:p>
            <a:pPr lvl="1"/>
            <a:r>
              <a:rPr lang="pt-BR" sz="2200" dirty="0"/>
              <a:t>Contains a heating system capable of reaching approximately 70 degrees, except in areas where conditions do not require such a system;</a:t>
            </a:r>
          </a:p>
          <a:p>
            <a:pPr lvl="1"/>
            <a:r>
              <a:rPr lang="pt-BR" sz="2200" dirty="0"/>
              <a:t>Is adequate in size with respect to the number of rooms and area of living space needed to accomdate the displaced person;</a:t>
            </a:r>
          </a:p>
          <a:p>
            <a:pPr lvl="1"/>
            <a:r>
              <a:rPr lang="pt-BR" sz="2200" dirty="0"/>
              <a:t>Contains a seperate, well lit and ventilated bathroom that provides privacy to the user and contains a sink, bathtub or shower, all in good working order and properly connected. The kitchen must contain a fully usable sink and adequate space for a stove and refrigerator;</a:t>
            </a:r>
          </a:p>
          <a:p>
            <a:pPr lvl="1"/>
            <a:r>
              <a:rPr lang="pt-BR" sz="2200" dirty="0"/>
              <a:t>Contains unobstructed egress; and</a:t>
            </a:r>
          </a:p>
          <a:p>
            <a:pPr lvl="1"/>
            <a:r>
              <a:rPr lang="pt-BR" sz="2200" dirty="0"/>
              <a:t>If disabled, be free of any barriers that would preclude reasonable ingress, egress, or use of dwelling.</a:t>
            </a:r>
          </a:p>
          <a:p>
            <a:pPr lvl="1"/>
            <a:endParaRPr lang="en-US" dirty="0"/>
          </a:p>
          <a:p>
            <a:endParaRPr lang="en-US" dirty="0"/>
          </a:p>
          <a:p>
            <a:endParaRPr lang="en-US" dirty="0"/>
          </a:p>
        </p:txBody>
      </p:sp>
    </p:spTree>
    <p:extLst>
      <p:ext uri="{BB962C8B-B14F-4D97-AF65-F5344CB8AC3E}">
        <p14:creationId xmlns:p14="http://schemas.microsoft.com/office/powerpoint/2010/main" val="252495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7475-8D0D-5F1D-6AC9-F1501B031501}"/>
              </a:ext>
            </a:extLst>
          </p:cNvPr>
          <p:cNvSpPr>
            <a:spLocks noGrp="1"/>
          </p:cNvSpPr>
          <p:nvPr>
            <p:ph type="title"/>
          </p:nvPr>
        </p:nvSpPr>
        <p:spPr>
          <a:xfrm>
            <a:off x="838200" y="365125"/>
            <a:ext cx="10515600" cy="1325880"/>
          </a:xfrm>
        </p:spPr>
        <p:txBody>
          <a:bodyPr anchor="ctr">
            <a:normAutofit/>
          </a:bodyPr>
          <a:lstStyle/>
          <a:p>
            <a:pPr algn="ctr"/>
            <a:r>
              <a:rPr lang="en-US" dirty="0"/>
              <a:t>Other Requirements</a:t>
            </a:r>
          </a:p>
        </p:txBody>
      </p:sp>
      <p:graphicFrame>
        <p:nvGraphicFramePr>
          <p:cNvPr id="5" name="Content Placeholder 2">
            <a:extLst>
              <a:ext uri="{FF2B5EF4-FFF2-40B4-BE49-F238E27FC236}">
                <a16:creationId xmlns:a16="http://schemas.microsoft.com/office/drawing/2014/main" id="{5FE0E9CB-E479-9CC7-BE27-F27E41F3F53E}"/>
              </a:ext>
            </a:extLst>
          </p:cNvPr>
          <p:cNvGraphicFramePr>
            <a:graphicFrameLocks noGrp="1"/>
          </p:cNvGraphicFramePr>
          <p:nvPr>
            <p:ph idx="1"/>
            <p:extLst>
              <p:ext uri="{D42A27DB-BD31-4B8C-83A1-F6EECF244321}">
                <p14:modId xmlns:p14="http://schemas.microsoft.com/office/powerpoint/2010/main" val="3173731504"/>
              </p:ext>
            </p:extLst>
          </p:nvPr>
        </p:nvGraphicFramePr>
        <p:xfrm>
          <a:off x="838200" y="169100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2065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7B93A51-A39C-15B9-9ED7-99A2D9ACD2B7}"/>
              </a:ext>
            </a:extLst>
          </p:cNvPr>
          <p:cNvSpPr txBox="1"/>
          <p:nvPr/>
        </p:nvSpPr>
        <p:spPr>
          <a:xfrm>
            <a:off x="838200" y="365125"/>
            <a:ext cx="10515600" cy="1325880"/>
          </a:xfrm>
          <a:prstGeom prst="rect">
            <a:avLst/>
          </a:prstGeom>
        </p:spPr>
        <p:txBody>
          <a:bodyPr vert="horz" lIns="0" tIns="0" rIns="0" bIns="0" rtlCol="0" anchor="ctr">
            <a:normAutofit/>
          </a:bodyPr>
          <a:lstStyle/>
          <a:p>
            <a:pPr algn="ctr">
              <a:lnSpc>
                <a:spcPct val="90000"/>
              </a:lnSpc>
              <a:spcBef>
                <a:spcPct val="0"/>
              </a:spcBef>
              <a:spcAft>
                <a:spcPts val="600"/>
              </a:spcAft>
            </a:pPr>
            <a:r>
              <a:rPr lang="en-US" sz="3800" b="1" kern="1200" dirty="0">
                <a:solidFill>
                  <a:srgbClr val="009B48"/>
                </a:solidFill>
                <a:latin typeface="+mn-lt"/>
                <a:ea typeface="+mj-ea"/>
                <a:cs typeface="+mj-cs"/>
              </a:rPr>
              <a:t>RESIDENTIAL DISPLACEMENT</a:t>
            </a:r>
          </a:p>
        </p:txBody>
      </p:sp>
      <p:sp>
        <p:nvSpPr>
          <p:cNvPr id="5" name="Slide Number Placeholder 4" hidden="1"/>
          <p:cNvSpPr>
            <a:spLocks noGrp="1"/>
          </p:cNvSpPr>
          <p:nvPr>
            <p:ph type="sldNum" sz="quarter" idx="4294967295"/>
          </p:nvPr>
        </p:nvSpPr>
        <p:spPr>
          <a:xfrm>
            <a:off x="11880850" y="6470650"/>
            <a:ext cx="311150" cy="365125"/>
          </a:xfrm>
          <a:prstGeom prst="rect">
            <a:avLst/>
          </a:prstGeom>
        </p:spPr>
        <p:txBody>
          <a:bodyPr/>
          <a:lstStyle/>
          <a:p>
            <a:pPr>
              <a:spcAft>
                <a:spcPts val="600"/>
              </a:spcAft>
            </a:pPr>
            <a:fld id="{E4F092CD-423D-7C49-AC49-35E66FC2B146}" type="slidenum">
              <a:rPr lang="en-US" smtClean="0"/>
              <a:pPr>
                <a:spcAft>
                  <a:spcPts val="600"/>
                </a:spcAft>
              </a:pPr>
              <a:t>26</a:t>
            </a:fld>
            <a:endParaRPr lang="en-US"/>
          </a:p>
        </p:txBody>
      </p:sp>
      <p:graphicFrame>
        <p:nvGraphicFramePr>
          <p:cNvPr id="18" name="Content Placeholder 14">
            <a:extLst>
              <a:ext uri="{FF2B5EF4-FFF2-40B4-BE49-F238E27FC236}">
                <a16:creationId xmlns:a16="http://schemas.microsoft.com/office/drawing/2014/main" id="{4CE8FD5D-A43E-B8A1-B098-11FB14D9777F}"/>
              </a:ext>
            </a:extLst>
          </p:cNvPr>
          <p:cNvGraphicFramePr>
            <a:graphicFrameLocks noGrp="1"/>
          </p:cNvGraphicFramePr>
          <p:nvPr>
            <p:ph idx="1"/>
            <p:extLst>
              <p:ext uri="{D42A27DB-BD31-4B8C-83A1-F6EECF244321}">
                <p14:modId xmlns:p14="http://schemas.microsoft.com/office/powerpoint/2010/main" val="486122504"/>
              </p:ext>
            </p:extLst>
          </p:nvPr>
        </p:nvGraphicFramePr>
        <p:xfrm>
          <a:off x="838200" y="169100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64AF0247-D378-795A-B7C2-94D823EFA058}"/>
              </a:ext>
            </a:extLst>
          </p:cNvPr>
          <p:cNvSpPr txBox="1"/>
          <p:nvPr/>
        </p:nvSpPr>
        <p:spPr>
          <a:xfrm>
            <a:off x="9588618" y="4288017"/>
            <a:ext cx="2223082" cy="1754326"/>
          </a:xfrm>
          <a:prstGeom prst="rect">
            <a:avLst/>
          </a:prstGeom>
          <a:noFill/>
        </p:spPr>
        <p:txBody>
          <a:bodyPr wrap="square" rtlCol="0">
            <a:spAutoFit/>
          </a:bodyPr>
          <a:lstStyle/>
          <a:p>
            <a:pPr algn="ctr"/>
            <a:r>
              <a:rPr lang="en-US" sz="1200" dirty="0"/>
              <a:t>Remember, payment cannot exceed $9,570 or 42 months. But let’s say there is no comparable, DSS replacement housing available, and the lowest rental option is an extra $1,500 a month. </a:t>
            </a:r>
            <a:r>
              <a:rPr lang="en-US" sz="1200" dirty="0">
                <a:solidFill>
                  <a:srgbClr val="FF0000"/>
                </a:solidFill>
              </a:rPr>
              <a:t>Will an agency approve this payment for 12 months, which totals $18,000?</a:t>
            </a:r>
          </a:p>
        </p:txBody>
      </p:sp>
    </p:spTree>
    <p:extLst>
      <p:ext uri="{BB962C8B-B14F-4D97-AF65-F5344CB8AC3E}">
        <p14:creationId xmlns:p14="http://schemas.microsoft.com/office/powerpoint/2010/main" val="2381912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D4E31-BC15-49C7-7622-5B5729C0DB75}"/>
              </a:ext>
            </a:extLst>
          </p:cNvPr>
          <p:cNvSpPr>
            <a:spLocks noGrp="1"/>
          </p:cNvSpPr>
          <p:nvPr>
            <p:ph type="title"/>
          </p:nvPr>
        </p:nvSpPr>
        <p:spPr/>
        <p:txBody>
          <a:bodyPr/>
          <a:lstStyle/>
          <a:p>
            <a:r>
              <a:rPr lang="en-US" dirty="0"/>
              <a:t>Nonresidential Relocation</a:t>
            </a:r>
            <a:br>
              <a:rPr lang="en-US" dirty="0"/>
            </a:br>
            <a:r>
              <a:rPr lang="en-US" sz="1800" dirty="0"/>
              <a:t>Businesses, farms, and nonprofit organizations</a:t>
            </a:r>
          </a:p>
        </p:txBody>
      </p:sp>
      <p:sp>
        <p:nvSpPr>
          <p:cNvPr id="3" name="Content Placeholder 2">
            <a:extLst>
              <a:ext uri="{FF2B5EF4-FFF2-40B4-BE49-F238E27FC236}">
                <a16:creationId xmlns:a16="http://schemas.microsoft.com/office/drawing/2014/main" id="{6D03036F-360B-FF02-9772-9237913AB893}"/>
              </a:ext>
            </a:extLst>
          </p:cNvPr>
          <p:cNvSpPr>
            <a:spLocks noGrp="1"/>
          </p:cNvSpPr>
          <p:nvPr>
            <p:ph idx="1"/>
          </p:nvPr>
        </p:nvSpPr>
        <p:spPr/>
        <p:txBody>
          <a:bodyPr>
            <a:normAutofit/>
          </a:bodyPr>
          <a:lstStyle/>
          <a:p>
            <a:r>
              <a:rPr lang="en-US" sz="2400" dirty="0"/>
              <a:t>In addition to relocation advisory services, nonresidential displaced persons may be eligible for other relocation assistance including relocation payments for moving expenses and reestablishment.</a:t>
            </a:r>
          </a:p>
          <a:p>
            <a:pPr lvl="1"/>
            <a:r>
              <a:rPr lang="en-US" dirty="0"/>
              <a:t>Payment for the actual, reasonable moving costs and related expenses, and</a:t>
            </a:r>
          </a:p>
          <a:p>
            <a:pPr lvl="1"/>
            <a:r>
              <a:rPr lang="en-US" dirty="0"/>
              <a:t>Payment for actual, reasonable reestablishment expenses or a fixed payment "in lieu of" moving and reestablishment costs.</a:t>
            </a:r>
          </a:p>
        </p:txBody>
      </p:sp>
    </p:spTree>
    <p:extLst>
      <p:ext uri="{BB962C8B-B14F-4D97-AF65-F5344CB8AC3E}">
        <p14:creationId xmlns:p14="http://schemas.microsoft.com/office/powerpoint/2010/main" val="1889750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7B93A51-A39C-15B9-9ED7-99A2D9ACD2B7}"/>
              </a:ext>
            </a:extLst>
          </p:cNvPr>
          <p:cNvSpPr txBox="1"/>
          <p:nvPr/>
        </p:nvSpPr>
        <p:spPr>
          <a:xfrm>
            <a:off x="838200" y="365125"/>
            <a:ext cx="10515600" cy="1325880"/>
          </a:xfrm>
          <a:prstGeom prst="rect">
            <a:avLst/>
          </a:prstGeom>
        </p:spPr>
        <p:txBody>
          <a:bodyPr vert="horz" lIns="0" tIns="0" rIns="0" bIns="0" rtlCol="0" anchor="ctr">
            <a:normAutofit/>
          </a:bodyPr>
          <a:lstStyle/>
          <a:p>
            <a:pPr algn="ctr">
              <a:lnSpc>
                <a:spcPct val="90000"/>
              </a:lnSpc>
              <a:spcBef>
                <a:spcPct val="0"/>
              </a:spcBef>
              <a:spcAft>
                <a:spcPts val="600"/>
              </a:spcAft>
            </a:pPr>
            <a:r>
              <a:rPr lang="en-US" sz="3800" b="1" kern="1200" dirty="0">
                <a:solidFill>
                  <a:srgbClr val="009B48"/>
                </a:solidFill>
                <a:latin typeface="+mn-lt"/>
                <a:ea typeface="+mj-ea"/>
                <a:cs typeface="+mj-cs"/>
              </a:rPr>
              <a:t>NONRESIDENTIAL DISPLACEMENT </a:t>
            </a:r>
          </a:p>
        </p:txBody>
      </p:sp>
      <p:sp>
        <p:nvSpPr>
          <p:cNvPr id="5" name="Slide Number Placeholder 4" hidden="1"/>
          <p:cNvSpPr>
            <a:spLocks noGrp="1"/>
          </p:cNvSpPr>
          <p:nvPr>
            <p:ph type="sldNum" sz="quarter" idx="4294967295"/>
          </p:nvPr>
        </p:nvSpPr>
        <p:spPr>
          <a:xfrm>
            <a:off x="11880850" y="6470650"/>
            <a:ext cx="311150" cy="365125"/>
          </a:xfrm>
          <a:prstGeom prst="rect">
            <a:avLst/>
          </a:prstGeom>
        </p:spPr>
        <p:txBody>
          <a:bodyPr/>
          <a:lstStyle/>
          <a:p>
            <a:pPr>
              <a:spcAft>
                <a:spcPts val="600"/>
              </a:spcAft>
            </a:pPr>
            <a:fld id="{E4F092CD-423D-7C49-AC49-35E66FC2B146}" type="slidenum">
              <a:rPr lang="en-US" smtClean="0"/>
              <a:pPr>
                <a:spcAft>
                  <a:spcPts val="600"/>
                </a:spcAft>
              </a:pPr>
              <a:t>28</a:t>
            </a:fld>
            <a:endParaRPr lang="en-US"/>
          </a:p>
        </p:txBody>
      </p:sp>
      <p:graphicFrame>
        <p:nvGraphicFramePr>
          <p:cNvPr id="18" name="Content Placeholder 14">
            <a:extLst>
              <a:ext uri="{FF2B5EF4-FFF2-40B4-BE49-F238E27FC236}">
                <a16:creationId xmlns:a16="http://schemas.microsoft.com/office/drawing/2014/main" id="{4CE8FD5D-A43E-B8A1-B098-11FB14D9777F}"/>
              </a:ext>
            </a:extLst>
          </p:cNvPr>
          <p:cNvGraphicFramePr>
            <a:graphicFrameLocks noGrp="1"/>
          </p:cNvGraphicFramePr>
          <p:nvPr>
            <p:ph idx="1"/>
            <p:extLst>
              <p:ext uri="{D42A27DB-BD31-4B8C-83A1-F6EECF244321}">
                <p14:modId xmlns:p14="http://schemas.microsoft.com/office/powerpoint/2010/main" val="3173611151"/>
              </p:ext>
            </p:extLst>
          </p:nvPr>
        </p:nvGraphicFramePr>
        <p:xfrm>
          <a:off x="838200" y="169100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213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62B2C-C1AE-7412-CE00-1E6AA63F2843}"/>
              </a:ext>
            </a:extLst>
          </p:cNvPr>
          <p:cNvSpPr>
            <a:spLocks noGrp="1"/>
          </p:cNvSpPr>
          <p:nvPr>
            <p:ph type="title"/>
          </p:nvPr>
        </p:nvSpPr>
        <p:spPr/>
        <p:txBody>
          <a:bodyPr/>
          <a:lstStyle/>
          <a:p>
            <a:r>
              <a:rPr lang="en-US" dirty="0"/>
              <a:t>Recordkeeping</a:t>
            </a:r>
          </a:p>
        </p:txBody>
      </p:sp>
      <p:sp>
        <p:nvSpPr>
          <p:cNvPr id="3" name="Content Placeholder 2">
            <a:extLst>
              <a:ext uri="{FF2B5EF4-FFF2-40B4-BE49-F238E27FC236}">
                <a16:creationId xmlns:a16="http://schemas.microsoft.com/office/drawing/2014/main" id="{419AF6A2-23FD-678D-4787-292F4AFB3217}"/>
              </a:ext>
            </a:extLst>
          </p:cNvPr>
          <p:cNvSpPr>
            <a:spLocks noGrp="1"/>
          </p:cNvSpPr>
          <p:nvPr>
            <p:ph idx="1"/>
          </p:nvPr>
        </p:nvSpPr>
        <p:spPr/>
        <p:txBody>
          <a:bodyPr>
            <a:normAutofit/>
          </a:bodyPr>
          <a:lstStyle/>
          <a:p>
            <a:r>
              <a:rPr lang="en-US" sz="2000" dirty="0"/>
              <a:t>All related documentation for compliance with the URA must be kept in the project file or submitted to HUD to clear any monitoring findings as necessary. </a:t>
            </a:r>
          </a:p>
          <a:p>
            <a:pPr lvl="1"/>
            <a:r>
              <a:rPr lang="en-US" sz="2000" dirty="0"/>
              <a:t>Each displaced person must have a relocation file that must be maintained for at least 5 years after final project closeout, or after the person has received his/her final relocation payment, whichever is later.</a:t>
            </a:r>
          </a:p>
          <a:p>
            <a:r>
              <a:rPr lang="en-US" sz="2000" dirty="0"/>
              <a:t>When violations are found, agencies must take corrective actions in a timely manner to mitigate or remedy impacts to the displaced person.</a:t>
            </a:r>
          </a:p>
          <a:p>
            <a:r>
              <a:rPr lang="en-US" sz="2000" dirty="0"/>
              <a:t>Any corrective actions must be documented as well in the project file for all relocation cases. </a:t>
            </a:r>
          </a:p>
          <a:p>
            <a:r>
              <a:rPr lang="en-US" sz="2000" dirty="0"/>
              <a:t>It is recommended that such documentation be consistent with the recordkeeping requirements of Chapter 6 of HUD Handbook 1378. </a:t>
            </a:r>
          </a:p>
        </p:txBody>
      </p:sp>
    </p:spTree>
    <p:extLst>
      <p:ext uri="{BB962C8B-B14F-4D97-AF65-F5344CB8AC3E}">
        <p14:creationId xmlns:p14="http://schemas.microsoft.com/office/powerpoint/2010/main" val="348292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2556CC-CAAD-DA16-4AE0-E7E7EBCA3624}"/>
              </a:ext>
            </a:extLst>
          </p:cNvPr>
          <p:cNvSpPr>
            <a:spLocks noGrp="1"/>
          </p:cNvSpPr>
          <p:nvPr>
            <p:ph type="title"/>
          </p:nvPr>
        </p:nvSpPr>
        <p:spPr>
          <a:xfrm>
            <a:off x="838200" y="365125"/>
            <a:ext cx="10515600" cy="1325880"/>
          </a:xfrm>
        </p:spPr>
        <p:txBody>
          <a:bodyPr anchor="ctr">
            <a:normAutofit/>
          </a:bodyPr>
          <a:lstStyle/>
          <a:p>
            <a:r>
              <a:rPr lang="en-US" dirty="0"/>
              <a:t>First, some definitions! </a:t>
            </a:r>
            <a:r>
              <a:rPr lang="en-US" sz="1800" dirty="0"/>
              <a:t>49 C.F.R. 24.2</a:t>
            </a:r>
          </a:p>
        </p:txBody>
      </p:sp>
      <p:graphicFrame>
        <p:nvGraphicFramePr>
          <p:cNvPr id="10" name="Content Placeholder 6">
            <a:extLst>
              <a:ext uri="{FF2B5EF4-FFF2-40B4-BE49-F238E27FC236}">
                <a16:creationId xmlns:a16="http://schemas.microsoft.com/office/drawing/2014/main" id="{4554B792-3016-8CBF-844C-A9ED20657E36}"/>
              </a:ext>
            </a:extLst>
          </p:cNvPr>
          <p:cNvGraphicFramePr>
            <a:graphicFrameLocks noGrp="1"/>
          </p:cNvGraphicFramePr>
          <p:nvPr>
            <p:ph idx="1"/>
            <p:extLst>
              <p:ext uri="{D42A27DB-BD31-4B8C-83A1-F6EECF244321}">
                <p14:modId xmlns:p14="http://schemas.microsoft.com/office/powerpoint/2010/main" val="2574089573"/>
              </p:ext>
            </p:extLst>
          </p:nvPr>
        </p:nvGraphicFramePr>
        <p:xfrm>
          <a:off x="838200" y="1565170"/>
          <a:ext cx="10515600" cy="4485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886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C7AA5-7541-7378-B3E0-45C2166D5350}"/>
              </a:ext>
            </a:extLst>
          </p:cNvPr>
          <p:cNvSpPr>
            <a:spLocks noGrp="1"/>
          </p:cNvSpPr>
          <p:nvPr>
            <p:ph type="title"/>
          </p:nvPr>
        </p:nvSpPr>
        <p:spPr/>
        <p:txBody>
          <a:bodyPr/>
          <a:lstStyle/>
          <a:p>
            <a:r>
              <a:rPr lang="en-US" dirty="0"/>
              <a:t>RESIDENTIAL ANTIDISPLACEMENT AND RELOCATION ASSISTANCE PLAN (RARAP)</a:t>
            </a:r>
          </a:p>
        </p:txBody>
      </p:sp>
      <p:sp>
        <p:nvSpPr>
          <p:cNvPr id="3" name="Content Placeholder 2">
            <a:extLst>
              <a:ext uri="{FF2B5EF4-FFF2-40B4-BE49-F238E27FC236}">
                <a16:creationId xmlns:a16="http://schemas.microsoft.com/office/drawing/2014/main" id="{E94246F7-D4A9-E8DC-0344-58772E962D54}"/>
              </a:ext>
            </a:extLst>
          </p:cNvPr>
          <p:cNvSpPr>
            <a:spLocks noGrp="1"/>
          </p:cNvSpPr>
          <p:nvPr>
            <p:ph idx="1"/>
          </p:nvPr>
        </p:nvSpPr>
        <p:spPr/>
        <p:txBody>
          <a:bodyPr/>
          <a:lstStyle/>
          <a:p>
            <a:r>
              <a:rPr lang="en-US" dirty="0"/>
              <a:t>The Housing and Community Development Act of 1974 (the “Act”) (42 U.S.C. 5301 et seq.), as amended; and the U.S. Department of Housing and Urban Development (“HUD”) regulations at 24 CFR § 42.325 require certain agencies and developers to adopt a plan.</a:t>
            </a:r>
          </a:p>
          <a:p>
            <a:pPr lvl="1"/>
            <a:r>
              <a:rPr lang="en-US" dirty="0"/>
              <a:t>i.e, a RARAP is required under for CDBG, UDAG, and/or HOME-assisted projects, but not for HTF projects. </a:t>
            </a:r>
          </a:p>
          <a:p>
            <a:pPr marL="457200" lvl="1" indent="0">
              <a:buNone/>
            </a:pPr>
            <a:r>
              <a:rPr lang="en-US" b="1" dirty="0">
                <a:solidFill>
                  <a:srgbClr val="FF0000"/>
                </a:solidFill>
              </a:rPr>
              <a:t>NOTE</a:t>
            </a:r>
            <a:r>
              <a:rPr lang="en-US" dirty="0">
                <a:solidFill>
                  <a:srgbClr val="FF0000"/>
                </a:solidFill>
              </a:rPr>
              <a:t>:</a:t>
            </a:r>
            <a:r>
              <a:rPr lang="en-US" dirty="0"/>
              <a:t> Although a RARAP is not explicitly required under HTF Regulations, the HTF Regulations do require compliance with the Uniform Relocation Assistance and Real Property Acquisition Policies Act of 1970, as amended (“URA”) and 49 CFR Part 24. 24 CFR § 93.352(c).</a:t>
            </a:r>
          </a:p>
          <a:p>
            <a:pPr lvl="1"/>
            <a:endParaRPr lang="en-US" dirty="0"/>
          </a:p>
          <a:p>
            <a:pPr lvl="2"/>
            <a:endParaRPr lang="en-US" dirty="0"/>
          </a:p>
        </p:txBody>
      </p:sp>
    </p:spTree>
    <p:extLst>
      <p:ext uri="{BB962C8B-B14F-4D97-AF65-F5344CB8AC3E}">
        <p14:creationId xmlns:p14="http://schemas.microsoft.com/office/powerpoint/2010/main" val="330608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8DFDE-B2B9-E7B8-37C6-20A1C800D3FA}"/>
              </a:ext>
            </a:extLst>
          </p:cNvPr>
          <p:cNvSpPr>
            <a:spLocks noGrp="1"/>
          </p:cNvSpPr>
          <p:nvPr>
            <p:ph type="title"/>
          </p:nvPr>
        </p:nvSpPr>
        <p:spPr>
          <a:xfrm>
            <a:off x="838200" y="365125"/>
            <a:ext cx="10515600" cy="5985341"/>
          </a:xfrm>
        </p:spPr>
        <p:txBody>
          <a:bodyPr>
            <a:normAutofit/>
          </a:bodyPr>
          <a:lstStyle/>
          <a:p>
            <a:pPr algn="ctr"/>
            <a:br>
              <a:rPr lang="en-US" dirty="0"/>
            </a:br>
            <a:r>
              <a:rPr lang="en-US" b="0" dirty="0"/>
              <a:t>HUD published a guide for its reviewers (Relocation Specialists) to use when monitoring a program participant’s policies and procedures relating to the URA, so keep these questions in mind as you are creating your RARAP.</a:t>
            </a:r>
          </a:p>
        </p:txBody>
      </p:sp>
    </p:spTree>
    <p:extLst>
      <p:ext uri="{BB962C8B-B14F-4D97-AF65-F5344CB8AC3E}">
        <p14:creationId xmlns:p14="http://schemas.microsoft.com/office/powerpoint/2010/main" val="3649257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203C2EA5-6E0E-FC89-386B-B08A9101C015}"/>
              </a:ext>
            </a:extLst>
          </p:cNvPr>
          <p:cNvGraphicFramePr>
            <a:graphicFrameLocks noGrp="1"/>
          </p:cNvGraphicFramePr>
          <p:nvPr>
            <p:ph idx="1"/>
            <p:extLst>
              <p:ext uri="{D42A27DB-BD31-4B8C-83A1-F6EECF244321}">
                <p14:modId xmlns:p14="http://schemas.microsoft.com/office/powerpoint/2010/main" val="627338513"/>
              </p:ext>
            </p:extLst>
          </p:nvPr>
        </p:nvGraphicFramePr>
        <p:xfrm>
          <a:off x="3009900" y="992187"/>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6459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BCE6B668-7090-CA9B-9CC8-E3D4E02622BC}"/>
              </a:ext>
            </a:extLst>
          </p:cNvPr>
          <p:cNvGraphicFramePr>
            <a:graphicFrameLocks noGrp="1"/>
          </p:cNvGraphicFramePr>
          <p:nvPr>
            <p:ph idx="1"/>
            <p:extLst>
              <p:ext uri="{D42A27DB-BD31-4B8C-83A1-F6EECF244321}">
                <p14:modId xmlns:p14="http://schemas.microsoft.com/office/powerpoint/2010/main" val="3430811703"/>
              </p:ext>
            </p:extLst>
          </p:nvPr>
        </p:nvGraphicFramePr>
        <p:xfrm>
          <a:off x="3009900" y="992187"/>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7687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Box 2">
            <a:extLst>
              <a:ext uri="{FF2B5EF4-FFF2-40B4-BE49-F238E27FC236}">
                <a16:creationId xmlns:a16="http://schemas.microsoft.com/office/drawing/2014/main" id="{05303CDF-8723-1F68-8ABB-6B9719B00FBA}"/>
              </a:ext>
            </a:extLst>
          </p:cNvPr>
          <p:cNvGraphicFramePr/>
          <p:nvPr>
            <p:extLst>
              <p:ext uri="{D42A27DB-BD31-4B8C-83A1-F6EECF244321}">
                <p14:modId xmlns:p14="http://schemas.microsoft.com/office/powerpoint/2010/main" val="3899907928"/>
              </p:ext>
            </p:extLst>
          </p:nvPr>
        </p:nvGraphicFramePr>
        <p:xfrm>
          <a:off x="1880182" y="1497944"/>
          <a:ext cx="8431635" cy="3862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2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60D358-6551-17F2-CF79-E4B82B9D0338}"/>
              </a:ext>
            </a:extLst>
          </p:cNvPr>
          <p:cNvSpPr>
            <a:spLocks noGrp="1"/>
          </p:cNvSpPr>
          <p:nvPr>
            <p:ph type="title"/>
          </p:nvPr>
        </p:nvSpPr>
        <p:spPr>
          <a:xfrm>
            <a:off x="838200" y="2766060"/>
            <a:ext cx="10515600" cy="1325880"/>
          </a:xfrm>
        </p:spPr>
        <p:txBody>
          <a:bodyPr anchor="ctr">
            <a:normAutofit/>
          </a:bodyPr>
          <a:lstStyle/>
          <a:p>
            <a:pPr algn="ctr"/>
            <a:r>
              <a:rPr lang="en-US" dirty="0"/>
              <a:t>Let’s Walk Through HUD’s Guideform Plan</a:t>
            </a:r>
          </a:p>
        </p:txBody>
      </p:sp>
    </p:spTree>
    <p:extLst>
      <p:ext uri="{BB962C8B-B14F-4D97-AF65-F5344CB8AC3E}">
        <p14:creationId xmlns:p14="http://schemas.microsoft.com/office/powerpoint/2010/main" val="781954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47E24C7-3AC1-C1D2-7167-ABDB1C306962}"/>
              </a:ext>
            </a:extLst>
          </p:cNvPr>
          <p:cNvSpPr>
            <a:spLocks noGrp="1"/>
          </p:cNvSpPr>
          <p:nvPr>
            <p:ph sz="half" idx="1"/>
          </p:nvPr>
        </p:nvSpPr>
        <p:spPr>
          <a:xfrm>
            <a:off x="6651769" y="1421109"/>
            <a:ext cx="5181600" cy="4351338"/>
          </a:xfrm>
        </p:spPr>
        <p:txBody>
          <a:bodyPr>
            <a:normAutofit/>
          </a:bodyPr>
          <a:lstStyle/>
          <a:p>
            <a:pPr marL="0" indent="0">
              <a:buNone/>
            </a:pPr>
            <a:r>
              <a:rPr lang="en-US" sz="1600" b="1" dirty="0">
                <a:solidFill>
                  <a:srgbClr val="FF0000"/>
                </a:solidFill>
              </a:rPr>
              <a:t>NOTE: </a:t>
            </a:r>
            <a:r>
              <a:rPr lang="en-US" sz="1600" dirty="0"/>
              <a:t>These steps are just examples. HUD offers additional options, and each jurisdiction must determine which actions it will take based on local needs and priorities. </a:t>
            </a:r>
          </a:p>
          <a:p>
            <a:pPr marL="285750" indent="-285750">
              <a:buFont typeface="Arial" panose="020B0604020202020204" pitchFamily="34" charset="0"/>
              <a:buChar char="•"/>
            </a:pPr>
            <a:r>
              <a:rPr lang="en-US" sz="1600" dirty="0"/>
              <a:t>Other examples:</a:t>
            </a:r>
          </a:p>
          <a:p>
            <a:pPr marL="742950" lvl="1" indent="-285750"/>
            <a:r>
              <a:rPr lang="en-US" sz="1600" dirty="0"/>
              <a:t>Evaluate housing codes and rehabilitation standards to prevent undue financial burden.</a:t>
            </a:r>
          </a:p>
          <a:p>
            <a:pPr marL="742950" lvl="1" indent="-285750"/>
            <a:r>
              <a:rPr lang="en-US" sz="1600" dirty="0"/>
              <a:t>Arrange for facilities to house persons who must be relocated temporarily during rehabilitation. </a:t>
            </a:r>
          </a:p>
          <a:p>
            <a:pPr marL="742950" lvl="1" indent="-285750">
              <a:buFont typeface="Arial" panose="020B0604020202020204" pitchFamily="34" charset="0"/>
              <a:buChar char="•"/>
            </a:pPr>
            <a:r>
              <a:rPr lang="en-US" sz="1600" dirty="0"/>
              <a:t>Adopt tax assessment policies, such as deferred tax payment plans, to reduce impact of increasing property tax assessment on lower income owner-occupants or tenants in revitalizing areas.</a:t>
            </a:r>
          </a:p>
          <a:p>
            <a:pPr marL="742950" lvl="1" indent="-285750">
              <a:buFont typeface="Arial" panose="020B0604020202020204" pitchFamily="34" charset="0"/>
              <a:buChar char="•"/>
            </a:pPr>
            <a:r>
              <a:rPr lang="en-US" sz="1600" dirty="0"/>
              <a:t>Target only those properties deemed essential to the need or success of the project.</a:t>
            </a:r>
          </a:p>
        </p:txBody>
      </p:sp>
      <p:pic>
        <p:nvPicPr>
          <p:cNvPr id="4" name="Picture 3">
            <a:extLst>
              <a:ext uri="{FF2B5EF4-FFF2-40B4-BE49-F238E27FC236}">
                <a16:creationId xmlns:a16="http://schemas.microsoft.com/office/drawing/2014/main" id="{DA5FDE01-6323-EA8E-3A3B-77CEABD7F5F1}"/>
              </a:ext>
            </a:extLst>
          </p:cNvPr>
          <p:cNvPicPr>
            <a:picLocks noChangeAspect="1"/>
          </p:cNvPicPr>
          <p:nvPr/>
        </p:nvPicPr>
        <p:blipFill>
          <a:blip r:embed="rId2"/>
          <a:stretch>
            <a:fillRect/>
          </a:stretch>
        </p:blipFill>
        <p:spPr>
          <a:xfrm>
            <a:off x="476076" y="2076491"/>
            <a:ext cx="6050558" cy="2705017"/>
          </a:xfrm>
          <a:prstGeom prst="rect">
            <a:avLst/>
          </a:prstGeom>
          <a:noFill/>
        </p:spPr>
      </p:pic>
    </p:spTree>
    <p:extLst>
      <p:ext uri="{BB962C8B-B14F-4D97-AF65-F5344CB8AC3E}">
        <p14:creationId xmlns:p14="http://schemas.microsoft.com/office/powerpoint/2010/main" val="378376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document&#10;&#10;Description automatically generated">
            <a:extLst>
              <a:ext uri="{FF2B5EF4-FFF2-40B4-BE49-F238E27FC236}">
                <a16:creationId xmlns:a16="http://schemas.microsoft.com/office/drawing/2014/main" id="{39433C5A-8825-C05B-FF2B-0F0CA7B4CC31}"/>
              </a:ext>
            </a:extLst>
          </p:cNvPr>
          <p:cNvPicPr>
            <a:picLocks noChangeAspect="1"/>
          </p:cNvPicPr>
          <p:nvPr/>
        </p:nvPicPr>
        <p:blipFill>
          <a:blip r:embed="rId2"/>
          <a:stretch>
            <a:fillRect/>
          </a:stretch>
        </p:blipFill>
        <p:spPr>
          <a:xfrm>
            <a:off x="1951489" y="2061312"/>
            <a:ext cx="8289022" cy="2735376"/>
          </a:xfrm>
          <a:prstGeom prst="rect">
            <a:avLst/>
          </a:prstGeom>
          <a:noFill/>
        </p:spPr>
      </p:pic>
    </p:spTree>
    <p:extLst>
      <p:ext uri="{BB962C8B-B14F-4D97-AF65-F5344CB8AC3E}">
        <p14:creationId xmlns:p14="http://schemas.microsoft.com/office/powerpoint/2010/main" val="3862823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23">
            <a:extLst>
              <a:ext uri="{FF2B5EF4-FFF2-40B4-BE49-F238E27FC236}">
                <a16:creationId xmlns:a16="http://schemas.microsoft.com/office/drawing/2014/main" id="{7432F519-E4EA-E827-7873-B221360F8CF1}"/>
              </a:ext>
            </a:extLst>
          </p:cNvPr>
          <p:cNvPicPr>
            <a:picLocks noGrp="1" noChangeAspect="1"/>
          </p:cNvPicPr>
          <p:nvPr>
            <p:ph sz="half" idx="4294967295"/>
          </p:nvPr>
        </p:nvPicPr>
        <p:blipFill>
          <a:blip r:embed="rId2"/>
          <a:stretch>
            <a:fillRect/>
          </a:stretch>
        </p:blipFill>
        <p:spPr>
          <a:xfrm>
            <a:off x="6417258" y="2164051"/>
            <a:ext cx="5442914" cy="2529898"/>
          </a:xfrm>
        </p:spPr>
      </p:pic>
      <p:pic>
        <p:nvPicPr>
          <p:cNvPr id="31" name="Picture 30">
            <a:extLst>
              <a:ext uri="{FF2B5EF4-FFF2-40B4-BE49-F238E27FC236}">
                <a16:creationId xmlns:a16="http://schemas.microsoft.com/office/drawing/2014/main" id="{F74DFB4B-CEB0-C3E7-B0A7-3B89654A3B9F}"/>
              </a:ext>
            </a:extLst>
          </p:cNvPr>
          <p:cNvPicPr>
            <a:picLocks noChangeAspect="1"/>
          </p:cNvPicPr>
          <p:nvPr/>
        </p:nvPicPr>
        <p:blipFill>
          <a:blip r:embed="rId3"/>
          <a:stretch>
            <a:fillRect/>
          </a:stretch>
        </p:blipFill>
        <p:spPr>
          <a:xfrm>
            <a:off x="841191" y="1749059"/>
            <a:ext cx="5477163" cy="3359882"/>
          </a:xfrm>
          <a:prstGeom prst="rect">
            <a:avLst/>
          </a:prstGeom>
        </p:spPr>
      </p:pic>
    </p:spTree>
    <p:extLst>
      <p:ext uri="{BB962C8B-B14F-4D97-AF65-F5344CB8AC3E}">
        <p14:creationId xmlns:p14="http://schemas.microsoft.com/office/powerpoint/2010/main" val="2144965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D122110-B590-552E-8006-BC39C30FB7EA}"/>
              </a:ext>
            </a:extLst>
          </p:cNvPr>
          <p:cNvPicPr>
            <a:picLocks noChangeAspect="1"/>
          </p:cNvPicPr>
          <p:nvPr/>
        </p:nvPicPr>
        <p:blipFill>
          <a:blip r:embed="rId2"/>
          <a:stretch>
            <a:fillRect/>
          </a:stretch>
        </p:blipFill>
        <p:spPr>
          <a:xfrm>
            <a:off x="2064810" y="1481565"/>
            <a:ext cx="8062380" cy="3894870"/>
          </a:xfrm>
          <a:prstGeom prst="rect">
            <a:avLst/>
          </a:prstGeom>
        </p:spPr>
      </p:pic>
      <p:sp>
        <p:nvSpPr>
          <p:cNvPr id="14" name="TextBox 13">
            <a:extLst>
              <a:ext uri="{FF2B5EF4-FFF2-40B4-BE49-F238E27FC236}">
                <a16:creationId xmlns:a16="http://schemas.microsoft.com/office/drawing/2014/main" id="{F7E443B7-FEBE-88AB-BD5E-33A22C34A7D2}"/>
              </a:ext>
            </a:extLst>
          </p:cNvPr>
          <p:cNvSpPr txBox="1"/>
          <p:nvPr/>
        </p:nvSpPr>
        <p:spPr>
          <a:xfrm>
            <a:off x="10001355" y="2086251"/>
            <a:ext cx="2064810" cy="830997"/>
          </a:xfrm>
          <a:prstGeom prst="rect">
            <a:avLst/>
          </a:prstGeom>
          <a:noFill/>
        </p:spPr>
        <p:txBody>
          <a:bodyPr wrap="square" rtlCol="0">
            <a:spAutoFit/>
          </a:bodyPr>
          <a:lstStyle/>
          <a:p>
            <a:r>
              <a:rPr lang="en-US" sz="1200" dirty="0">
                <a:solidFill>
                  <a:srgbClr val="FF0000"/>
                </a:solidFill>
              </a:rPr>
              <a:t>*This section assumes “ABC” is funded by the state. If not funded by the state, then               submission goes to HUD.</a:t>
            </a:r>
          </a:p>
        </p:txBody>
      </p:sp>
    </p:spTree>
    <p:extLst>
      <p:ext uri="{BB962C8B-B14F-4D97-AF65-F5344CB8AC3E}">
        <p14:creationId xmlns:p14="http://schemas.microsoft.com/office/powerpoint/2010/main" val="1654536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C98C47-C3D3-7294-7AA4-95EC0D7F8CCE}"/>
              </a:ext>
            </a:extLst>
          </p:cNvPr>
          <p:cNvSpPr>
            <a:spLocks noGrp="1"/>
          </p:cNvSpPr>
          <p:nvPr>
            <p:ph type="title"/>
          </p:nvPr>
        </p:nvSpPr>
        <p:spPr>
          <a:xfrm>
            <a:off x="838200" y="365125"/>
            <a:ext cx="10515600" cy="1325880"/>
          </a:xfrm>
        </p:spPr>
        <p:txBody>
          <a:bodyPr anchor="b">
            <a:normAutofit/>
          </a:bodyPr>
          <a:lstStyle/>
          <a:p>
            <a:pPr algn="ctr"/>
            <a:r>
              <a:rPr lang="en-US" dirty="0">
                <a:solidFill>
                  <a:schemeClr val="tx1"/>
                </a:solidFill>
              </a:rPr>
              <a:t>RIGHTS OF PERSON PERMANENTLY DISPLACED </a:t>
            </a:r>
            <a:r>
              <a:rPr lang="en-US" sz="1800" dirty="0">
                <a:solidFill>
                  <a:schemeClr val="tx1"/>
                </a:solidFill>
              </a:rPr>
              <a:t>(residential)</a:t>
            </a:r>
            <a:br>
              <a:rPr lang="en-US" dirty="0">
                <a:solidFill>
                  <a:schemeClr val="tx1"/>
                </a:solidFill>
              </a:rPr>
            </a:br>
            <a:endParaRPr lang="en-US" dirty="0">
              <a:solidFill>
                <a:schemeClr val="tx1"/>
              </a:solidFill>
            </a:endParaRPr>
          </a:p>
        </p:txBody>
      </p:sp>
      <p:graphicFrame>
        <p:nvGraphicFramePr>
          <p:cNvPr id="9" name="Content Placeholder 6">
            <a:extLst>
              <a:ext uri="{FF2B5EF4-FFF2-40B4-BE49-F238E27FC236}">
                <a16:creationId xmlns:a16="http://schemas.microsoft.com/office/drawing/2014/main" id="{0B4BA46D-7464-6BC6-C45A-20F2A27AEE61}"/>
              </a:ext>
            </a:extLst>
          </p:cNvPr>
          <p:cNvGraphicFramePr>
            <a:graphicFrameLocks noGrp="1"/>
          </p:cNvGraphicFramePr>
          <p:nvPr>
            <p:ph idx="1"/>
            <p:extLst>
              <p:ext uri="{D42A27DB-BD31-4B8C-83A1-F6EECF244321}">
                <p14:modId xmlns:p14="http://schemas.microsoft.com/office/powerpoint/2010/main" val="720536279"/>
              </p:ext>
            </p:extLst>
          </p:nvPr>
        </p:nvGraphicFramePr>
        <p:xfrm>
          <a:off x="838200" y="1433146"/>
          <a:ext cx="10515600" cy="4743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01126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6F53BC-525D-AAA6-9CB5-75391DAB0F62}"/>
              </a:ext>
            </a:extLst>
          </p:cNvPr>
          <p:cNvSpPr>
            <a:spLocks noGrp="1"/>
          </p:cNvSpPr>
          <p:nvPr>
            <p:ph type="title"/>
          </p:nvPr>
        </p:nvSpPr>
        <p:spPr/>
        <p:txBody>
          <a:bodyPr/>
          <a:lstStyle/>
          <a:p>
            <a:pPr algn="ctr"/>
            <a:r>
              <a:rPr lang="en-US" dirty="0"/>
              <a:t>Common Compliance Issues </a:t>
            </a:r>
          </a:p>
        </p:txBody>
      </p:sp>
      <p:sp>
        <p:nvSpPr>
          <p:cNvPr id="5" name="Content Placeholder 4">
            <a:extLst>
              <a:ext uri="{FF2B5EF4-FFF2-40B4-BE49-F238E27FC236}">
                <a16:creationId xmlns:a16="http://schemas.microsoft.com/office/drawing/2014/main" id="{1ED75B6B-0CC6-DBFA-1288-40730C8A1B97}"/>
              </a:ext>
            </a:extLst>
          </p:cNvPr>
          <p:cNvSpPr>
            <a:spLocks noGrp="1"/>
          </p:cNvSpPr>
          <p:nvPr>
            <p:ph idx="1"/>
          </p:nvPr>
        </p:nvSpPr>
        <p:spPr/>
        <p:txBody>
          <a:bodyPr anchor="ctr">
            <a:normAutofit/>
          </a:bodyPr>
          <a:lstStyle/>
          <a:p>
            <a:r>
              <a:rPr lang="en-US" dirty="0"/>
              <a:t>Not receiving adequate notice.</a:t>
            </a:r>
          </a:p>
          <a:p>
            <a:r>
              <a:rPr lang="en-US" dirty="0"/>
              <a:t>Untimely relocation assistance.</a:t>
            </a:r>
          </a:p>
          <a:p>
            <a:r>
              <a:rPr lang="en-US" dirty="0"/>
              <a:t>Inaccurate moving payments or replacement housing payments.</a:t>
            </a:r>
          </a:p>
          <a:p>
            <a:r>
              <a:rPr lang="en-US" dirty="0"/>
              <a:t>Not complying with the URA appraisal process for: </a:t>
            </a:r>
          </a:p>
          <a:p>
            <a:pPr lvl="1"/>
            <a:r>
              <a:rPr lang="en-US" dirty="0"/>
              <a:t>Determining when an appraisal is not required.	</a:t>
            </a:r>
          </a:p>
          <a:p>
            <a:pPr lvl="1"/>
            <a:r>
              <a:rPr lang="en-US" dirty="0"/>
              <a:t>Establishing written appraiser qualification standards.</a:t>
            </a:r>
          </a:p>
          <a:p>
            <a:pPr lvl="1"/>
            <a:r>
              <a:rPr lang="en-US" dirty="0"/>
              <a:t>Completing appraisals that contain all the required elements. </a:t>
            </a:r>
          </a:p>
          <a:p>
            <a:pPr marL="0" indent="0">
              <a:buNone/>
            </a:pPr>
            <a:endParaRPr lang="en-US" dirty="0"/>
          </a:p>
        </p:txBody>
      </p:sp>
    </p:spTree>
    <p:extLst>
      <p:ext uri="{BB962C8B-B14F-4D97-AF65-F5344CB8AC3E}">
        <p14:creationId xmlns:p14="http://schemas.microsoft.com/office/powerpoint/2010/main" val="2242519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3F42B-4428-2528-8117-F147FCB04520}"/>
              </a:ext>
            </a:extLst>
          </p:cNvPr>
          <p:cNvSpPr>
            <a:spLocks noGrp="1"/>
          </p:cNvSpPr>
          <p:nvPr>
            <p:ph type="title"/>
          </p:nvPr>
        </p:nvSpPr>
        <p:spPr/>
        <p:txBody>
          <a:bodyPr/>
          <a:lstStyle/>
          <a:p>
            <a:pPr algn="ctr"/>
            <a:r>
              <a:rPr lang="en-US" dirty="0"/>
              <a:t>Possible Consequences of Non-Compliance</a:t>
            </a:r>
          </a:p>
        </p:txBody>
      </p:sp>
      <p:sp>
        <p:nvSpPr>
          <p:cNvPr id="3" name="Content Placeholder 2">
            <a:extLst>
              <a:ext uri="{FF2B5EF4-FFF2-40B4-BE49-F238E27FC236}">
                <a16:creationId xmlns:a16="http://schemas.microsoft.com/office/drawing/2014/main" id="{4CF0EC66-DB4E-A7F7-B6E3-CC6DE038D8FC}"/>
              </a:ext>
            </a:extLst>
          </p:cNvPr>
          <p:cNvSpPr>
            <a:spLocks noGrp="1"/>
          </p:cNvSpPr>
          <p:nvPr>
            <p:ph idx="1"/>
          </p:nvPr>
        </p:nvSpPr>
        <p:spPr/>
        <p:txBody>
          <a:bodyPr anchor="ctr">
            <a:normAutofit/>
          </a:bodyPr>
          <a:lstStyle/>
          <a:p>
            <a:r>
              <a:rPr lang="en-US" sz="2400" dirty="0"/>
              <a:t>Recission of any previous approval(s), and HUD will inform other Federal agencies of the noncompliance.</a:t>
            </a:r>
          </a:p>
          <a:p>
            <a:r>
              <a:rPr lang="en-US" sz="2400" dirty="0"/>
              <a:t>Seller has choice to avoid or affirm a purchase option or contract for an acquisition that was entered into when all requirements have not yet been satisfied and may negotiate a new agreement if desired. </a:t>
            </a:r>
          </a:p>
          <a:p>
            <a:r>
              <a:rPr lang="en-US" sz="2400" dirty="0"/>
              <a:t>Responsible to compensate property owner for any reasonable expenses, such as attorney fees, appraisal fees, and engineering fees, when incurred because of unlawful condemnation. </a:t>
            </a:r>
          </a:p>
          <a:p>
            <a:r>
              <a:rPr lang="en-US" sz="2400" dirty="0"/>
              <a:t>Reprogramming of funds not yet expended from the affected activities to other eligible activities. </a:t>
            </a:r>
          </a:p>
          <a:p>
            <a:r>
              <a:rPr lang="en-US" sz="2400" dirty="0"/>
              <a:t>Suspending disbursement of funds.</a:t>
            </a:r>
          </a:p>
          <a:p>
            <a:endParaRPr lang="en-US" dirty="0"/>
          </a:p>
        </p:txBody>
      </p:sp>
    </p:spTree>
    <p:extLst>
      <p:ext uri="{BB962C8B-B14F-4D97-AF65-F5344CB8AC3E}">
        <p14:creationId xmlns:p14="http://schemas.microsoft.com/office/powerpoint/2010/main" val="23123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9ED00-AB29-67EE-E01C-A387DF21832A}"/>
              </a:ext>
            </a:extLst>
          </p:cNvPr>
          <p:cNvSpPr>
            <a:spLocks noGrp="1"/>
          </p:cNvSpPr>
          <p:nvPr>
            <p:ph type="title"/>
          </p:nvPr>
        </p:nvSpPr>
        <p:spPr/>
        <p:txBody>
          <a:bodyPr/>
          <a:lstStyle/>
          <a:p>
            <a:pPr algn="ctr"/>
            <a:r>
              <a:rPr lang="en-US" dirty="0"/>
              <a:t>Correctable Violations</a:t>
            </a:r>
          </a:p>
        </p:txBody>
      </p:sp>
      <p:sp>
        <p:nvSpPr>
          <p:cNvPr id="3" name="Text Placeholder 2">
            <a:extLst>
              <a:ext uri="{FF2B5EF4-FFF2-40B4-BE49-F238E27FC236}">
                <a16:creationId xmlns:a16="http://schemas.microsoft.com/office/drawing/2014/main" id="{610950D2-FB1E-4A19-BB94-B31202723126}"/>
              </a:ext>
            </a:extLst>
          </p:cNvPr>
          <p:cNvSpPr>
            <a:spLocks noGrp="1"/>
          </p:cNvSpPr>
          <p:nvPr>
            <p:ph type="body" idx="1"/>
          </p:nvPr>
        </p:nvSpPr>
        <p:spPr/>
        <p:txBody>
          <a:bodyPr anchor="ctr"/>
          <a:lstStyle/>
          <a:p>
            <a:r>
              <a:rPr lang="en-US" dirty="0"/>
              <a:t>Inadequate Financial Assistance	</a:t>
            </a:r>
          </a:p>
        </p:txBody>
      </p:sp>
      <p:sp>
        <p:nvSpPr>
          <p:cNvPr id="4" name="Content Placeholder 3">
            <a:extLst>
              <a:ext uri="{FF2B5EF4-FFF2-40B4-BE49-F238E27FC236}">
                <a16:creationId xmlns:a16="http://schemas.microsoft.com/office/drawing/2014/main" id="{5510328E-64B8-17C0-4B2A-0AF49A878D26}"/>
              </a:ext>
            </a:extLst>
          </p:cNvPr>
          <p:cNvSpPr>
            <a:spLocks noGrp="1"/>
          </p:cNvSpPr>
          <p:nvPr>
            <p:ph sz="half" idx="2"/>
          </p:nvPr>
        </p:nvSpPr>
        <p:spPr/>
        <p:txBody>
          <a:bodyPr anchor="ctr"/>
          <a:lstStyle/>
          <a:p>
            <a:r>
              <a:rPr lang="en-US" dirty="0"/>
              <a:t>Person has not received the full amount of payment(s) he/she is entitled to.</a:t>
            </a:r>
          </a:p>
          <a:p>
            <a:r>
              <a:rPr lang="en-US" dirty="0"/>
              <a:t>Agency must pay the difference between the required payment(s) and the actual payment(s) made to the displaced person.</a:t>
            </a:r>
          </a:p>
          <a:p>
            <a:endParaRPr lang="en-US" dirty="0"/>
          </a:p>
        </p:txBody>
      </p:sp>
      <p:sp>
        <p:nvSpPr>
          <p:cNvPr id="5" name="Text Placeholder 4">
            <a:extLst>
              <a:ext uri="{FF2B5EF4-FFF2-40B4-BE49-F238E27FC236}">
                <a16:creationId xmlns:a16="http://schemas.microsoft.com/office/drawing/2014/main" id="{BAE77498-EEE0-B364-491B-83E794C5DE33}"/>
              </a:ext>
            </a:extLst>
          </p:cNvPr>
          <p:cNvSpPr>
            <a:spLocks noGrp="1"/>
          </p:cNvSpPr>
          <p:nvPr>
            <p:ph type="body" sz="quarter" idx="3"/>
          </p:nvPr>
        </p:nvSpPr>
        <p:spPr/>
        <p:txBody>
          <a:bodyPr anchor="ctr"/>
          <a:lstStyle/>
          <a:p>
            <a:r>
              <a:rPr lang="en-US" dirty="0"/>
              <a:t>Inadequate Replacement Housing </a:t>
            </a:r>
          </a:p>
        </p:txBody>
      </p:sp>
      <p:sp>
        <p:nvSpPr>
          <p:cNvPr id="6" name="Content Placeholder 5">
            <a:extLst>
              <a:ext uri="{FF2B5EF4-FFF2-40B4-BE49-F238E27FC236}">
                <a16:creationId xmlns:a16="http://schemas.microsoft.com/office/drawing/2014/main" id="{7C99E760-043B-2219-8B86-4166DCDBCEB1}"/>
              </a:ext>
            </a:extLst>
          </p:cNvPr>
          <p:cNvSpPr>
            <a:spLocks noGrp="1"/>
          </p:cNvSpPr>
          <p:nvPr>
            <p:ph sz="quarter" idx="4"/>
          </p:nvPr>
        </p:nvSpPr>
        <p:spPr/>
        <p:txBody>
          <a:bodyPr anchor="ctr"/>
          <a:lstStyle/>
          <a:p>
            <a:r>
              <a:rPr lang="en-US" dirty="0"/>
              <a:t>Person has relocated to housing that does not meet decent, safe, and sanitary standards (DSS).</a:t>
            </a:r>
          </a:p>
          <a:p>
            <a:r>
              <a:rPr lang="en-US" dirty="0"/>
              <a:t>Agency must assist the person in relocating to a new dwelling that is DSS or take action to correct their current housing to be DSS.</a:t>
            </a:r>
          </a:p>
        </p:txBody>
      </p:sp>
    </p:spTree>
    <p:extLst>
      <p:ext uri="{BB962C8B-B14F-4D97-AF65-F5344CB8AC3E}">
        <p14:creationId xmlns:p14="http://schemas.microsoft.com/office/powerpoint/2010/main" val="1304829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5ED3-6767-D479-DCD6-3F519356EE16}"/>
              </a:ext>
            </a:extLst>
          </p:cNvPr>
          <p:cNvSpPr>
            <a:spLocks noGrp="1"/>
          </p:cNvSpPr>
          <p:nvPr>
            <p:ph type="title"/>
          </p:nvPr>
        </p:nvSpPr>
        <p:spPr/>
        <p:txBody>
          <a:bodyPr/>
          <a:lstStyle/>
          <a:p>
            <a:pPr algn="ctr"/>
            <a:r>
              <a:rPr lang="en-US" dirty="0"/>
              <a:t>Corrective Action</a:t>
            </a:r>
          </a:p>
        </p:txBody>
      </p:sp>
      <p:sp>
        <p:nvSpPr>
          <p:cNvPr id="3" name="Text Placeholder 2">
            <a:extLst>
              <a:ext uri="{FF2B5EF4-FFF2-40B4-BE49-F238E27FC236}">
                <a16:creationId xmlns:a16="http://schemas.microsoft.com/office/drawing/2014/main" id="{0C8C5828-9687-29E6-75D5-5549B36F46C2}"/>
              </a:ext>
            </a:extLst>
          </p:cNvPr>
          <p:cNvSpPr>
            <a:spLocks noGrp="1"/>
          </p:cNvSpPr>
          <p:nvPr>
            <p:ph type="body" idx="1"/>
          </p:nvPr>
        </p:nvSpPr>
        <p:spPr>
          <a:xfrm>
            <a:off x="6510914" y="1502704"/>
            <a:ext cx="5157787" cy="823912"/>
          </a:xfrm>
        </p:spPr>
        <p:txBody>
          <a:bodyPr>
            <a:normAutofit fontScale="92500" lnSpcReduction="10000"/>
          </a:bodyPr>
          <a:lstStyle/>
          <a:p>
            <a:r>
              <a:rPr lang="en-US" dirty="0"/>
              <a:t>What should you do if former occupants move from the project without the appropriate URA requirements or benefits?</a:t>
            </a:r>
          </a:p>
        </p:txBody>
      </p:sp>
      <p:sp>
        <p:nvSpPr>
          <p:cNvPr id="4" name="Content Placeholder 3">
            <a:extLst>
              <a:ext uri="{FF2B5EF4-FFF2-40B4-BE49-F238E27FC236}">
                <a16:creationId xmlns:a16="http://schemas.microsoft.com/office/drawing/2014/main" id="{C81E274A-060D-0FE4-0787-B1A5B53C999E}"/>
              </a:ext>
            </a:extLst>
          </p:cNvPr>
          <p:cNvSpPr>
            <a:spLocks noGrp="1"/>
          </p:cNvSpPr>
          <p:nvPr>
            <p:ph sz="half" idx="2"/>
          </p:nvPr>
        </p:nvSpPr>
        <p:spPr>
          <a:xfrm>
            <a:off x="6510915" y="2497859"/>
            <a:ext cx="5157787" cy="3684588"/>
          </a:xfrm>
        </p:spPr>
        <p:txBody>
          <a:bodyPr anchor="ctr">
            <a:normAutofit fontScale="62500" lnSpcReduction="20000"/>
          </a:bodyPr>
          <a:lstStyle/>
          <a:p>
            <a:r>
              <a:rPr lang="en-US" dirty="0"/>
              <a:t>Locate the displaced persons and provide the required URA assistance and benefits.</a:t>
            </a:r>
          </a:p>
          <a:p>
            <a:r>
              <a:rPr lang="en-US" dirty="0"/>
              <a:t>Have a duty to make all reasonable efforts to obtain records and contact information of persons displaced.</a:t>
            </a:r>
          </a:p>
          <a:p>
            <a:r>
              <a:rPr lang="en-US" dirty="0"/>
              <a:t>If information is not available or cannot be reasonably obtained, then:</a:t>
            </a:r>
          </a:p>
          <a:p>
            <a:pPr lvl="1"/>
            <a:r>
              <a:rPr lang="en-US" dirty="0"/>
              <a:t>Place notice in local newspaper for at least 30 days;</a:t>
            </a:r>
          </a:p>
          <a:p>
            <a:pPr lvl="1"/>
            <a:r>
              <a:rPr lang="en-US" dirty="0"/>
              <a:t>Post a notice in appropriate project location(s);</a:t>
            </a:r>
          </a:p>
          <a:p>
            <a:pPr lvl="1"/>
            <a:r>
              <a:rPr lang="en-US" dirty="0"/>
              <a:t>Check with local post offices for a forwarding address;</a:t>
            </a:r>
          </a:p>
          <a:p>
            <a:pPr lvl="1"/>
            <a:r>
              <a:rPr lang="en-US" dirty="0"/>
              <a:t>Inquire with local utility companies, school districts, churches, or community organizations;</a:t>
            </a:r>
          </a:p>
          <a:p>
            <a:pPr lvl="1"/>
            <a:r>
              <a:rPr lang="en-US" dirty="0"/>
              <a:t>Examine project records for any contact information;</a:t>
            </a:r>
          </a:p>
          <a:p>
            <a:pPr lvl="1"/>
            <a:r>
              <a:rPr lang="en-US" dirty="0"/>
              <a:t>Hire a servicer to help locate such persons or conduct social media and internet searches; and</a:t>
            </a:r>
          </a:p>
          <a:p>
            <a:pPr lvl="1"/>
            <a:r>
              <a:rPr lang="en-US" dirty="0"/>
              <a:t>All other appropriate methods on a case-by-case basis.</a:t>
            </a:r>
          </a:p>
          <a:p>
            <a:pPr lvl="1"/>
            <a:endParaRPr lang="en-US" dirty="0"/>
          </a:p>
        </p:txBody>
      </p:sp>
      <p:sp>
        <p:nvSpPr>
          <p:cNvPr id="5" name="Text Placeholder 4">
            <a:extLst>
              <a:ext uri="{FF2B5EF4-FFF2-40B4-BE49-F238E27FC236}">
                <a16:creationId xmlns:a16="http://schemas.microsoft.com/office/drawing/2014/main" id="{5DA749D0-EBB6-8119-FB52-6432FD01A7F1}"/>
              </a:ext>
            </a:extLst>
          </p:cNvPr>
          <p:cNvSpPr>
            <a:spLocks noGrp="1"/>
          </p:cNvSpPr>
          <p:nvPr>
            <p:ph type="body" sz="quarter" idx="3"/>
          </p:nvPr>
        </p:nvSpPr>
        <p:spPr>
          <a:xfrm>
            <a:off x="912812" y="1508734"/>
            <a:ext cx="5183188" cy="823912"/>
          </a:xfrm>
        </p:spPr>
        <p:txBody>
          <a:bodyPr>
            <a:normAutofit fontScale="92500" lnSpcReduction="10000"/>
          </a:bodyPr>
          <a:lstStyle/>
          <a:p>
            <a:r>
              <a:rPr lang="en-US" dirty="0"/>
              <a:t>How are URA benefits calculated when a displaced person is found and determined to be eligible?</a:t>
            </a:r>
          </a:p>
        </p:txBody>
      </p:sp>
      <p:sp>
        <p:nvSpPr>
          <p:cNvPr id="6" name="Content Placeholder 5">
            <a:extLst>
              <a:ext uri="{FF2B5EF4-FFF2-40B4-BE49-F238E27FC236}">
                <a16:creationId xmlns:a16="http://schemas.microsoft.com/office/drawing/2014/main" id="{68BD5267-0033-75F8-8B05-DAF6FBCE27E2}"/>
              </a:ext>
            </a:extLst>
          </p:cNvPr>
          <p:cNvSpPr>
            <a:spLocks noGrp="1"/>
          </p:cNvSpPr>
          <p:nvPr>
            <p:ph sz="quarter" idx="4"/>
          </p:nvPr>
        </p:nvSpPr>
        <p:spPr>
          <a:xfrm>
            <a:off x="912812" y="2497859"/>
            <a:ext cx="5183188" cy="3684588"/>
          </a:xfrm>
        </p:spPr>
        <p:txBody>
          <a:bodyPr anchor="t">
            <a:normAutofit fontScale="62500" lnSpcReduction="20000"/>
          </a:bodyPr>
          <a:lstStyle/>
          <a:p>
            <a:r>
              <a:rPr lang="en-US" dirty="0"/>
              <a:t>Responsible for paying the appropriate moving and related costs from their initial move from the dwelling and possible subsequent moving and related payments if they must move again (current dwelling is not DSS).</a:t>
            </a:r>
          </a:p>
          <a:p>
            <a:r>
              <a:rPr lang="en-US" dirty="0"/>
              <a:t>If eligible for RHP, the calculation is a point-in-time calculation using housing costs, gross income, and household composition as of the applicable date.</a:t>
            </a:r>
          </a:p>
        </p:txBody>
      </p:sp>
    </p:spTree>
    <p:extLst>
      <p:ext uri="{BB962C8B-B14F-4D97-AF65-F5344CB8AC3E}">
        <p14:creationId xmlns:p14="http://schemas.microsoft.com/office/powerpoint/2010/main" val="16568653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erson with long blonde hair wearing a black shirt&#10;&#10;Description automatically generated">
            <a:extLst>
              <a:ext uri="{FF2B5EF4-FFF2-40B4-BE49-F238E27FC236}">
                <a16:creationId xmlns:a16="http://schemas.microsoft.com/office/drawing/2014/main" id="{46329E21-ECC4-DEF1-9C21-34CF84151201}"/>
              </a:ext>
            </a:extLst>
          </p:cNvPr>
          <p:cNvPicPr>
            <a:picLocks noGrp="1" noChangeAspect="1"/>
          </p:cNvPicPr>
          <p:nvPr>
            <p:ph type="pic" sz="quarter" idx="13"/>
          </p:nvPr>
        </p:nvPicPr>
        <p:blipFill>
          <a:blip r:embed="rId2"/>
          <a:srcRect t="10066" b="10066"/>
          <a:stretch>
            <a:fillRect/>
          </a:stretch>
        </p:blipFill>
        <p:spPr/>
      </p:pic>
      <p:pic>
        <p:nvPicPr>
          <p:cNvPr id="15" name="Picture Placeholder 14" descr="A person with dark hair wearing a black jacket&#10;&#10;Description automatically generated">
            <a:extLst>
              <a:ext uri="{FF2B5EF4-FFF2-40B4-BE49-F238E27FC236}">
                <a16:creationId xmlns:a16="http://schemas.microsoft.com/office/drawing/2014/main" id="{FA0EC2B2-7CB6-04EB-2B3E-9411476EF76A}"/>
              </a:ext>
            </a:extLst>
          </p:cNvPr>
          <p:cNvPicPr>
            <a:picLocks noGrp="1" noChangeAspect="1"/>
          </p:cNvPicPr>
          <p:nvPr>
            <p:ph type="pic" sz="quarter" idx="18"/>
          </p:nvPr>
        </p:nvPicPr>
        <p:blipFill>
          <a:blip r:embed="rId3"/>
          <a:srcRect l="41" r="41"/>
          <a:stretch>
            <a:fillRect/>
          </a:stretch>
        </p:blipFill>
        <p:spPr/>
      </p:pic>
      <p:sp>
        <p:nvSpPr>
          <p:cNvPr id="4" name="Title 3">
            <a:extLst>
              <a:ext uri="{FF2B5EF4-FFF2-40B4-BE49-F238E27FC236}">
                <a16:creationId xmlns:a16="http://schemas.microsoft.com/office/drawing/2014/main" id="{D11D406F-872D-375D-34D8-5AEEEDE27D55}"/>
              </a:ext>
            </a:extLst>
          </p:cNvPr>
          <p:cNvSpPr>
            <a:spLocks noGrp="1"/>
          </p:cNvSpPr>
          <p:nvPr>
            <p:ph type="ctrTitle"/>
          </p:nvPr>
        </p:nvSpPr>
        <p:spPr>
          <a:xfrm>
            <a:off x="838199" y="313493"/>
            <a:ext cx="2933688" cy="677108"/>
          </a:xfrm>
        </p:spPr>
        <p:txBody>
          <a:bodyPr/>
          <a:lstStyle/>
          <a:p>
            <a:r>
              <a:rPr lang="en-US" dirty="0"/>
              <a:t>PRESENTERS</a:t>
            </a:r>
          </a:p>
        </p:txBody>
      </p:sp>
      <p:sp>
        <p:nvSpPr>
          <p:cNvPr id="43" name="Text Placeholder 42"/>
          <p:cNvSpPr>
            <a:spLocks noGrp="1"/>
          </p:cNvSpPr>
          <p:nvPr>
            <p:ph type="body" sz="quarter" idx="14"/>
          </p:nvPr>
        </p:nvSpPr>
        <p:spPr/>
        <p:txBody>
          <a:bodyPr>
            <a:normAutofit/>
          </a:bodyPr>
          <a:lstStyle/>
          <a:p>
            <a:r>
              <a:rPr lang="en-US"/>
              <a:t>Partner, Jackson</a:t>
            </a:r>
            <a:endParaRPr lang="en-US" dirty="0"/>
          </a:p>
        </p:txBody>
      </p:sp>
      <p:sp>
        <p:nvSpPr>
          <p:cNvPr id="44" name="Text Placeholder 43"/>
          <p:cNvSpPr>
            <a:spLocks noGrp="1"/>
          </p:cNvSpPr>
          <p:nvPr>
            <p:ph type="body" sz="quarter" idx="15"/>
          </p:nvPr>
        </p:nvSpPr>
        <p:spPr/>
        <p:txBody>
          <a:bodyPr>
            <a:normAutofit/>
          </a:bodyPr>
          <a:lstStyle/>
          <a:p>
            <a:r>
              <a:rPr lang="en-US" dirty="0"/>
              <a:t>Tara Pierre Ellis	</a:t>
            </a:r>
          </a:p>
        </p:txBody>
      </p:sp>
      <p:sp>
        <p:nvSpPr>
          <p:cNvPr id="48" name="Text Placeholder 47"/>
          <p:cNvSpPr>
            <a:spLocks noGrp="1"/>
          </p:cNvSpPr>
          <p:nvPr>
            <p:ph type="body" sz="quarter" idx="16"/>
          </p:nvPr>
        </p:nvSpPr>
        <p:spPr/>
        <p:txBody>
          <a:bodyPr>
            <a:normAutofit/>
          </a:bodyPr>
          <a:lstStyle/>
          <a:p>
            <a:r>
              <a:rPr lang="en-US" dirty="0"/>
              <a:t>tellis@balch.com</a:t>
            </a:r>
          </a:p>
        </p:txBody>
      </p:sp>
      <p:sp>
        <p:nvSpPr>
          <p:cNvPr id="49" name="Text Placeholder 48"/>
          <p:cNvSpPr>
            <a:spLocks noGrp="1"/>
          </p:cNvSpPr>
          <p:nvPr>
            <p:ph type="body" sz="quarter" idx="23"/>
          </p:nvPr>
        </p:nvSpPr>
        <p:spPr/>
        <p:txBody>
          <a:bodyPr>
            <a:normAutofit/>
          </a:bodyPr>
          <a:lstStyle/>
          <a:p>
            <a:r>
              <a:rPr lang="en-US" dirty="0" err="1"/>
              <a:t>PArtner</a:t>
            </a:r>
            <a:r>
              <a:rPr lang="en-US" dirty="0"/>
              <a:t>, Jackson</a:t>
            </a:r>
          </a:p>
        </p:txBody>
      </p:sp>
      <p:sp>
        <p:nvSpPr>
          <p:cNvPr id="50" name="Text Placeholder 49"/>
          <p:cNvSpPr>
            <a:spLocks noGrp="1"/>
          </p:cNvSpPr>
          <p:nvPr>
            <p:ph type="body" sz="quarter" idx="24"/>
          </p:nvPr>
        </p:nvSpPr>
        <p:spPr/>
        <p:txBody>
          <a:bodyPr>
            <a:normAutofit/>
          </a:bodyPr>
          <a:lstStyle/>
          <a:p>
            <a:r>
              <a:rPr lang="en-US" dirty="0"/>
              <a:t>Sara Alexander</a:t>
            </a:r>
          </a:p>
        </p:txBody>
      </p:sp>
      <p:sp>
        <p:nvSpPr>
          <p:cNvPr id="9" name="Text Placeholder 8">
            <a:extLst>
              <a:ext uri="{FF2B5EF4-FFF2-40B4-BE49-F238E27FC236}">
                <a16:creationId xmlns:a16="http://schemas.microsoft.com/office/drawing/2014/main" id="{6FEEDF31-55D6-EB97-65A0-EE143040EA52}"/>
              </a:ext>
            </a:extLst>
          </p:cNvPr>
          <p:cNvSpPr>
            <a:spLocks noGrp="1"/>
          </p:cNvSpPr>
          <p:nvPr>
            <p:ph type="body" sz="quarter" idx="25"/>
          </p:nvPr>
        </p:nvSpPr>
        <p:spPr/>
        <p:txBody>
          <a:bodyPr/>
          <a:lstStyle/>
          <a:p>
            <a:r>
              <a:rPr lang="en-US" dirty="0"/>
              <a:t>salexander@balch.com</a:t>
            </a:r>
          </a:p>
        </p:txBody>
      </p:sp>
    </p:spTree>
    <p:extLst>
      <p:ext uri="{BB962C8B-B14F-4D97-AF65-F5344CB8AC3E}">
        <p14:creationId xmlns:p14="http://schemas.microsoft.com/office/powerpoint/2010/main" val="2151960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5400" dirty="0"/>
              <a:t>Thank You!</a:t>
            </a:r>
          </a:p>
        </p:txBody>
      </p:sp>
      <p:sp>
        <p:nvSpPr>
          <p:cNvPr id="6" name="Subtitle 5"/>
          <p:cNvSpPr>
            <a:spLocks noGrp="1"/>
          </p:cNvSpPr>
          <p:nvPr>
            <p:ph type="subTitle" idx="1"/>
          </p:nvPr>
        </p:nvSpPr>
        <p:spPr/>
        <p:txBody>
          <a:bodyPr/>
          <a:lstStyle/>
          <a:p>
            <a:r>
              <a:rPr lang="en-US" dirty="0"/>
              <a:t>Stay connected with Balch &amp; Bingham</a:t>
            </a:r>
          </a:p>
        </p:txBody>
      </p:sp>
    </p:spTree>
    <p:extLst>
      <p:ext uri="{BB962C8B-B14F-4D97-AF65-F5344CB8AC3E}">
        <p14:creationId xmlns:p14="http://schemas.microsoft.com/office/powerpoint/2010/main" val="1100198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6F707-F1E5-8B5F-17CF-444A80BB9FF4}"/>
              </a:ext>
            </a:extLst>
          </p:cNvPr>
          <p:cNvSpPr>
            <a:spLocks noGrp="1"/>
          </p:cNvSpPr>
          <p:nvPr>
            <p:ph type="title"/>
          </p:nvPr>
        </p:nvSpPr>
        <p:spPr/>
        <p:txBody>
          <a:bodyPr>
            <a:normAutofit/>
          </a:bodyPr>
          <a:lstStyle/>
          <a:p>
            <a:pPr algn="ctr"/>
            <a:r>
              <a:rPr lang="en-US" sz="3200" dirty="0">
                <a:solidFill>
                  <a:srgbClr val="00B050"/>
                </a:solidFill>
              </a:rPr>
              <a:t>TEMPORARY RESIDENTIAL RELOCATION</a:t>
            </a:r>
          </a:p>
        </p:txBody>
      </p:sp>
      <p:sp>
        <p:nvSpPr>
          <p:cNvPr id="3" name="Content Placeholder 2">
            <a:extLst>
              <a:ext uri="{FF2B5EF4-FFF2-40B4-BE49-F238E27FC236}">
                <a16:creationId xmlns:a16="http://schemas.microsoft.com/office/drawing/2014/main" id="{DEB1B682-4B5C-F167-8D09-7F82F4760BD2}"/>
              </a:ext>
            </a:extLst>
          </p:cNvPr>
          <p:cNvSpPr>
            <a:spLocks noGrp="1"/>
          </p:cNvSpPr>
          <p:nvPr>
            <p:ph idx="1"/>
          </p:nvPr>
        </p:nvSpPr>
        <p:spPr>
          <a:xfrm>
            <a:off x="838200" y="1501629"/>
            <a:ext cx="10515600" cy="4675334"/>
          </a:xfrm>
        </p:spPr>
        <p:txBody>
          <a:bodyPr>
            <a:normAutofit fontScale="70000" lnSpcReduction="20000"/>
          </a:bodyPr>
          <a:lstStyle/>
          <a:p>
            <a:r>
              <a:rPr lang="en-US" dirty="0"/>
              <a:t>Temporary relocation</a:t>
            </a:r>
          </a:p>
          <a:p>
            <a:pPr lvl="1"/>
            <a:r>
              <a:rPr lang="en-US" dirty="0"/>
              <a:t>Occupants are required to move for a limited amount of time – </a:t>
            </a:r>
            <a:r>
              <a:rPr lang="en-US" b="1" dirty="0">
                <a:solidFill>
                  <a:srgbClr val="FF0000"/>
                </a:solidFill>
              </a:rPr>
              <a:t>up to 12 months </a:t>
            </a:r>
            <a:r>
              <a:rPr lang="en-US" dirty="0"/>
              <a:t>– to complete</a:t>
            </a:r>
            <a:r>
              <a:rPr lang="en-US" dirty="0">
                <a:solidFill>
                  <a:srgbClr val="FF0000"/>
                </a:solidFill>
              </a:rPr>
              <a:t> </a:t>
            </a:r>
            <a:r>
              <a:rPr lang="en-US" dirty="0"/>
              <a:t>renovations or repairs to service systems. </a:t>
            </a:r>
          </a:p>
          <a:p>
            <a:pPr lvl="1"/>
            <a:r>
              <a:rPr lang="en-US" dirty="0"/>
              <a:t>Although temporarily displaced persons </a:t>
            </a:r>
            <a:r>
              <a:rPr lang="en-US" b="1" dirty="0"/>
              <a:t>do not </a:t>
            </a:r>
            <a:r>
              <a:rPr lang="en-US" dirty="0"/>
              <a:t>receive the same relocation assistance and payments as persons permanently displaced under the URA, they do have certain rights and protections.</a:t>
            </a:r>
          </a:p>
          <a:p>
            <a:r>
              <a:rPr lang="en-US" dirty="0"/>
              <a:t>Fair and Reasonable</a:t>
            </a:r>
          </a:p>
          <a:p>
            <a:pPr lvl="1"/>
            <a:r>
              <a:rPr lang="en-US" dirty="0"/>
              <a:t>Temporary relocation terms must be </a:t>
            </a:r>
            <a:r>
              <a:rPr lang="en-US" b="1" dirty="0"/>
              <a:t>fair and reasonable. </a:t>
            </a:r>
            <a:r>
              <a:rPr lang="en-US" dirty="0"/>
              <a:t>This includes offering suitable DSS replacement housing for the temporary period, reimbursement of all reasonable and necessary out-of-pocket expenses incurred in connection with the temporary relocation, and an offer to return to the project within 12 months. </a:t>
            </a:r>
          </a:p>
          <a:p>
            <a:r>
              <a:rPr lang="en-US" dirty="0"/>
              <a:t>Temporary Relocation Triggers</a:t>
            </a:r>
          </a:p>
          <a:p>
            <a:pPr lvl="1"/>
            <a:r>
              <a:rPr lang="en-US" dirty="0"/>
              <a:t>Projects that trigger temporary relocation assistance: </a:t>
            </a:r>
          </a:p>
          <a:p>
            <a:pPr lvl="2"/>
            <a:r>
              <a:rPr lang="en-US" dirty="0"/>
              <a:t>Require packing, moving, or storing residents’ furniture or personal items;</a:t>
            </a:r>
          </a:p>
          <a:p>
            <a:pPr lvl="2"/>
            <a:r>
              <a:rPr lang="en-US" dirty="0"/>
              <a:t>Involve the unit’s kitchen or bathroom where the work prevents the use of these areas; or</a:t>
            </a:r>
          </a:p>
          <a:p>
            <a:pPr lvl="2"/>
            <a:r>
              <a:rPr lang="en-US" dirty="0"/>
              <a:t>Create odors, dust, debris, noise, or other hazards.</a:t>
            </a:r>
          </a:p>
          <a:p>
            <a:pPr lvl="1"/>
            <a:r>
              <a:rPr lang="en-US" dirty="0"/>
              <a:t>Projects that do NOT trigger temporary relocation:</a:t>
            </a:r>
          </a:p>
          <a:p>
            <a:pPr lvl="2"/>
            <a:r>
              <a:rPr lang="en-US" dirty="0"/>
              <a:t>Short-term, temporary switch to new equipment, if the temperature within the unit can be maintained between 68-72 degrees Fahrenheit; or</a:t>
            </a:r>
          </a:p>
          <a:p>
            <a:pPr lvl="2"/>
            <a:r>
              <a:rPr lang="en-US" dirty="0"/>
              <a:t>Short-term, temporary switch to new fixtures, receptacles, or equipment, if the electrical service to a unit is not interrupted.</a:t>
            </a:r>
          </a:p>
        </p:txBody>
      </p:sp>
    </p:spTree>
    <p:extLst>
      <p:ext uri="{BB962C8B-B14F-4D97-AF65-F5344CB8AC3E}">
        <p14:creationId xmlns:p14="http://schemas.microsoft.com/office/powerpoint/2010/main" val="1854104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F5967-DE73-4BC7-5854-13FD40344DBD}"/>
              </a:ext>
            </a:extLst>
          </p:cNvPr>
          <p:cNvSpPr>
            <a:spLocks noGrp="1"/>
          </p:cNvSpPr>
          <p:nvPr>
            <p:ph type="title"/>
          </p:nvPr>
        </p:nvSpPr>
        <p:spPr>
          <a:xfrm>
            <a:off x="838200" y="365125"/>
            <a:ext cx="10515600" cy="1325880"/>
          </a:xfrm>
        </p:spPr>
        <p:txBody>
          <a:bodyPr anchor="ctr">
            <a:normAutofit/>
          </a:bodyPr>
          <a:lstStyle/>
          <a:p>
            <a:pPr algn="ctr"/>
            <a:r>
              <a:rPr lang="en-US" sz="3600" dirty="0">
                <a:solidFill>
                  <a:schemeClr val="tx1"/>
                </a:solidFill>
              </a:rPr>
              <a:t>RIGHTS OF PERSON TEMPORARY RELOCATED </a:t>
            </a:r>
            <a:br>
              <a:rPr lang="en-US" sz="3600" dirty="0">
                <a:solidFill>
                  <a:schemeClr val="tx1"/>
                </a:solidFill>
              </a:rPr>
            </a:br>
            <a:r>
              <a:rPr lang="en-US" sz="1800" dirty="0">
                <a:solidFill>
                  <a:schemeClr val="tx1"/>
                </a:solidFill>
              </a:rPr>
              <a:t>(residential)</a:t>
            </a:r>
          </a:p>
        </p:txBody>
      </p:sp>
      <p:graphicFrame>
        <p:nvGraphicFramePr>
          <p:cNvPr id="5" name="Content Placeholder 2">
            <a:extLst>
              <a:ext uri="{FF2B5EF4-FFF2-40B4-BE49-F238E27FC236}">
                <a16:creationId xmlns:a16="http://schemas.microsoft.com/office/drawing/2014/main" id="{4D88587C-F5C2-CC25-A074-2F4A063B2B62}"/>
              </a:ext>
            </a:extLst>
          </p:cNvPr>
          <p:cNvGraphicFramePr>
            <a:graphicFrameLocks noGrp="1"/>
          </p:cNvGraphicFramePr>
          <p:nvPr>
            <p:ph idx="1"/>
            <p:extLst>
              <p:ext uri="{D42A27DB-BD31-4B8C-83A1-F6EECF244321}">
                <p14:modId xmlns:p14="http://schemas.microsoft.com/office/powerpoint/2010/main" val="8705347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429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1325563"/>
          </a:xfrm>
        </p:spPr>
        <p:txBody>
          <a:bodyPr vert="horz" lIns="0" tIns="0" rIns="0" bIns="0" rtlCol="0" anchor="ctr">
            <a:normAutofit/>
          </a:bodyPr>
          <a:lstStyle/>
          <a:p>
            <a:pPr algn="ctr"/>
            <a:r>
              <a:rPr lang="en-US" b="1" kern="1200" dirty="0">
                <a:latin typeface="+mn-lt"/>
                <a:ea typeface="+mj-ea"/>
                <a:cs typeface="+mj-cs"/>
              </a:rPr>
              <a:t>What programs are subject to the URA?</a:t>
            </a:r>
          </a:p>
        </p:txBody>
      </p:sp>
      <p:sp>
        <p:nvSpPr>
          <p:cNvPr id="2" name="TextBox 1">
            <a:extLst>
              <a:ext uri="{FF2B5EF4-FFF2-40B4-BE49-F238E27FC236}">
                <a16:creationId xmlns:a16="http://schemas.microsoft.com/office/drawing/2014/main" id="{A318C54D-7E2B-C851-C244-C228F4D79A74}"/>
              </a:ext>
            </a:extLst>
          </p:cNvPr>
          <p:cNvSpPr txBox="1"/>
          <p:nvPr/>
        </p:nvSpPr>
        <p:spPr>
          <a:xfrm>
            <a:off x="6172202" y="1690688"/>
            <a:ext cx="5181600" cy="4351338"/>
          </a:xfrm>
          <a:prstGeom prst="rect">
            <a:avLst/>
          </a:prstGeom>
        </p:spPr>
        <p:txBody>
          <a:bodyPr vert="horz" lIns="0" tIns="0" rIns="0" bIns="0" rtlCol="0" anchor="ctr">
            <a:normAutofit/>
          </a:bodyPr>
          <a:lstStyle/>
          <a:p>
            <a:pPr marL="228600" indent="-228600" algn="ctr">
              <a:lnSpc>
                <a:spcPct val="90000"/>
              </a:lnSpc>
              <a:spcBef>
                <a:spcPts val="1000"/>
              </a:spcBef>
              <a:buClr>
                <a:srgbClr val="009B48"/>
              </a:buClr>
              <a:buFont typeface="Arial" panose="020B0604020202020204" pitchFamily="34" charset="0"/>
              <a:buChar char="•"/>
            </a:pPr>
            <a:r>
              <a:rPr lang="en-US" sz="2000" dirty="0">
                <a:uFill>
                  <a:solidFill>
                    <a:schemeClr val="bg1"/>
                  </a:solidFill>
                </a:uFill>
              </a:rPr>
              <a:t>If federal funds are used in </a:t>
            </a:r>
            <a:r>
              <a:rPr lang="en-US" sz="2000" b="1" dirty="0">
                <a:uFill>
                  <a:solidFill>
                    <a:schemeClr val="bg1"/>
                  </a:solidFill>
                </a:uFill>
              </a:rPr>
              <a:t>any</a:t>
            </a:r>
            <a:r>
              <a:rPr lang="en-US" sz="2000" dirty="0">
                <a:uFill>
                  <a:solidFill>
                    <a:schemeClr val="bg1"/>
                  </a:solidFill>
                </a:uFill>
              </a:rPr>
              <a:t> phase of a project, then URA requirements apply to all acquisitions of real property and relocation of persons for the project even if the funds are not used for the actual acquisition of the real property.</a:t>
            </a:r>
          </a:p>
        </p:txBody>
      </p:sp>
      <p:graphicFrame>
        <p:nvGraphicFramePr>
          <p:cNvPr id="7" name="Text Placeholder 3">
            <a:extLst>
              <a:ext uri="{FF2B5EF4-FFF2-40B4-BE49-F238E27FC236}">
                <a16:creationId xmlns:a16="http://schemas.microsoft.com/office/drawing/2014/main" id="{2EF77488-1178-C98E-C806-4DF169A27DAC}"/>
              </a:ext>
            </a:extLst>
          </p:cNvPr>
          <p:cNvGraphicFramePr/>
          <p:nvPr>
            <p:extLst>
              <p:ext uri="{D42A27DB-BD31-4B8C-83A1-F6EECF244321}">
                <p14:modId xmlns:p14="http://schemas.microsoft.com/office/powerpoint/2010/main" val="1361975251"/>
              </p:ext>
            </p:extLst>
          </p:nvPr>
        </p:nvGraphicFramePr>
        <p:xfrm>
          <a:off x="838200" y="1506130"/>
          <a:ext cx="5181600"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7394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2">
            <a:extLst>
              <a:ext uri="{FF2B5EF4-FFF2-40B4-BE49-F238E27FC236}">
                <a16:creationId xmlns:a16="http://schemas.microsoft.com/office/drawing/2014/main" id="{B258818A-8520-4EAF-228D-EF76D2A3B949}"/>
              </a:ext>
            </a:extLst>
          </p:cNvPr>
          <p:cNvGraphicFramePr>
            <a:graphicFrameLocks noGrp="1"/>
          </p:cNvGraphicFramePr>
          <p:nvPr>
            <p:ph idx="1"/>
            <p:extLst>
              <p:ext uri="{D42A27DB-BD31-4B8C-83A1-F6EECF244321}">
                <p14:modId xmlns:p14="http://schemas.microsoft.com/office/powerpoint/2010/main" val="15996033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838200" y="365125"/>
            <a:ext cx="10515600" cy="1325880"/>
          </a:xfrm>
        </p:spPr>
        <p:txBody>
          <a:bodyPr anchor="ctr">
            <a:normAutofit/>
          </a:bodyPr>
          <a:lstStyle/>
          <a:p>
            <a:r>
              <a:rPr lang="en-US" dirty="0"/>
              <a:t>Scenarios! </a:t>
            </a:r>
          </a:p>
        </p:txBody>
      </p:sp>
    </p:spTree>
    <p:extLst>
      <p:ext uri="{BB962C8B-B14F-4D97-AF65-F5344CB8AC3E}">
        <p14:creationId xmlns:p14="http://schemas.microsoft.com/office/powerpoint/2010/main" val="345266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97F20E-D4FE-7F8B-2D01-582A448EBBF9}"/>
              </a:ext>
            </a:extLst>
          </p:cNvPr>
          <p:cNvPicPr>
            <a:picLocks noChangeAspect="1"/>
          </p:cNvPicPr>
          <p:nvPr/>
        </p:nvPicPr>
        <p:blipFill>
          <a:blip r:embed="rId2"/>
          <a:stretch>
            <a:fillRect/>
          </a:stretch>
        </p:blipFill>
        <p:spPr>
          <a:xfrm>
            <a:off x="0" y="1562541"/>
            <a:ext cx="6561438" cy="3280719"/>
          </a:xfrm>
          <a:prstGeom prst="rect">
            <a:avLst/>
          </a:prstGeom>
          <a:noFill/>
        </p:spPr>
      </p:pic>
      <p:sp>
        <p:nvSpPr>
          <p:cNvPr id="3" name="Content Placeholder 2"/>
          <p:cNvSpPr>
            <a:spLocks noGrp="1"/>
          </p:cNvSpPr>
          <p:nvPr>
            <p:ph type="body" sz="half" idx="2"/>
          </p:nvPr>
        </p:nvSpPr>
        <p:spPr>
          <a:xfrm>
            <a:off x="7275409" y="1562541"/>
            <a:ext cx="3932237" cy="3545918"/>
          </a:xfrm>
        </p:spPr>
        <p:txBody>
          <a:bodyPr>
            <a:normAutofit/>
          </a:bodyPr>
          <a:lstStyle/>
          <a:p>
            <a:pPr marL="285750" marR="0" lvl="0" indent="-285750" algn="l" defTabSz="914400" rtl="0" eaLnBrk="1" fontAlgn="auto" latinLnBrk="0" hangingPunct="1">
              <a:lnSpc>
                <a:spcPct val="90000"/>
              </a:lnSpc>
              <a:spcBef>
                <a:spcPts val="1000"/>
              </a:spcBef>
              <a:spcAft>
                <a:spcPts val="0"/>
              </a:spcAft>
              <a:buClr>
                <a:srgbClr val="009B48"/>
              </a:buClr>
              <a:buSzTx/>
              <a:buFont typeface="Arial" panose="020B0604020202020204" pitchFamily="34" charset="0"/>
              <a:buChar char="•"/>
              <a:tabLst/>
              <a:defRPr/>
            </a:pPr>
            <a:r>
              <a:rPr lang="en-US" sz="2000" dirty="0"/>
              <a:t>The FHWA is the lead federal agency that creates and maintains federal regulations that implement the URA.</a:t>
            </a:r>
          </a:p>
          <a:p>
            <a:pPr marL="285750" marR="0" lvl="0" indent="-285750" algn="l" defTabSz="914400" rtl="0" eaLnBrk="1" fontAlgn="auto" latinLnBrk="0" hangingPunct="1">
              <a:lnSpc>
                <a:spcPct val="90000"/>
              </a:lnSpc>
              <a:spcBef>
                <a:spcPts val="1000"/>
              </a:spcBef>
              <a:spcAft>
                <a:spcPts val="0"/>
              </a:spcAft>
              <a:buClr>
                <a:srgbClr val="009B48"/>
              </a:buClr>
              <a:buSzTx/>
              <a:buFont typeface="Arial" panose="020B0604020202020204" pitchFamily="34" charset="0"/>
              <a:buChar char="•"/>
              <a:tabLst/>
              <a:defRPr/>
            </a:pPr>
            <a:r>
              <a:rPr lang="en-US" sz="2000" dirty="0"/>
              <a:t>HUD coordinates closely with the FHWA on URA matters to ensure HUD programs and projects that are subject to its regulations are considered before implementing final rules that amend the URA.</a:t>
            </a:r>
          </a:p>
        </p:txBody>
      </p:sp>
    </p:spTree>
    <p:extLst>
      <p:ext uri="{BB962C8B-B14F-4D97-AF65-F5344CB8AC3E}">
        <p14:creationId xmlns:p14="http://schemas.microsoft.com/office/powerpoint/2010/main" val="3344483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lch_Template-A-with States.potx" id="{287F106E-E852-4834-ACD7-16738F4A1633}" vid="{89477AE9-6B47-46E6-976F-B607A1776F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4.xml><?xml version="1.0" encoding="utf-8"?>
<properties xmlns="http://www.imanage.com/work/xmlschema">
  <documentid>Balch!24731773.1</documentid>
  <senderid>MGILLESPIE</senderid>
  <senderemail>MGILLESPIE@BALCH.COM</senderemail>
  <lastmodified>2026-04-13T16:49:34.0000000-05:00</lastmodified>
  <database>Balch</database>
</propertie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138F2FC46A10448B8863BBD59B7E38" ma:contentTypeVersion="24" ma:contentTypeDescription="Create a new document." ma:contentTypeScope="" ma:versionID="39cc2450b732158a38c8b5666457bf11">
  <xsd:schema xmlns:xsd="http://www.w3.org/2001/XMLSchema" xmlns:xs="http://www.w3.org/2001/XMLSchema" xmlns:p="http://schemas.microsoft.com/office/2006/metadata/properties" xmlns:ns2="863f10e8-d8f3-4b35-90d8-00d171ee4301" xmlns:ns3="d13100b4-1c4d-4a55-a63c-f8ce670e709b" targetNamespace="http://schemas.microsoft.com/office/2006/metadata/properties" ma:root="true" ma:fieldsID="9d305b56122444f3e0859eb087168d85" ns2:_="" ns3:_="">
    <xsd:import namespace="863f10e8-d8f3-4b35-90d8-00d171ee4301"/>
    <xsd:import namespace="d13100b4-1c4d-4a55-a63c-f8ce670e709b"/>
    <xsd:element name="properties">
      <xsd:complexType>
        <xsd:sequence>
          <xsd:element name="documentManagement">
            <xsd:complexType>
              <xsd:all>
                <xsd:element ref="ns2:Department"/>
                <xsd:element ref="ns2:Category" minOccurs="0"/>
                <xsd:element ref="ns2:Status"/>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3f10e8-d8f3-4b35-90d8-00d171ee4301" elementFormDefault="qualified">
    <xsd:import namespace="http://schemas.microsoft.com/office/2006/documentManagement/types"/>
    <xsd:import namespace="http://schemas.microsoft.com/office/infopath/2007/PartnerControls"/>
    <xsd:element name="Department" ma:index="2" ma:displayName="Department" ma:default="Marketing" ma:description="Department" ma:format="Dropdown" ma:internalName="Department" ma:readOnly="false">
      <xsd:simpleType>
        <xsd:restriction base="dms:Choice">
          <xsd:enumeration value="Accounting"/>
          <xsd:enumeration value="Conflicts"/>
          <xsd:enumeration value="Facilities"/>
          <xsd:enumeration value="Human Resources"/>
          <xsd:enumeration value="Information Technology"/>
          <xsd:enumeration value="Library"/>
          <xsd:enumeration value="Marketing"/>
          <xsd:enumeration value="Records"/>
          <xsd:enumeration value="Recruiting"/>
        </xsd:restriction>
      </xsd:simpleType>
    </xsd:element>
    <xsd:element name="Category" ma:index="3" nillable="true" ma:displayName="Category" ma:description="Category" ma:format="Dropdown" ma:internalName="Category" ma:readOnly="false">
      <xsd:simpleType>
        <xsd:restriction base="dms:Choice">
          <xsd:enumeration value="Documents"/>
          <xsd:enumeration value="Forms"/>
          <xsd:enumeration value="Policies"/>
          <xsd:enumeration value="RFP Protocol"/>
          <xsd:enumeration value="Sample Engagement Letters"/>
          <xsd:enumeration value="Legacy Interaction Contacts"/>
          <xsd:enumeration value="Stock Images"/>
        </xsd:restriction>
      </xsd:simpleType>
    </xsd:element>
    <xsd:element name="Status" ma:index="4" ma:displayName="Status" ma:default="Active" ma:description="Status" ma:format="RadioButtons" ma:internalName="Status" ma:readOnly="false">
      <xsd:simpleType>
        <xsd:restriction base="dms:Choice">
          <xsd:enumeration value="Active"/>
          <xsd:enumeration value="Inactive"/>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c38410f-dfca-4f1c-8ff0-099a208de8ca"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13100b4-1c4d-4a55-a63c-f8ce670e709b"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0ac7f824-bc70-4618-b5b0-dd03251afcf6}" ma:internalName="TaxCatchAll" ma:showField="CatchAllData" ma:web="d13100b4-1c4d-4a55-a63c-f8ce670e709b">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13100b4-1c4d-4a55-a63c-f8ce670e709b" xsi:nil="true"/>
    <lcf76f155ced4ddcb4097134ff3c332f xmlns="863f10e8-d8f3-4b35-90d8-00d171ee4301">
      <Terms xmlns="http://schemas.microsoft.com/office/infopath/2007/PartnerControls"/>
    </lcf76f155ced4ddcb4097134ff3c332f>
    <Status xmlns="863f10e8-d8f3-4b35-90d8-00d171ee4301">Active</Status>
    <Category xmlns="863f10e8-d8f3-4b35-90d8-00d171ee4301">Forms</Category>
    <Department xmlns="863f10e8-d8f3-4b35-90d8-00d171ee4301">Marketing</Departmen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353D23-7B36-4423-BBFD-FEBCFF009E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3f10e8-d8f3-4b35-90d8-00d171ee4301"/>
    <ds:schemaRef ds:uri="d13100b4-1c4d-4a55-a63c-f8ce670e70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8E1EEE-873E-4BA9-A898-37964404E711}">
  <ds:schemaRefs>
    <ds:schemaRef ds:uri="d13100b4-1c4d-4a55-a63c-f8ce670e709b"/>
    <ds:schemaRef ds:uri="http://schemas.microsoft.com/office/2006/documentManagement/types"/>
    <ds:schemaRef ds:uri="http://purl.org/dc/elements/1.1/"/>
    <ds:schemaRef ds:uri="http://schemas.microsoft.com/office/infopath/2007/PartnerControls"/>
    <ds:schemaRef ds:uri="http://www.w3.org/XML/1998/namespace"/>
    <ds:schemaRef ds:uri="http://purl.org/dc/dcmitype/"/>
    <ds:schemaRef ds:uri="http://schemas.openxmlformats.org/package/2006/metadata/core-properties"/>
    <ds:schemaRef ds:uri="863f10e8-d8f3-4b35-90d8-00d171ee4301"/>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BCB1CB5F-FCB2-4FCB-BBDB-7B504EAA6B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Balch_Template-A-with States(23236734.1)</Template>
  <TotalTime>4026</TotalTime>
  <Words>5861</Words>
  <Application>Microsoft Office PowerPoint</Application>
  <PresentationFormat>Widescreen</PresentationFormat>
  <Paragraphs>331</Paragraphs>
  <Slides>45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Office Theme</vt:lpstr>
      <vt:lpstr>The Uniform Relocation Assistance and Real Property Acquisition Policies Act of 1970</vt:lpstr>
      <vt:lpstr>What is the URA?</vt:lpstr>
      <vt:lpstr>First, some definitions! 49 C.F.R. 24.2</vt:lpstr>
      <vt:lpstr>RIGHTS OF PERSON PERMANENTLY DISPLACED (residential) </vt:lpstr>
      <vt:lpstr>TEMPORARY RESIDENTIAL RELOCATION</vt:lpstr>
      <vt:lpstr>RIGHTS OF PERSON TEMPORARY RELOCATED  (residential)</vt:lpstr>
      <vt:lpstr>What programs are subject to the URA?</vt:lpstr>
      <vt:lpstr>Scenarios! </vt:lpstr>
      <vt:lpstr>PowerPoint Presentation</vt:lpstr>
      <vt:lpstr>2024 FHWA FINAL RULE</vt:lpstr>
      <vt:lpstr>Voluntary or Involuntary Acquisition of Property</vt:lpstr>
      <vt:lpstr>What makes a transaction “voluntary”?</vt:lpstr>
      <vt:lpstr>REAL PROPERTY ACQUISITION         </vt:lpstr>
      <vt:lpstr>Appraisals Must Contain 49 CFR 24.103</vt:lpstr>
      <vt:lpstr>Recently monitored appraisals by HUD were missing:</vt:lpstr>
      <vt:lpstr>Appraisal Not Required 49 CFR 24.102(c)(2)</vt:lpstr>
      <vt:lpstr>The Relocation Process</vt:lpstr>
      <vt:lpstr>Notices 49 CFR 24.5</vt:lpstr>
      <vt:lpstr>General Information Notice (GIN)</vt:lpstr>
      <vt:lpstr>Notice of Eligibility 49 CFR 24.9 and 49 CFR 24.203(b)</vt:lpstr>
      <vt:lpstr>REMINDERS</vt:lpstr>
      <vt:lpstr>Comparable Replacement Dwelling</vt:lpstr>
      <vt:lpstr>Replacement Housing Payments 49 CFR 24.9 and 49 CFR 24.401-24.404, as applicable </vt:lpstr>
      <vt:lpstr>Decent, Safe, and Sanitary (DSS) 49 CFR 24.2(a)(8) and 49 CFR 24.403(b)  </vt:lpstr>
      <vt:lpstr>Other Requirements</vt:lpstr>
      <vt:lpstr>PowerPoint Presentation</vt:lpstr>
      <vt:lpstr>Nonresidential Relocation Businesses, farms, and nonprofit organizations</vt:lpstr>
      <vt:lpstr>PowerPoint Presentation</vt:lpstr>
      <vt:lpstr>Recordkeeping</vt:lpstr>
      <vt:lpstr>RESIDENTIAL ANTIDISPLACEMENT AND RELOCATION ASSISTANCE PLAN (RARAP)</vt:lpstr>
      <vt:lpstr> HUD published a guide for its reviewers (Relocation Specialists) to use when monitoring a program participant’s policies and procedures relating to the URA, so keep these questions in mind as you are creating your RARAP.</vt:lpstr>
      <vt:lpstr>PowerPoint Presentation</vt:lpstr>
      <vt:lpstr>PowerPoint Presentation</vt:lpstr>
      <vt:lpstr>PowerPoint Presentation</vt:lpstr>
      <vt:lpstr>Let’s Walk Through HUD’s Guideform Plan</vt:lpstr>
      <vt:lpstr>PowerPoint Presentation</vt:lpstr>
      <vt:lpstr>PowerPoint Presentation</vt:lpstr>
      <vt:lpstr>PowerPoint Presentation</vt:lpstr>
      <vt:lpstr>PowerPoint Presentation</vt:lpstr>
      <vt:lpstr>Common Compliance Issues </vt:lpstr>
      <vt:lpstr>Possible Consequences of Non-Compliance</vt:lpstr>
      <vt:lpstr>Correctable Violations</vt:lpstr>
      <vt:lpstr>Corrective Action</vt:lpstr>
      <vt:lpstr>PRESENTERS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Bertuso, Maria</dc:creator>
  <cp:lastModifiedBy>Gillespie, M. Lamar</cp:lastModifiedBy>
  <cp:revision>58</cp:revision>
  <cp:lastPrinted>2025-04-01T22:57:49Z</cp:lastPrinted>
  <dcterms:created xsi:type="dcterms:W3CDTF">2023-10-02T18:08:47Z</dcterms:created>
  <dcterms:modified xsi:type="dcterms:W3CDTF">2026-04-13T21:49:34Z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0x0101005C138F2FC46A10448B8863BBD59B7E38</vt:lpwstr>
  </property>
  <property fmtid="{D5CDD505-2E9C-101B-9397-08002B2CF9AE}" pid="3" name="MediaServiceImageTags">
    <vt:lpwstr/>
  </property>
</Properties>
</file>